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40955" autoAdjust="0"/>
  </p:normalViewPr>
  <p:slideViewPr>
    <p:cSldViewPr snapToGrid="0" snapToObjects="1">
      <p:cViewPr varScale="1">
        <p:scale>
          <a:sx n="46" d="100"/>
          <a:sy n="46" d="100"/>
        </p:scale>
        <p:origin x="320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111/acer/1360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williamwhitepapers.com/blog/2018/06/quality-of-life-in-early-recovery-and-beyond.html%201/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ore.samhsa.gov/shin/content/PEP12-RECDEF/PEP12-RECDEF.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07/s10615-016-0575-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slide reinforces the point that recovery is not just about abstinence but about improvements in all areas of an individual’s life. The concept of Recovery Capital (refers to the sum of resources necessary to initiate and sustain recovery from substance misuse) helps build that case. The definition by </a:t>
            </a:r>
            <a:r>
              <a:rPr lang="en-US" sz="1200" dirty="0" err="1"/>
              <a:t>Granfield</a:t>
            </a:r>
            <a:r>
              <a:rPr lang="en-US" sz="1200" dirty="0"/>
              <a:t> and Cloud below is helpful when explaining the term ‘recovery capital’.</a:t>
            </a:r>
          </a:p>
          <a:p>
            <a:endParaRPr lang="en-US" sz="1200" dirty="0"/>
          </a:p>
          <a:p>
            <a:r>
              <a:rPr lang="en-US" sz="1200" dirty="0"/>
              <a:t>“.... the breadth and depth of internal and external resources that can be drawn upon to initiate and sustain recovery from AOD [alcohol and other drug] problems”.  Typically, higher resources indicate more support for recovery. However, individuals with years of experiencing SUD-related problems can deplete their resources and can have little recovery capital when entering recovery.</a:t>
            </a:r>
          </a:p>
          <a:p>
            <a:endParaRPr lang="en-US" sz="1200" dirty="0"/>
          </a:p>
          <a:p>
            <a:pPr marL="228600" indent="-228600">
              <a:spcAft>
                <a:spcPts val="300"/>
              </a:spcAft>
            </a:pPr>
            <a:r>
              <a:rPr lang="en-US" sz="1200" b="1" dirty="0"/>
              <a:t>REFERENCES:</a:t>
            </a:r>
          </a:p>
          <a:p>
            <a:pPr marL="228600" indent="-228600">
              <a:spcAft>
                <a:spcPts val="300"/>
              </a:spcAft>
            </a:pPr>
            <a:r>
              <a:rPr lang="en-US" sz="1800" dirty="0">
                <a:solidFill>
                  <a:srgbClr val="000000"/>
                </a:solidFill>
                <a:effectLst/>
                <a:latin typeface="Calibri" panose="020F0502020204030204" pitchFamily="34" charset="0"/>
                <a:ea typeface="Calibri" panose="020F0502020204030204" pitchFamily="34" charset="0"/>
              </a:rPr>
              <a:t>Kelly, J.F., Greene, M.C., &amp; Bergman, B.G. (2018). Beyond abstinence: Changes in indices of quality of life with time in recovery in a nationally representative sample of U.S. adults. </a:t>
            </a:r>
            <a:r>
              <a:rPr lang="en-US" sz="1800" i="1" dirty="0">
                <a:solidFill>
                  <a:srgbClr val="000000"/>
                </a:solidFill>
                <a:effectLst/>
                <a:latin typeface="Calibri" panose="020F0502020204030204" pitchFamily="34" charset="0"/>
                <a:ea typeface="Calibri" panose="020F0502020204030204" pitchFamily="34" charset="0"/>
              </a:rPr>
              <a:t>Alcoholism: Clinical &amp; Experimental Research, 42</a:t>
            </a:r>
            <a:r>
              <a:rPr lang="en-US" sz="1800" dirty="0">
                <a:solidFill>
                  <a:srgbClr val="000000"/>
                </a:solidFill>
                <a:effectLst/>
                <a:latin typeface="Calibri" panose="020F0502020204030204" pitchFamily="34" charset="0"/>
                <a:ea typeface="Calibri" panose="020F0502020204030204" pitchFamily="34" charset="0"/>
              </a:rPr>
              <a:t>(4), 770–780. </a:t>
            </a:r>
            <a:r>
              <a:rPr lang="en-US" sz="1800" u="sng" dirty="0">
                <a:solidFill>
                  <a:srgbClr val="333333"/>
                </a:solidFill>
                <a:effectLst/>
                <a:latin typeface="Calibri" panose="020F0502020204030204" pitchFamily="34" charset="0"/>
                <a:ea typeface="Calibri" panose="020F0502020204030204" pitchFamily="34" charset="0"/>
                <a:hlinkClick r:id="rId3"/>
              </a:rPr>
              <a:t>https://doi.org/10.1111/acer/13604</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spcAft>
                <a:spcPts val="300"/>
              </a:spcAft>
            </a:pPr>
            <a:endParaRPr lang="en-US" sz="1800" u="sng" dirty="0">
              <a:solidFill>
                <a:srgbClr val="0563C1"/>
              </a:solidFill>
              <a:effectLst/>
              <a:latin typeface="Calibri" panose="020F0502020204030204" pitchFamily="34" charset="0"/>
              <a:cs typeface="Calibri" panose="020F0502020204030204" pitchFamily="34" charset="0"/>
            </a:endParaRPr>
          </a:p>
          <a:p>
            <a:pPr marL="228600" indent="-228600">
              <a:spcAft>
                <a:spcPts val="300"/>
              </a:spcAft>
            </a:pPr>
            <a:r>
              <a:rPr lang="en-US" sz="1200" dirty="0"/>
              <a:t>White, W.L. (2018, June 18). Quality of Life in Early Recovery and Beyond. (Blog Post). Retrieved July 26, 2022, from </a:t>
            </a:r>
            <a:r>
              <a:rPr lang="en-US" sz="1200" dirty="0">
                <a:hlinkClick r:id="rId4"/>
              </a:rPr>
              <a:t>http://www.williamwhitepapers.com/blog/2018/06/quality-of-life-in-early-recovery-and-beyond.html 1/3</a:t>
            </a:r>
            <a:r>
              <a:rPr lang="en-US" sz="1200" dirty="0"/>
              <a:t>. </a:t>
            </a:r>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77499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SAMSHSA’s working definition focuses</a:t>
            </a:r>
            <a:r>
              <a:rPr lang="en-US" b="0" baseline="0" dirty="0"/>
              <a:t> on: </a:t>
            </a:r>
          </a:p>
          <a:p>
            <a:pPr marL="628650" lvl="1" indent="-171450">
              <a:buFont typeface="Arial" panose="020B0604020202020204" pitchFamily="34" charset="0"/>
              <a:buChar char="•"/>
            </a:pPr>
            <a:r>
              <a:rPr lang="en-US" b="0" baseline="0" dirty="0"/>
              <a:t>Change</a:t>
            </a:r>
          </a:p>
          <a:p>
            <a:pPr marL="628650" lvl="1" indent="-171450">
              <a:buFont typeface="Arial" panose="020B0604020202020204" pitchFamily="34" charset="0"/>
              <a:buChar char="•"/>
            </a:pPr>
            <a:r>
              <a:rPr lang="en-US" b="0" baseline="0" dirty="0"/>
              <a:t>Improved health</a:t>
            </a:r>
          </a:p>
          <a:p>
            <a:pPr marL="628650" lvl="1" indent="-171450">
              <a:buFont typeface="Arial" panose="020B0604020202020204" pitchFamily="34" charset="0"/>
              <a:buChar char="•"/>
            </a:pPr>
            <a:r>
              <a:rPr lang="en-US" b="0" baseline="0" dirty="0"/>
              <a:t>Wellness</a:t>
            </a:r>
          </a:p>
          <a:p>
            <a:pPr marL="628650" lvl="1" indent="-171450">
              <a:buFont typeface="Arial" panose="020B0604020202020204" pitchFamily="34" charset="0"/>
              <a:buChar char="•"/>
            </a:pPr>
            <a:r>
              <a:rPr lang="en-US" b="0" baseline="0" dirty="0"/>
              <a:t>Self-directed care and </a:t>
            </a:r>
          </a:p>
          <a:p>
            <a:pPr marL="628650" lvl="1" indent="-171450">
              <a:buFont typeface="Arial" panose="020B0604020202020204" pitchFamily="34" charset="0"/>
              <a:buChar char="•"/>
            </a:pPr>
            <a:r>
              <a:rPr lang="en-US" b="0" baseline="0" dirty="0"/>
              <a:t>Reaching full potential. </a:t>
            </a:r>
            <a:endParaRPr lang="en-US" b="0" dirty="0"/>
          </a:p>
          <a:p>
            <a:endParaRPr lang="en-US" dirty="0"/>
          </a:p>
          <a:p>
            <a:r>
              <a:rPr lang="en-US" dirty="0"/>
              <a:t>SAMHSA adopted this definition of recovery in 2012 which includes recovery from substance use and mental disorders. There are many definitions of recovery. However, this is the one that will be used for the Recovery Support Technologies (RST) Curriculum. Copies of SAMHSA’s working definition for recovery can be found and a brochure downloaded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https://store.samhsa.gov/shin/content/PEP12-RECDEF/PEP12-RECDEF.pdf</a:t>
            </a:r>
            <a:r>
              <a:rPr lang="en-US" dirty="0"/>
              <a:t>. </a:t>
            </a:r>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75919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that features a series of key messages related to the provision of recovery supports for people who use stimulants.</a:t>
            </a:r>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second of two slides that features a series of key messages related to Recovery Care Organizations (RCOs), and they services they provide.</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155894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slide provides reminders about the importance of hope and community. </a:t>
            </a:r>
          </a:p>
          <a:p>
            <a:endParaRPr lang="en-US" sz="1200" b="1" dirty="0"/>
          </a:p>
          <a:p>
            <a:r>
              <a:rPr lang="en-US" sz="1200" b="1" dirty="0"/>
              <a:t>REFERENCES:</a:t>
            </a:r>
          </a:p>
          <a:p>
            <a:pPr marL="0" marR="0" indent="-457200">
              <a:lnSpc>
                <a:spcPct val="107000"/>
              </a:lnSpc>
              <a:spcBef>
                <a:spcPts val="0"/>
              </a:spcBef>
              <a:spcAft>
                <a:spcPts val="800"/>
              </a:spcAft>
              <a:tabLst>
                <a:tab pos="695325" algn="l"/>
              </a:tabLst>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Bressi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K., Vaden, E. R. (2017). Reconsidering self-care.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 Soc Work J, 45</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33–38. </a:t>
            </a:r>
            <a:r>
              <a:rPr lang="en-US" sz="1800" u="sng">
                <a:solidFill>
                  <a:srgbClr val="333333"/>
                </a:solidFill>
                <a:effectLst/>
                <a:latin typeface="Calibri" panose="020F0502020204030204" pitchFamily="34" charset="0"/>
                <a:ea typeface="Calibri" panose="020F0502020204030204" pitchFamily="34" charset="0"/>
                <a:hlinkClick r:id="rId3"/>
              </a:rPr>
              <a:t>https://doi.org/10.1007/s10615-016-0575-4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endParaRPr lang="en-US" sz="1200" dirty="0"/>
          </a:p>
          <a:p>
            <a:pPr marL="228600" indent="-228600"/>
            <a:r>
              <a:rPr lang="en-US" sz="1200" dirty="0"/>
              <a:t>Fallot, R. D. &amp; Harris, M. (2009). </a:t>
            </a:r>
            <a:r>
              <a:rPr lang="en-US" sz="1200" i="1" dirty="0"/>
              <a:t>Creating Cultures of Trauma-Informed Care (CCTIC): A Self-Assessment and Planning Protocol</a:t>
            </a:r>
            <a:r>
              <a:rPr lang="en-US" sz="1200" dirty="0"/>
              <a:t>. Washington, D.C.: Community Connections.</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3020190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amhsa.gov/recover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Recovery Supports for People Who Use Stimulants</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#17</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223E5A4-65D9-2CAF-6DCC-7CE4DAE03231}"/>
              </a:ext>
            </a:extLst>
          </p:cNvPr>
          <p:cNvSpPr>
            <a:spLocks noGrp="1"/>
          </p:cNvSpPr>
          <p:nvPr>
            <p:ph type="title"/>
          </p:nvPr>
        </p:nvSpPr>
        <p:spPr/>
        <p:txBody>
          <a:bodyPr/>
          <a:lstStyle/>
          <a:p>
            <a:r>
              <a:rPr lang="en-US" dirty="0"/>
              <a:t>Quality of Life</a:t>
            </a:r>
          </a:p>
        </p:txBody>
      </p:sp>
      <p:pic>
        <p:nvPicPr>
          <p:cNvPr id="5" name="Picture Placeholder 4" descr="White sign with green writing that says &quot;Quality of Life&quot; laying in grass with green leaves in the background">
            <a:extLst>
              <a:ext uri="{FF2B5EF4-FFF2-40B4-BE49-F238E27FC236}">
                <a16:creationId xmlns:a16="http://schemas.microsoft.com/office/drawing/2014/main" id="{9241A816-99E8-0E90-9CE4-35ABB93CD8B1}"/>
              </a:ext>
            </a:extLst>
          </p:cNvPr>
          <p:cNvPicPr>
            <a:picLocks noGrp="1" noChangeAspect="1"/>
          </p:cNvPicPr>
          <p:nvPr>
            <p:ph type="pic" sz="quarter" idx="10"/>
          </p:nvPr>
        </p:nvPicPr>
        <p:blipFill>
          <a:blip r:embed="rId3"/>
          <a:srcRect l="26057" r="26057"/>
          <a:stretch>
            <a:fillRect/>
          </a:stretch>
        </p:blipFill>
        <p:spPr/>
      </p:pic>
      <p:sp>
        <p:nvSpPr>
          <p:cNvPr id="2" name="Content Placeholder 1">
            <a:extLst>
              <a:ext uri="{FF2B5EF4-FFF2-40B4-BE49-F238E27FC236}">
                <a16:creationId xmlns:a16="http://schemas.microsoft.com/office/drawing/2014/main" id="{464A79C4-113B-1E13-3744-E24C3AED412D}"/>
              </a:ext>
            </a:extLst>
          </p:cNvPr>
          <p:cNvSpPr>
            <a:spLocks noGrp="1"/>
          </p:cNvSpPr>
          <p:nvPr>
            <p:ph idx="1"/>
          </p:nvPr>
        </p:nvSpPr>
        <p:spPr>
          <a:xfrm>
            <a:off x="5433201" y="2187275"/>
            <a:ext cx="5841350" cy="3488893"/>
          </a:xfrm>
        </p:spPr>
        <p:txBody>
          <a:bodyPr>
            <a:normAutofit/>
          </a:bodyPr>
          <a:lstStyle/>
          <a:p>
            <a:r>
              <a:rPr lang="en-US" sz="3200" dirty="0"/>
              <a:t>Resolving stimulant-related problems is not just a matter of abstinence or symptom reductions, but… </a:t>
            </a:r>
            <a:r>
              <a:rPr lang="en-US" sz="3200" b="1" dirty="0">
                <a:solidFill>
                  <a:schemeClr val="accent3"/>
                </a:solidFill>
              </a:rPr>
              <a:t>improvements in functioning</a:t>
            </a:r>
            <a:r>
              <a:rPr lang="en-US" sz="3200" dirty="0"/>
              <a:t>, psychological well-being, and </a:t>
            </a:r>
            <a:r>
              <a:rPr lang="en-US" sz="3200" b="1" dirty="0">
                <a:solidFill>
                  <a:schemeClr val="accent3"/>
                </a:solidFill>
              </a:rPr>
              <a:t>Quality of Life</a:t>
            </a:r>
            <a:r>
              <a:rPr lang="en-US" sz="3200" dirty="0"/>
              <a:t>.</a:t>
            </a:r>
          </a:p>
        </p:txBody>
      </p:sp>
      <p:sp>
        <p:nvSpPr>
          <p:cNvPr id="29" name="Slide Number Placeholder 28">
            <a:extLst>
              <a:ext uri="{FF2B5EF4-FFF2-40B4-BE49-F238E27FC236}">
                <a16:creationId xmlns:a16="http://schemas.microsoft.com/office/drawing/2014/main" id="{08AE2E29-B139-B7EB-BAC0-77E732064899}"/>
              </a:ext>
            </a:extLst>
          </p:cNvPr>
          <p:cNvSpPr>
            <a:spLocks noGrp="1"/>
          </p:cNvSpPr>
          <p:nvPr>
            <p:ph type="sldNum" sz="quarter" idx="11"/>
          </p:nvPr>
        </p:nvSpPr>
        <p:spPr/>
        <p:txBody>
          <a:bodyPr/>
          <a:lstStyle/>
          <a:p>
            <a:fld id="{40297E34-0326-6442-A83A-7AC02FF9B76A}" type="slidenum">
              <a:rPr lang="en-US" smtClean="0"/>
              <a:pPr/>
              <a:t>2</a:t>
            </a:fld>
            <a:endParaRPr lang="en-US" dirty="0"/>
          </a:p>
        </p:txBody>
      </p:sp>
    </p:spTree>
    <p:extLst>
      <p:ext uri="{BB962C8B-B14F-4D97-AF65-F5344CB8AC3E}">
        <p14:creationId xmlns:p14="http://schemas.microsoft.com/office/powerpoint/2010/main" val="250214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26BC3EA-C28C-D495-450F-149B548BC64E}"/>
              </a:ext>
            </a:extLst>
          </p:cNvPr>
          <p:cNvSpPr>
            <a:spLocks noGrp="1"/>
          </p:cNvSpPr>
          <p:nvPr>
            <p:ph type="title"/>
          </p:nvPr>
        </p:nvSpPr>
        <p:spPr/>
        <p:txBody>
          <a:bodyPr/>
          <a:lstStyle/>
          <a:p>
            <a:r>
              <a:rPr lang="en-US" dirty="0"/>
              <a:t>SAMHSA’s Working Definition of Recovery</a:t>
            </a:r>
          </a:p>
        </p:txBody>
      </p:sp>
      <p:sp>
        <p:nvSpPr>
          <p:cNvPr id="18" name="Content Placeholder 17">
            <a:extLst>
              <a:ext uri="{FF2B5EF4-FFF2-40B4-BE49-F238E27FC236}">
                <a16:creationId xmlns:a16="http://schemas.microsoft.com/office/drawing/2014/main" id="{0C6CD17C-DB53-D6CA-35ED-286E02F353E8}"/>
              </a:ext>
            </a:extLst>
          </p:cNvPr>
          <p:cNvSpPr>
            <a:spLocks noGrp="1"/>
          </p:cNvSpPr>
          <p:nvPr>
            <p:ph idx="1"/>
          </p:nvPr>
        </p:nvSpPr>
        <p:spPr>
          <a:xfrm>
            <a:off x="831273" y="2836718"/>
            <a:ext cx="10443279" cy="3343420"/>
          </a:xfrm>
        </p:spPr>
        <p:txBody>
          <a:bodyPr>
            <a:normAutofit/>
          </a:bodyPr>
          <a:lstStyle/>
          <a:p>
            <a:pPr algn="ctr"/>
            <a:r>
              <a:rPr lang="en-US" sz="3800" i="1" dirty="0"/>
              <a:t>“A process of change through which individuals improve their health and wellness, live a self-directed life, and strive to reach their full potential.”</a:t>
            </a:r>
          </a:p>
        </p:txBody>
      </p:sp>
      <p:sp>
        <p:nvSpPr>
          <p:cNvPr id="12" name="Slide Number Placeholder 11">
            <a:extLst>
              <a:ext uri="{FF2B5EF4-FFF2-40B4-BE49-F238E27FC236}">
                <a16:creationId xmlns:a16="http://schemas.microsoft.com/office/drawing/2014/main" id="{5E543543-6F73-1B90-49F6-5CABABB349E6}"/>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5" name="TextBox 4">
            <a:extLst>
              <a:ext uri="{FF2B5EF4-FFF2-40B4-BE49-F238E27FC236}">
                <a16:creationId xmlns:a16="http://schemas.microsoft.com/office/drawing/2014/main" id="{CCFD75A8-9677-96BE-0EAD-C8BAF020C388}"/>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SAMHSA, </a:t>
            </a:r>
            <a:r>
              <a:rPr lang="en-US" sz="1400" dirty="0">
                <a:hlinkClick r:id="rId3"/>
              </a:rPr>
              <a:t>http://www.samhsa.gov/recovery</a:t>
            </a:r>
            <a:r>
              <a:rPr lang="en-US" sz="1400" dirty="0"/>
              <a:t>.</a:t>
            </a:r>
          </a:p>
        </p:txBody>
      </p:sp>
    </p:spTree>
    <p:extLst>
      <p:ext uri="{BB962C8B-B14F-4D97-AF65-F5344CB8AC3E}">
        <p14:creationId xmlns:p14="http://schemas.microsoft.com/office/powerpoint/2010/main" val="34586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lstStyle/>
          <a:p>
            <a:r>
              <a:rPr lang="en-US" dirty="0"/>
              <a:t>Key Messages – Recovery Supports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p:txBody>
          <a:bodyPr>
            <a:normAutofit/>
          </a:bodyPr>
          <a:lstStyle/>
          <a:p>
            <a:r>
              <a:rPr lang="en-US" dirty="0"/>
              <a:t>Expect some patients/clients/peers to:</a:t>
            </a:r>
          </a:p>
          <a:p>
            <a:pPr lvl="1"/>
            <a:r>
              <a:rPr lang="en-US" dirty="0">
                <a:solidFill>
                  <a:schemeClr val="accent3"/>
                </a:solidFill>
              </a:rPr>
              <a:t>Be conflicted about stopping use</a:t>
            </a:r>
          </a:p>
          <a:p>
            <a:pPr lvl="1"/>
            <a:r>
              <a:rPr lang="en-US" dirty="0">
                <a:solidFill>
                  <a:schemeClr val="accent3"/>
                </a:solidFill>
              </a:rPr>
              <a:t>Miss the stimulant using lifestyle</a:t>
            </a:r>
          </a:p>
          <a:p>
            <a:pPr lvl="1"/>
            <a:r>
              <a:rPr lang="en-US" dirty="0">
                <a:solidFill>
                  <a:schemeClr val="accent3"/>
                </a:solidFill>
              </a:rPr>
              <a:t>Feel pressure from family and friends to keep using</a:t>
            </a:r>
          </a:p>
          <a:p>
            <a:pPr lvl="1"/>
            <a:r>
              <a:rPr lang="en-US" dirty="0">
                <a:solidFill>
                  <a:schemeClr val="accent3"/>
                </a:solidFill>
              </a:rPr>
              <a:t>Express concerns about weight gain, depression, lack of energy, etc.</a:t>
            </a:r>
          </a:p>
          <a:p>
            <a:pPr lvl="1"/>
            <a:r>
              <a:rPr lang="en-US" dirty="0">
                <a:solidFill>
                  <a:schemeClr val="accent3"/>
                </a:solidFill>
              </a:rPr>
              <a:t>Feel conflicted about disconnecting from family and friends</a:t>
            </a:r>
          </a:p>
          <a:p>
            <a:r>
              <a:rPr lang="en-US" dirty="0"/>
              <a:t>Encourage patients/clients/peers to:</a:t>
            </a:r>
          </a:p>
          <a:p>
            <a:pPr lvl="1"/>
            <a:r>
              <a:rPr lang="en-US" dirty="0">
                <a:solidFill>
                  <a:schemeClr val="accent3"/>
                </a:solidFill>
              </a:rPr>
              <a:t>Talk about their recovery triggers and use them as reminders when recovery gets difficult</a:t>
            </a:r>
          </a:p>
          <a:p>
            <a:pPr lvl="1"/>
            <a:r>
              <a:rPr lang="en-US" dirty="0">
                <a:solidFill>
                  <a:schemeClr val="accent3"/>
                </a:solidFill>
              </a:rPr>
              <a:t>Use past return to use triggers as providing information and learning to prevent additional return to use triggers</a:t>
            </a:r>
          </a:p>
          <a:p>
            <a:pPr lvl="1"/>
            <a:endParaRPr lang="en-US" dirty="0"/>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4</a:t>
            </a:fld>
            <a:endParaRPr lang="en-US" dirty="0"/>
          </a:p>
        </p:txBody>
      </p:sp>
    </p:spTree>
    <p:extLst>
      <p:ext uri="{BB962C8B-B14F-4D97-AF65-F5344CB8AC3E}">
        <p14:creationId xmlns:p14="http://schemas.microsoft.com/office/powerpoint/2010/main" val="36287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Key Messages – Recovery Care Organizations (RCOs)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p:txBody>
          <a:bodyPr>
            <a:normAutofit/>
          </a:bodyPr>
          <a:lstStyle/>
          <a:p>
            <a:r>
              <a:rPr lang="en-US" dirty="0"/>
              <a:t>RCOs emerged in the U.S. 15 years ago</a:t>
            </a:r>
          </a:p>
          <a:p>
            <a:r>
              <a:rPr lang="en-US" dirty="0"/>
              <a:t>RCOs provide different elements of social recovery support, as well as facilitate the accrual of recovery capital</a:t>
            </a:r>
          </a:p>
          <a:p>
            <a:r>
              <a:rPr lang="en-US" dirty="0"/>
              <a:t>RCOs instill hope</a:t>
            </a:r>
          </a:p>
          <a:p>
            <a:r>
              <a:rPr lang="en-US" dirty="0"/>
              <a:t>RCOs are available in the communities in which people live</a:t>
            </a:r>
          </a:p>
          <a:p>
            <a:r>
              <a:rPr lang="en-US" dirty="0"/>
              <a:t>RCOs serve individuals in early and late recovery</a:t>
            </a:r>
          </a:p>
          <a:p>
            <a:r>
              <a:rPr lang="en-US" dirty="0"/>
              <a:t>Recovery from Stimulant Use Disorders is possible</a:t>
            </a:r>
          </a:p>
          <a:p>
            <a:r>
              <a:rPr lang="en-US" dirty="0"/>
              <a:t>Return to use is linked to lessons about how to strengthen recovery</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5</a:t>
            </a:fld>
            <a:endParaRPr lang="en-US" dirty="0"/>
          </a:p>
        </p:txBody>
      </p:sp>
    </p:spTree>
    <p:extLst>
      <p:ext uri="{BB962C8B-B14F-4D97-AF65-F5344CB8AC3E}">
        <p14:creationId xmlns:p14="http://schemas.microsoft.com/office/powerpoint/2010/main" val="278455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lstStyle/>
          <a:p>
            <a:r>
              <a:rPr lang="en-US" dirty="0"/>
              <a:t>Promote Hope, Community, and Engagement</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p:txBody>
          <a:bodyPr>
            <a:normAutofit/>
          </a:bodyPr>
          <a:lstStyle/>
          <a:p>
            <a:r>
              <a:rPr lang="en-US" dirty="0"/>
              <a:t>Be aware of your language – use optimistic language</a:t>
            </a:r>
          </a:p>
          <a:p>
            <a:r>
              <a:rPr lang="en-US" dirty="0"/>
              <a:t>Big Book – </a:t>
            </a:r>
            <a:r>
              <a:rPr lang="en-US" b="1" dirty="0">
                <a:solidFill>
                  <a:schemeClr val="accent3"/>
                </a:solidFill>
              </a:rPr>
              <a:t>HOPE</a:t>
            </a:r>
            <a:r>
              <a:rPr lang="en-US" dirty="0"/>
              <a:t> is mentioned </a:t>
            </a:r>
            <a:r>
              <a:rPr lang="en-US" b="1" dirty="0">
                <a:solidFill>
                  <a:schemeClr val="accent3"/>
                </a:solidFill>
              </a:rPr>
              <a:t>43 times</a:t>
            </a:r>
          </a:p>
          <a:p>
            <a:r>
              <a:rPr lang="en-US" dirty="0"/>
              <a:t>Hope is one of SAMHSA’s 10 Guiding Recovery Principles</a:t>
            </a:r>
          </a:p>
          <a:p>
            <a:r>
              <a:rPr lang="en-US" dirty="0"/>
              <a:t>Keep in mind that you and peers/patients are part of an </a:t>
            </a:r>
            <a:r>
              <a:rPr lang="en-US" b="1" dirty="0">
                <a:solidFill>
                  <a:schemeClr val="accent3"/>
                </a:solidFill>
              </a:rPr>
              <a:t>IMPORTANT COMMUNITY</a:t>
            </a:r>
          </a:p>
          <a:p>
            <a:r>
              <a:rPr lang="en-US" dirty="0"/>
              <a:t>Engagement is </a:t>
            </a:r>
            <a:r>
              <a:rPr lang="en-US" b="1" dirty="0">
                <a:solidFill>
                  <a:schemeClr val="accent3"/>
                </a:solidFill>
              </a:rPr>
              <a:t>CRUCIAL</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6</a:t>
            </a:fld>
            <a:endParaRPr lang="en-US" dirty="0"/>
          </a:p>
        </p:txBody>
      </p:sp>
      <p:sp>
        <p:nvSpPr>
          <p:cNvPr id="5" name="TextBox 4">
            <a:extLst>
              <a:ext uri="{FF2B5EF4-FFF2-40B4-BE49-F238E27FC236}">
                <a16:creationId xmlns:a16="http://schemas.microsoft.com/office/drawing/2014/main" id="{CB52134A-C0A0-BB3E-52CD-E7B914EFBBEA}"/>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SOURCES: </a:t>
            </a:r>
            <a:r>
              <a:rPr lang="en-US" sz="1400" dirty="0" err="1"/>
              <a:t>Bressi</a:t>
            </a:r>
            <a:r>
              <a:rPr lang="en-US" sz="1400" dirty="0"/>
              <a:t> &amp; Vaden, 2017; Fallot &amp; Harris, 2009.</a:t>
            </a:r>
          </a:p>
        </p:txBody>
      </p:sp>
    </p:spTree>
    <p:extLst>
      <p:ext uri="{BB962C8B-B14F-4D97-AF65-F5344CB8AC3E}">
        <p14:creationId xmlns:p14="http://schemas.microsoft.com/office/powerpoint/2010/main" val="6064573"/>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1352</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Recovery Supports for People Who Use Stimulants</vt:lpstr>
      <vt:lpstr>Quality of Life</vt:lpstr>
      <vt:lpstr>SAMHSA’s Working Definition of Recovery</vt:lpstr>
      <vt:lpstr>Key Messages – Recovery Supports</vt:lpstr>
      <vt:lpstr>Key Messages – Recovery Care Organizations (RCOs)</vt:lpstr>
      <vt:lpstr>Promote Hope, Community, and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62</cp:revision>
  <dcterms:created xsi:type="dcterms:W3CDTF">2022-06-22T17:25:43Z</dcterms:created>
  <dcterms:modified xsi:type="dcterms:W3CDTF">2022-08-17T14:27:11Z</dcterms:modified>
</cp:coreProperties>
</file>