
<file path=[Content_Types].xml><?xml version="1.0" encoding="utf-8"?>
<Types xmlns="http://schemas.openxmlformats.org/package/2006/content-types">
  <Default Extension="emf" ContentType="image/x-emf"/>
  <Default Extension="jpeg" ContentType="image/jpeg"/>
  <Default Extension="jpg" ContentType="image/jpeg"/>
  <Default Extension="m4v"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
  </p:notesMasterIdLst>
  <p:sldIdLst>
    <p:sldId id="256" r:id="rId2"/>
    <p:sldId id="1064" r:id="rId3"/>
    <p:sldId id="1072" r:id="rId4"/>
    <p:sldId id="970" r:id="rId5"/>
    <p:sldId id="97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A1A9"/>
    <a:srgbClr val="3F5742"/>
    <a:srgbClr val="768632"/>
    <a:srgbClr val="405742"/>
    <a:srgbClr val="494949"/>
    <a:srgbClr val="A8A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5"/>
    <p:restoredTop sz="52010" autoAdjust="0"/>
  </p:normalViewPr>
  <p:slideViewPr>
    <p:cSldViewPr snapToGrid="0" snapToObjects="1">
      <p:cViewPr varScale="1">
        <p:scale>
          <a:sx n="59" d="100"/>
          <a:sy n="59" d="100"/>
        </p:scale>
        <p:origin x="2724"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8F005-824C-A945-ADDE-92EEEC73EE3A}" type="datetimeFigureOut">
              <a:rPr lang="en-US" smtClean="0"/>
              <a:t>8/17/2022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124FE-23F5-F643-A10F-58C2D79EE931}" type="slidenum">
              <a:rPr lang="en-US" smtClean="0"/>
              <a:t>‹#›</a:t>
            </a:fld>
            <a:endParaRPr lang="en-US"/>
          </a:p>
        </p:txBody>
      </p:sp>
    </p:spTree>
    <p:extLst>
      <p:ext uri="{BB962C8B-B14F-4D97-AF65-F5344CB8AC3E}">
        <p14:creationId xmlns:p14="http://schemas.microsoft.com/office/powerpoint/2010/main" val="91938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rldefense.com/v3/__http:/www.mpattc.org__;!!F9wkZZsI-LA!DC6mG9OmhndYHzjYKAoaur-6VSEixvwlvCVV0wm5wDDPWoXhHr1NAfOvGuaHylN7eDcQriyjWEiTCE-vdiQaBEoO0AV8dOph5i4$"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urldefense.com/v3/__http:/www.psattc.org__;!!F9wkZZsI-LA!DC6mG9OmhndYHzjYKAoaur-6VSEixvwlvCVV0wm5wDDPWoXhHr1NAfOvGuaHylN7eDcQriyjWEiTCE-vdiQaBEoO0AV8c0q09is$"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rugabuse.gov/publications/teaching-packets/understanding-drug-abuse-addiction/section-i/3-brain-regions-their-function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drugabuse.gov/news-events/nida-notes/2017/03/impacts-drugs-neurotransmissio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imeo.com/uclaisa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i.org/10.1016/s0306-4522(98)00583-1"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doi.org/10.1523/JNEUROSCI.17-12-04849.199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SUD Keys to Education is a product for educators and clinical supervisors developed in 2022 by the Mountain Plains and Pacific Southwest Addiction Technology Transfer Centers (MPATTC and PSATTC). The main developers of the stimulant materials are Beth Rutkowski, MPH, and Thomas E. Freese, PhD. Additional guidance and editing support was provided by Cindy </a:t>
            </a:r>
            <a:r>
              <a:rPr lang="en-US" sz="1200" dirty="0" err="1">
                <a:effectLst/>
                <a:latin typeface="Calibri" panose="020F0502020204030204" pitchFamily="34" charset="0"/>
                <a:ea typeface="Calibri" panose="020F0502020204030204" pitchFamily="34" charset="0"/>
              </a:rPr>
              <a:t>Juntenen</a:t>
            </a:r>
            <a:r>
              <a:rPr lang="en-US" sz="1200" dirty="0">
                <a:effectLst/>
                <a:latin typeface="Calibri" panose="020F0502020204030204" pitchFamily="34" charset="0"/>
                <a:ea typeface="Calibri" panose="020F0502020204030204" pitchFamily="34" charset="0"/>
              </a:rPr>
              <a:t>, PhD, LP, Nancy Roget, MS, Trisha Dudkowski, BA, Kenneth Flanagan, PhD, Terra Hamblin, MA, Shannon McCarty, BS, Kim Miller, MS, Abby Roach-Moore, MSW, and Maridee Shogren, DNP.</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This product was developed to help community college/university faculty, as well as clinical supervisors and recovery support staff to have access to brief, science-based content with the goal of providing materials that can be easily infused into existing substance use disorder and related courses (e.g., social work, nursing, criminal justice, foundation of addiction courses, ethics, counseling courses, etc.) and for clinical and recovery staff use in in-service meetings. Individuals can select the specific content to infuse into existing curricula/materials depending on specific needs of their learners. Each slide in the slide decks contain notes to provide guidance on the topics along with references and handouts where appropriate.</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If you require further information, please do not hesitate to contact the MPATTC (</a:t>
            </a:r>
            <a:r>
              <a:rPr lang="en-US" sz="1200" u="sng" dirty="0">
                <a:solidFill>
                  <a:srgbClr val="0000FF"/>
                </a:solidFill>
                <a:effectLst/>
                <a:latin typeface="Calibri" panose="020F0502020204030204" pitchFamily="34" charset="0"/>
                <a:ea typeface="Calibri" panose="020F0502020204030204" pitchFamily="34" charset="0"/>
                <a:hlinkClick r:id="rId3"/>
              </a:rPr>
              <a:t>http://www.mpattc.org</a:t>
            </a:r>
            <a:r>
              <a:rPr lang="en-US" sz="1200" dirty="0">
                <a:effectLst/>
                <a:latin typeface="Calibri" panose="020F0502020204030204" pitchFamily="34" charset="0"/>
                <a:ea typeface="Calibri" panose="020F0502020204030204" pitchFamily="34" charset="0"/>
              </a:rPr>
              <a:t>) or PSATTC (</a:t>
            </a:r>
            <a:r>
              <a:rPr lang="en-US" sz="1200" u="sng" dirty="0">
                <a:solidFill>
                  <a:srgbClr val="0000FF"/>
                </a:solidFill>
                <a:effectLst/>
                <a:latin typeface="Calibri" panose="020F0502020204030204" pitchFamily="34" charset="0"/>
                <a:ea typeface="Calibri" panose="020F0502020204030204" pitchFamily="34" charset="0"/>
                <a:hlinkClick r:id="rId4"/>
              </a:rPr>
              <a:t>http://www.psattc.org</a:t>
            </a:r>
            <a:r>
              <a:rPr lang="en-US" sz="1200" dirty="0">
                <a:effectLst/>
                <a:latin typeface="Calibri" panose="020F0502020204030204" pitchFamily="34" charset="0"/>
                <a:ea typeface="Calibri" panose="020F0502020204030204" pitchFamily="34" charset="0"/>
              </a:rPr>
              <a:t>). You are free to use these slides and pictures, but please give credit to the MPATTC and PSATTC when using them by referencing both Centers at the beginning of your presentation. The MPATTC (HHS Region 8) and PSATTC (HHS Region 9) are part of the SAMHSA-funded ATTC Network that offers training and technical assistance (TA) services. HHS Region 8 is comprised of Colorado, Montana, North Dakota, South Dakota, Utah, and Wyoming, and HHS Region 9 is comprised of Arizona, California, Hawaii, Nevada, and the six U.S.-affiliated Pacific Jurisdictions (American Samoa, Commonwealth of the Northern Mariana Islands, Federated States of Micronesia, Guam, Republic of the Marshall Islands, and Republic of Palau. For additional information, please visit </a:t>
            </a:r>
            <a:r>
              <a:rPr lang="en-US" sz="1200" u="sng" dirty="0">
                <a:solidFill>
                  <a:srgbClr val="0000FF"/>
                </a:solidFill>
                <a:effectLst/>
                <a:latin typeface="Calibri" panose="020F0502020204030204" pitchFamily="34" charset="0"/>
                <a:ea typeface="Calibri" panose="020F0502020204030204" pitchFamily="34" charset="0"/>
                <a:hlinkClick r:id="rId3"/>
              </a:rPr>
              <a:t>http://www.mpattc.org</a:t>
            </a:r>
            <a:r>
              <a:rPr lang="en-US" sz="1200" dirty="0">
                <a:effectLst/>
                <a:latin typeface="Calibri" panose="020F0502020204030204" pitchFamily="34" charset="0"/>
                <a:ea typeface="Calibri" panose="020F0502020204030204" pitchFamily="34" charset="0"/>
              </a:rPr>
              <a:t> and </a:t>
            </a:r>
            <a:r>
              <a:rPr lang="en-US" sz="1200" u="sng" dirty="0">
                <a:solidFill>
                  <a:srgbClr val="0000FF"/>
                </a:solidFill>
                <a:effectLst/>
                <a:latin typeface="Calibri" panose="020F0502020204030204" pitchFamily="34" charset="0"/>
                <a:ea typeface="Calibri" panose="020F0502020204030204" pitchFamily="34" charset="0"/>
                <a:hlinkClick r:id="rId4"/>
              </a:rPr>
              <a:t>http://www.psattc.org</a:t>
            </a: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Funding for this product was made possible (in part) by SAMHSA Cooperative Agreement numbers UR1 TI080200 (MPATTC) and UR1 TI080211 (PSATTC). The views expressed in these materials do not necessarily reflect the official policies of the Department of Health and Human Services, nor does mention of trade names, commercial practices, or organizations imply endorsement by the U.S. Government.</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Additional resources are available to enhance and support the information provided in this brief presentation.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Date last updated: August 17, 2022.</a:t>
            </a:r>
          </a:p>
          <a:p>
            <a:endParaRPr lang="en-US" dirty="0"/>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1</a:t>
            </a:fld>
            <a:endParaRPr lang="en-US"/>
          </a:p>
        </p:txBody>
      </p:sp>
    </p:spTree>
    <p:extLst>
      <p:ext uri="{BB962C8B-B14F-4D97-AF65-F5344CB8AC3E}">
        <p14:creationId xmlns:p14="http://schemas.microsoft.com/office/powerpoint/2010/main" val="387409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0542ED-5782-4DDF-9114-25F3CEC4F79F}" type="slidenum">
              <a:rPr lang="en-US" altLang="en-US"/>
              <a:pPr>
                <a:spcBef>
                  <a:spcPct val="0"/>
                </a:spcBef>
              </a:pPr>
              <a:t>2</a:t>
            </a:fld>
            <a:endParaRPr lang="en-US" alt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en-US" dirty="0">
                <a:latin typeface="+mn-lt"/>
              </a:rPr>
              <a:t>This slide depicts a cartoon image of the human brain.</a:t>
            </a:r>
            <a:r>
              <a:rPr lang="en-US" altLang="en-US" baseline="0" dirty="0">
                <a:latin typeface="+mn-lt"/>
              </a:rPr>
              <a:t> </a:t>
            </a:r>
            <a:r>
              <a:rPr lang="en-US" altLang="en-US" dirty="0">
                <a:latin typeface="+mn-lt"/>
              </a:rPr>
              <a:t>The</a:t>
            </a:r>
            <a:r>
              <a:rPr lang="en-US" altLang="en-US" baseline="0" dirty="0">
                <a:latin typeface="+mn-lt"/>
              </a:rPr>
              <a:t> p</a:t>
            </a:r>
            <a:r>
              <a:rPr lang="en-US" altLang="en-US" dirty="0">
                <a:latin typeface="+mn-lt"/>
              </a:rPr>
              <a:t>refrontal cortex</a:t>
            </a:r>
            <a:r>
              <a:rPr lang="en-US" altLang="en-US" baseline="0" dirty="0">
                <a:latin typeface="+mn-lt"/>
              </a:rPr>
              <a:t> is associated with our</a:t>
            </a:r>
            <a:r>
              <a:rPr lang="en-US" altLang="en-US" dirty="0">
                <a:latin typeface="+mn-lt"/>
              </a:rPr>
              <a:t> judgement/executive level decision making.</a:t>
            </a:r>
            <a:r>
              <a:rPr lang="en-US" altLang="en-US" baseline="0" dirty="0">
                <a:latin typeface="+mn-lt"/>
              </a:rPr>
              <a:t> </a:t>
            </a:r>
            <a:r>
              <a:rPr lang="en-US" altLang="en-US" b="0" dirty="0">
                <a:latin typeface="+mn-lt"/>
              </a:rPr>
              <a:t>The</a:t>
            </a:r>
            <a:r>
              <a:rPr lang="en-US" altLang="en-US" b="1" baseline="0" dirty="0">
                <a:latin typeface="+mn-lt"/>
              </a:rPr>
              <a:t> n</a:t>
            </a:r>
            <a:r>
              <a:rPr lang="en-US" altLang="en-US" b="1" dirty="0">
                <a:latin typeface="+mn-lt"/>
              </a:rPr>
              <a:t>ucleus </a:t>
            </a:r>
            <a:r>
              <a:rPr lang="en-US" altLang="en-US" b="1" dirty="0" err="1">
                <a:latin typeface="+mn-lt"/>
              </a:rPr>
              <a:t>accumbens</a:t>
            </a:r>
            <a:r>
              <a:rPr lang="en-US" altLang="en-US" b="1" dirty="0">
                <a:latin typeface="+mn-lt"/>
              </a:rPr>
              <a:t> </a:t>
            </a:r>
            <a:r>
              <a:rPr lang="en-US" altLang="en-US" b="0" dirty="0">
                <a:latin typeface="+mn-lt"/>
              </a:rPr>
              <a:t>is associated with</a:t>
            </a:r>
            <a:r>
              <a:rPr lang="en-US" altLang="en-US" b="0" baseline="0" dirty="0">
                <a:latin typeface="+mn-lt"/>
              </a:rPr>
              <a:t> our</a:t>
            </a:r>
            <a:r>
              <a:rPr lang="en-US" altLang="en-US" dirty="0">
                <a:latin typeface="+mn-lt"/>
              </a:rPr>
              <a:t> cognitive processing of aversion, motivation, </a:t>
            </a:r>
            <a:r>
              <a:rPr lang="en-US" altLang="en-US" b="0" dirty="0">
                <a:latin typeface="+mn-lt"/>
              </a:rPr>
              <a:t>pleasure, reward</a:t>
            </a:r>
            <a:r>
              <a:rPr lang="en-US" altLang="en-US" dirty="0">
                <a:latin typeface="+mn-lt"/>
              </a:rPr>
              <a:t>, and reinforcement learning. The</a:t>
            </a:r>
            <a:r>
              <a:rPr lang="en-US" altLang="en-US" baseline="0" dirty="0">
                <a:latin typeface="+mn-lt"/>
              </a:rPr>
              <a:t> </a:t>
            </a:r>
            <a:r>
              <a:rPr lang="en-US" altLang="en-US" dirty="0">
                <a:latin typeface="+mn-lt"/>
              </a:rPr>
              <a:t>Limbic system</a:t>
            </a:r>
            <a:r>
              <a:rPr lang="en-US" altLang="en-US" baseline="0" dirty="0">
                <a:latin typeface="+mn-lt"/>
              </a:rPr>
              <a:t> is associated with our</a:t>
            </a:r>
            <a:r>
              <a:rPr lang="en-US" altLang="en-US" dirty="0">
                <a:latin typeface="+mn-lt"/>
              </a:rPr>
              <a:t> center of emotions, learning, and memory; cingulate gyri, hypothalamus, </a:t>
            </a:r>
            <a:r>
              <a:rPr lang="en-US" altLang="en-US" b="1" dirty="0">
                <a:latin typeface="+mn-lt"/>
              </a:rPr>
              <a:t>amygdala </a:t>
            </a:r>
            <a:r>
              <a:rPr lang="en-US" altLang="en-US" b="0" dirty="0">
                <a:latin typeface="+mn-lt"/>
              </a:rPr>
              <a:t>(emotional reactions), </a:t>
            </a:r>
            <a:r>
              <a:rPr lang="en-US" altLang="en-US" dirty="0">
                <a:latin typeface="+mn-lt"/>
              </a:rPr>
              <a:t>and </a:t>
            </a:r>
            <a:r>
              <a:rPr lang="en-US" altLang="en-US" b="1" dirty="0">
                <a:latin typeface="+mn-lt"/>
              </a:rPr>
              <a:t>hippocampus </a:t>
            </a:r>
            <a:r>
              <a:rPr lang="en-US" altLang="en-US" b="0" dirty="0">
                <a:latin typeface="+mn-lt"/>
              </a:rPr>
              <a:t>(memory). </a:t>
            </a:r>
            <a:r>
              <a:rPr lang="en-US" altLang="en-US" dirty="0">
                <a:latin typeface="+mn-lt"/>
              </a:rPr>
              <a:t>The</a:t>
            </a:r>
            <a:r>
              <a:rPr lang="en-US" altLang="en-US" baseline="0" dirty="0">
                <a:latin typeface="+mn-lt"/>
              </a:rPr>
              <a:t> </a:t>
            </a:r>
            <a:r>
              <a:rPr lang="en-US" altLang="en-US" b="1" baseline="0" dirty="0">
                <a:latin typeface="+mn-lt"/>
              </a:rPr>
              <a:t>c</a:t>
            </a:r>
            <a:r>
              <a:rPr lang="en-US" altLang="en-US" b="1" dirty="0">
                <a:latin typeface="+mn-lt"/>
              </a:rPr>
              <a:t>erebellum</a:t>
            </a:r>
            <a:r>
              <a:rPr lang="en-US" altLang="en-US" dirty="0">
                <a:latin typeface="+mn-lt"/>
              </a:rPr>
              <a:t> is</a:t>
            </a:r>
            <a:r>
              <a:rPr lang="en-US" altLang="en-US" baseline="0" dirty="0">
                <a:latin typeface="+mn-lt"/>
              </a:rPr>
              <a:t> </a:t>
            </a:r>
            <a:r>
              <a:rPr lang="en-US" altLang="en-US" b="0" baseline="0" dirty="0">
                <a:latin typeface="+mn-lt"/>
              </a:rPr>
              <a:t>associated with</a:t>
            </a:r>
            <a:r>
              <a:rPr lang="en-US" altLang="en-US" b="0" dirty="0">
                <a:latin typeface="+mn-lt"/>
              </a:rPr>
              <a:t> coordination.</a:t>
            </a:r>
          </a:p>
          <a:p>
            <a:pPr marL="181240" indent="-181240">
              <a:buFont typeface="Arial" panose="020B0604020202020204" pitchFamily="34" charset="0"/>
              <a:buChar char="•"/>
            </a:pPr>
            <a:endParaRPr lang="en-US" altLang="en-US" b="0" dirty="0">
              <a:latin typeface="+mn-lt"/>
            </a:endParaRPr>
          </a:p>
          <a:p>
            <a:r>
              <a:rPr lang="en-US" b="1" baseline="0" dirty="0"/>
              <a:t>REFERENCE:</a:t>
            </a:r>
          </a:p>
          <a:p>
            <a:r>
              <a:rPr lang="en-US" baseline="0" dirty="0"/>
              <a:t>National Institute on Drug Abuse. (2019, February 11). </a:t>
            </a:r>
            <a:r>
              <a:rPr lang="en-US" sz="1200" b="0" i="1" kern="1200" dirty="0">
                <a:solidFill>
                  <a:schemeClr val="tx1"/>
                </a:solidFill>
                <a:effectLst/>
                <a:latin typeface="+mn-lt"/>
                <a:ea typeface="+mn-ea"/>
                <a:cs typeface="+mn-cs"/>
              </a:rPr>
              <a:t>Understanding Drug Abuse and Addiction: What Science Says:</a:t>
            </a:r>
            <a:r>
              <a:rPr lang="en-US" sz="1200" b="0" i="1" kern="1200" baseline="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3: Brain Regions and Their Functions</a:t>
            </a:r>
            <a:r>
              <a:rPr lang="en-US" sz="1200" b="0" i="0" kern="1200" dirty="0">
                <a:solidFill>
                  <a:schemeClr val="tx1"/>
                </a:solidFill>
                <a:effectLst/>
                <a:latin typeface="+mn-lt"/>
                <a:ea typeface="+mn-ea"/>
                <a:cs typeface="+mn-cs"/>
              </a:rPr>
              <a:t>. </a:t>
            </a:r>
            <a:r>
              <a:rPr lang="en-US" baseline="0" dirty="0"/>
              <a:t>Retrieved January 23, 2020, from </a:t>
            </a:r>
            <a:r>
              <a:rPr lang="en-US" dirty="0">
                <a:hlinkClick r:id="rId3"/>
              </a:rPr>
              <a:t>https://www.drugabuse.gov/publications/teaching-packets/understanding-drug-abuse-addiction/section-i/3-brain-regions-their-functions</a:t>
            </a:r>
            <a:r>
              <a:rPr lang="en-US" dirty="0"/>
              <a:t>.</a:t>
            </a:r>
          </a:p>
          <a:p>
            <a:pPr indent="0" fontAlgn="base"/>
            <a:endParaRPr lang="en-US" altLang="en-US" dirty="0">
              <a:latin typeface="Helvetica" pitchFamily="34" charset="0"/>
            </a:endParaRPr>
          </a:p>
          <a:p>
            <a:pPr fontAlgn="base"/>
            <a:r>
              <a:rPr lang="en-US" altLang="en-US" b="1" dirty="0">
                <a:latin typeface="Helvetica" pitchFamily="34" charset="0"/>
              </a:rPr>
              <a:t>IMAGE CREDIT:</a:t>
            </a:r>
          </a:p>
          <a:p>
            <a:pPr fontAlgn="base"/>
            <a:r>
              <a:rPr lang="en-US" altLang="en-US" dirty="0">
                <a:latin typeface="Helvetica" pitchFamily="34" charset="0"/>
              </a:rPr>
              <a:t>NIDA website.</a:t>
            </a:r>
          </a:p>
        </p:txBody>
      </p:sp>
    </p:spTree>
    <p:extLst>
      <p:ext uri="{BB962C8B-B14F-4D97-AF65-F5344CB8AC3E}">
        <p14:creationId xmlns:p14="http://schemas.microsoft.com/office/powerpoint/2010/main" val="3804183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An</a:t>
            </a:r>
            <a:r>
              <a:rPr lang="en-US" altLang="en-US" baseline="0" dirty="0">
                <a:latin typeface="Arial" panose="020B0604020202020204" pitchFamily="34" charset="0"/>
              </a:rPr>
              <a:t> individual’s experience when using a psychoactive substance such as cocaine, heroin, or alcohol is due to the functional role of one or more neurotransmitters disrupted by use of the substance. </a:t>
            </a:r>
            <a:r>
              <a:rPr lang="en-US" altLang="en-US" dirty="0">
                <a:latin typeface="Arial" panose="020B0604020202020204" pitchFamily="34" charset="0"/>
              </a:rPr>
              <a:t>This slide lists the major neurotransmitters</a:t>
            </a:r>
            <a:r>
              <a:rPr lang="en-US" altLang="en-US" baseline="0" dirty="0">
                <a:latin typeface="Arial" panose="020B0604020202020204" pitchFamily="34" charset="0"/>
              </a:rPr>
              <a:t> involved in stimulant use disorders. Under each neurotransmitter is a summary statement of how each neurotransmitter works in the brain.</a:t>
            </a:r>
          </a:p>
          <a:p>
            <a:pPr eaLnBrk="1" hangingPunct="1"/>
            <a:endParaRPr lang="en-US" altLang="en-US" baseline="0" dirty="0">
              <a:latin typeface="Arial" panose="020B0604020202020204" pitchFamily="34" charset="0"/>
            </a:endParaRPr>
          </a:p>
          <a:p>
            <a:pPr eaLnBrk="1" hangingPunct="1"/>
            <a:r>
              <a:rPr lang="en-US" altLang="en-US" b="1" baseline="0" dirty="0">
                <a:latin typeface="Arial" panose="020B0604020202020204" pitchFamily="34" charset="0"/>
              </a:rPr>
              <a:t>REFERENCE:</a:t>
            </a:r>
          </a:p>
          <a:p>
            <a:pPr marL="457200" indent="-457200" eaLnBrk="1" hangingPunct="1"/>
            <a:r>
              <a:rPr lang="en-US" altLang="en-US" baseline="0" dirty="0">
                <a:latin typeface="Arial" panose="020B0604020202020204" pitchFamily="34" charset="0"/>
              </a:rPr>
              <a:t>National Institute on Drug Abuse. (2017, March 9). </a:t>
            </a:r>
            <a:r>
              <a:rPr lang="en-US" altLang="en-US" i="1" baseline="0" dirty="0">
                <a:latin typeface="Arial" panose="020B0604020202020204" pitchFamily="34" charset="0"/>
              </a:rPr>
              <a:t>Impacts of Drugs on Neurotransmission</a:t>
            </a:r>
            <a:r>
              <a:rPr lang="en-US" altLang="en-US" baseline="0" dirty="0">
                <a:latin typeface="Arial" panose="020B0604020202020204" pitchFamily="34" charset="0"/>
              </a:rPr>
              <a:t>. Retrieved May 15, 2020, from </a:t>
            </a:r>
            <a:r>
              <a:rPr lang="en-US" dirty="0">
                <a:hlinkClick r:id="rId3"/>
              </a:rPr>
              <a:t>https://www.drugabuse.gov/news-events/nida-notes/2017/03/impacts-drugs-neurotransmission</a:t>
            </a:r>
            <a:r>
              <a:rPr lang="en-US" sz="1200" b="0" i="0" kern="1200" dirty="0">
                <a:solidFill>
                  <a:schemeClr val="tx1"/>
                </a:solidFill>
                <a:effectLst/>
                <a:latin typeface="+mn-lt"/>
                <a:ea typeface="+mn-ea"/>
                <a:cs typeface="+mn-cs"/>
              </a:rPr>
              <a:t>.</a:t>
            </a:r>
            <a:endParaRPr lang="en-US" altLang="en-US" dirty="0">
              <a:latin typeface="Arial" panose="020B0604020202020204" pitchFamily="3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EE0B6A-5F4F-4B70-AB50-84DFE5D682E8}" type="slidenum">
              <a:rPr lang="en-US" altLang="en-US"/>
              <a:pPr>
                <a:spcBef>
                  <a:spcPct val="0"/>
                </a:spcBef>
              </a:pPr>
              <a:t>3</a:t>
            </a:fld>
            <a:endParaRPr lang="en-US" altLang="en-US" dirty="0"/>
          </a:p>
        </p:txBody>
      </p:sp>
    </p:spTree>
    <p:extLst>
      <p:ext uri="{BB962C8B-B14F-4D97-AF65-F5344CB8AC3E}">
        <p14:creationId xmlns:p14="http://schemas.microsoft.com/office/powerpoint/2010/main" val="3782122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lvl="0" indent="-228600" algn="l" defTabSz="914400" rtl="0" eaLnBrk="0" fontAlgn="base" latinLnBrk="0" hangingPunct="0">
              <a:lnSpc>
                <a:spcPct val="100000"/>
              </a:lnSpc>
              <a:spcBef>
                <a:spcPct val="30000"/>
              </a:spcBef>
              <a:spcAft>
                <a:spcPct val="0"/>
              </a:spcAft>
              <a:buClrTx/>
              <a:buSzTx/>
              <a:buFontTx/>
              <a:buNone/>
              <a:tabLst/>
              <a:defRPr/>
            </a:pPr>
            <a:r>
              <a:rPr lang="en-US" altLang="en-US" sz="900" b="1" dirty="0"/>
              <a:t>INSTRUCTIONS:</a:t>
            </a:r>
          </a:p>
          <a:p>
            <a:pPr marL="0" indent="-228600"/>
            <a:r>
              <a:rPr lang="en-US" altLang="en-US" sz="900" b="1" i="1" dirty="0"/>
              <a:t>This slide contains a movie clip that will play automatically</a:t>
            </a:r>
            <a:r>
              <a:rPr lang="en-US" altLang="en-US" sz="900" b="1" i="1" baseline="0" dirty="0"/>
              <a:t> </a:t>
            </a:r>
            <a:r>
              <a:rPr lang="en-US" altLang="en-US" sz="900" b="1" i="1" dirty="0"/>
              <a:t>when the trainer clicks on the black box. In order for this to work, the connection between the PowerPoint presentation and the video file must be maintained. When moving the PowerPoint file to another location on your computer or to another computer, make sure to always move the video file along with it. If the link becomes broken, the video will need to be reinserted. Delete the black box. From the insert menu in PowerPoint, select “movie.” Select the video file that was included for this training. When asked, indicate that the movie should play automatically. It will appear as a black box on the screen. The video should play when the slide show is being viewed when the trainer clicks on the black box.</a:t>
            </a:r>
            <a:r>
              <a:rPr lang="en-US" altLang="en-US" sz="900" dirty="0"/>
              <a:t> </a:t>
            </a:r>
          </a:p>
          <a:p>
            <a:pPr marL="0" indent="-228600"/>
            <a:endParaRPr lang="en-US" altLang="en-US" sz="900" dirty="0"/>
          </a:p>
          <a:p>
            <a:pPr marL="0" indent="-228600"/>
            <a:r>
              <a:rPr lang="en-US" altLang="en-US" sz="900" dirty="0"/>
              <a:t>Video Length: 1 minute, 19 seconds.</a:t>
            </a:r>
          </a:p>
          <a:p>
            <a:pPr marL="228600" indent="-228600"/>
            <a:endParaRPr lang="en-US" altLang="en-US" sz="900" dirty="0"/>
          </a:p>
          <a:p>
            <a:pPr marL="0" indent="0">
              <a:buFontTx/>
              <a:buNone/>
            </a:pPr>
            <a:r>
              <a:rPr lang="en-US" altLang="en-US" sz="900" dirty="0"/>
              <a:t>In order to understand the impact of central</a:t>
            </a:r>
            <a:r>
              <a:rPr lang="en-US" altLang="en-US" sz="900" baseline="0" dirty="0"/>
              <a:t> nervous stimulants on the </a:t>
            </a:r>
            <a:r>
              <a:rPr lang="en-US" altLang="en-US" sz="900" dirty="0"/>
              <a:t>brain, you first need to understand the way that the brain works normally (in the absence of these substances). It is then possible to see how stimulants like crack or methamphetamine</a:t>
            </a:r>
            <a:r>
              <a:rPr lang="en-US" altLang="en-US" sz="900" baseline="0" dirty="0"/>
              <a:t> </a:t>
            </a:r>
            <a:r>
              <a:rPr lang="en-US" altLang="en-US" sz="900" dirty="0"/>
              <a:t>change this functioning. A movie will play here depicting the normal dopamine transmission process.</a:t>
            </a:r>
          </a:p>
          <a:p>
            <a:pPr marL="228600" indent="-228600"/>
            <a:endParaRPr lang="en-US" altLang="en-US" sz="900" b="1" i="1" dirty="0"/>
          </a:p>
          <a:p>
            <a:pPr marL="228600" indent="-228600"/>
            <a:r>
              <a:rPr lang="en-US" altLang="en-US" sz="900" b="1" i="0" dirty="0"/>
              <a:t>VIDEO</a:t>
            </a:r>
            <a:r>
              <a:rPr lang="en-US" altLang="en-US" sz="900" b="1" i="0" baseline="0" dirty="0"/>
              <a:t> SOURCE:</a:t>
            </a:r>
            <a:endParaRPr lang="en-US" altLang="en-US" sz="900" b="1" i="0" dirty="0"/>
          </a:p>
          <a:p>
            <a:pPr marL="0" indent="0"/>
            <a:r>
              <a:rPr lang="en-US" altLang="en-US" sz="900" dirty="0"/>
              <a:t>Meyers,</a:t>
            </a:r>
            <a:r>
              <a:rPr lang="en-US" altLang="en-US" sz="900" baseline="0" dirty="0"/>
              <a:t> E. (Director). (2008). </a:t>
            </a:r>
            <a:r>
              <a:rPr lang="en-US" altLang="en-US" sz="900" i="1" baseline="0" dirty="0"/>
              <a:t>Meth Inside Out: </a:t>
            </a:r>
            <a:r>
              <a:rPr lang="en-US" altLang="en-US" sz="900" b="0" i="1" kern="1200" baseline="0" dirty="0">
                <a:solidFill>
                  <a:schemeClr val="tx1"/>
                </a:solidFill>
                <a:effectLst/>
                <a:latin typeface="+mn-lt"/>
                <a:ea typeface="+mn-ea"/>
                <a:cs typeface="+mn-cs"/>
              </a:rPr>
              <a:t>Normal Dopamine Functioning. </a:t>
            </a:r>
            <a:r>
              <a:rPr lang="en-US" altLang="en-US" sz="900" b="0" i="0" kern="1200" baseline="0" dirty="0">
                <a:solidFill>
                  <a:schemeClr val="tx1"/>
                </a:solidFill>
                <a:effectLst/>
                <a:latin typeface="+mn-lt"/>
                <a:ea typeface="+mn-ea"/>
                <a:cs typeface="+mn-cs"/>
              </a:rPr>
              <a:t>[Film]. Los Angeles, CA: Eyes of the World Media Group. Available at</a:t>
            </a:r>
            <a:r>
              <a:rPr lang="en-US" sz="900" b="0" i="0" kern="1200" baseline="0" dirty="0">
                <a:solidFill>
                  <a:schemeClr val="tx1"/>
                </a:solidFill>
                <a:effectLst/>
                <a:latin typeface="+mn-lt"/>
                <a:ea typeface="+mn-ea"/>
                <a:cs typeface="+mn-cs"/>
              </a:rPr>
              <a:t>: </a:t>
            </a:r>
            <a:r>
              <a:rPr lang="en-US" sz="900" dirty="0">
                <a:hlinkClick r:id="rId3"/>
              </a:rPr>
              <a:t>https://vimeo.com/uclaisap</a:t>
            </a:r>
            <a:r>
              <a:rPr lang="en-US" altLang="en-US" sz="900" baseline="0" dirty="0"/>
              <a:t>.</a:t>
            </a:r>
            <a:endParaRPr lang="en-US" altLang="en-US" sz="900" dirty="0"/>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9D19A3-9330-4AEE-8F49-8244A1C98A87}" type="slidenum">
              <a:rPr lang="en-US" altLang="en-US"/>
              <a:pPr eaLnBrk="1" hangingPunct="1"/>
              <a:t>4</a:t>
            </a:fld>
            <a:endParaRPr lang="en-US" altLang="en-US" dirty="0"/>
          </a:p>
        </p:txBody>
      </p:sp>
    </p:spTree>
    <p:extLst>
      <p:ext uri="{BB962C8B-B14F-4D97-AF65-F5344CB8AC3E}">
        <p14:creationId xmlns:p14="http://schemas.microsoft.com/office/powerpoint/2010/main" val="1484235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One of the neurotransmitters affected by cocaine and methamphetamine, and by most psychoactive drugs, is dopamine. The release of dopamine within the reward or pleasure circuits in the brain produces immediate feelings of pleasure and elation. Anything that causes you to feel pleasure will cause a spike in your dopamine levels. Even things like food and sex cause dopamine spikes. </a:t>
            </a:r>
          </a:p>
          <a:p>
            <a:endParaRPr lang="en-US" sz="1200" b="0" i="0" u="none" strike="noStrike" kern="1200" baseline="0" dirty="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latin typeface="+mn-lt"/>
              </a:rPr>
              <a:t>In these graphs, dopamine is being measured inside the brains of animals.  Its increase is shown in response to food or sex cues. This basic mechanism of controlled dopamine release and reuptake has been carefully shaped and calibrated by evolution to reward normal activities critical for our survival.</a:t>
            </a:r>
            <a:r>
              <a:rPr lang="en-US" altLang="en-US" b="0" baseline="0" dirty="0">
                <a:latin typeface="+mn-lt"/>
              </a:rPr>
              <a:t> </a:t>
            </a:r>
            <a:r>
              <a:rPr lang="en-US" sz="1200" b="0" i="0" u="none" strike="noStrike" kern="1200" baseline="0" dirty="0">
                <a:solidFill>
                  <a:schemeClr val="tx1"/>
                </a:solidFill>
                <a:latin typeface="+mn-lt"/>
                <a:ea typeface="+mn-ea"/>
                <a:cs typeface="+mn-cs"/>
              </a:rPr>
              <a:t>The </a:t>
            </a:r>
            <a:r>
              <a:rPr lang="en-US" sz="1200" b="1" i="0" u="none" strike="noStrike" kern="1200" baseline="0" dirty="0">
                <a:solidFill>
                  <a:schemeClr val="tx1"/>
                </a:solidFill>
                <a:latin typeface="+mn-lt"/>
                <a:ea typeface="+mn-ea"/>
                <a:cs typeface="+mn-cs"/>
              </a:rPr>
              <a:t>figure on the left illustrates what happens when a food-deprived rat is given food</a:t>
            </a:r>
            <a:r>
              <a:rPr lang="en-US" sz="1200" b="0" i="0" u="none" strike="noStrike" kern="1200" baseline="0" dirty="0">
                <a:solidFill>
                  <a:schemeClr val="tx1"/>
                </a:solidFill>
                <a:latin typeface="+mn-lt"/>
                <a:ea typeface="+mn-ea"/>
                <a:cs typeface="+mn-cs"/>
              </a:rPr>
              <a:t>. When the food is introduced to the rat in the feeding box, the rat’s dopamine level increases from a baseline of about 100 to a high of about 150.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t>
            </a:r>
            <a:r>
              <a:rPr lang="en-US" sz="1200" b="1" i="0" u="none" strike="noStrike" kern="1200" baseline="0" dirty="0">
                <a:solidFill>
                  <a:schemeClr val="tx1"/>
                </a:solidFill>
                <a:latin typeface="+mn-lt"/>
                <a:ea typeface="+mn-ea"/>
                <a:cs typeface="+mn-cs"/>
              </a:rPr>
              <a:t>figure on the right illustrates what happens when a sex-deprived male rat is introduced to a female rat</a:t>
            </a:r>
            <a:r>
              <a:rPr lang="en-US" sz="1200" b="0" i="0" u="none" strike="noStrike" kern="1200" baseline="0" dirty="0">
                <a:solidFill>
                  <a:schemeClr val="tx1"/>
                </a:solidFill>
                <a:latin typeface="+mn-lt"/>
                <a:ea typeface="+mn-ea"/>
                <a:cs typeface="+mn-cs"/>
              </a:rPr>
              <a:t>. When the rats are brought together to do what sex deprived rats will do, their dopamine level increases from that same baseline level of about 100 to a high of 200 (which indicates that sex has a bigger effect on dopamine levels than food). </a:t>
            </a:r>
          </a:p>
          <a:p>
            <a:endParaRPr lang="en-US" sz="1200" b="0" i="0" u="none" strike="noStrike" kern="1200" baseline="0" dirty="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NOTE TO THE TRAINER: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1" kern="1200" dirty="0">
                <a:solidFill>
                  <a:schemeClr val="tx1"/>
                </a:solidFill>
                <a:effectLst/>
                <a:latin typeface="+mn-lt"/>
                <a:ea typeface="+mn-ea"/>
                <a:cs typeface="+mn-cs"/>
              </a:rPr>
              <a:t>The studies described here (and those described</a:t>
            </a:r>
            <a:r>
              <a:rPr lang="en-US" sz="1200" b="1" i="1" kern="1200" baseline="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on slide 76) were conducted with animals (more specifically with rats). It</a:t>
            </a:r>
            <a:r>
              <a:rPr lang="en-US" sz="1200" b="1" i="1" kern="1200" baseline="0" dirty="0">
                <a:solidFill>
                  <a:schemeClr val="tx1"/>
                </a:solidFill>
                <a:effectLst/>
                <a:latin typeface="+mn-lt"/>
                <a:ea typeface="+mn-ea"/>
                <a:cs typeface="+mn-cs"/>
              </a:rPr>
              <a:t> is important to recognize that </a:t>
            </a:r>
            <a:r>
              <a:rPr lang="en-US" sz="1200" b="1" i="1" kern="1200" dirty="0">
                <a:solidFill>
                  <a:schemeClr val="tx1"/>
                </a:solidFill>
                <a:effectLst/>
                <a:latin typeface="+mn-lt"/>
                <a:ea typeface="+mn-ea"/>
                <a:cs typeface="+mn-cs"/>
              </a:rPr>
              <a:t>many people have feelings (both positive and negative) about animal research. The way we like to think about it is that this research was done, and</a:t>
            </a:r>
            <a:r>
              <a:rPr lang="en-US" sz="1200" b="1" i="1" kern="1200" baseline="0" dirty="0">
                <a:solidFill>
                  <a:schemeClr val="tx1"/>
                </a:solidFill>
                <a:effectLst/>
                <a:latin typeface="+mn-lt"/>
                <a:ea typeface="+mn-ea"/>
                <a:cs typeface="+mn-cs"/>
              </a:rPr>
              <a:t> the </a:t>
            </a:r>
            <a:r>
              <a:rPr lang="en-US" sz="1200" b="1" i="1" kern="1200" dirty="0">
                <a:solidFill>
                  <a:schemeClr val="tx1"/>
                </a:solidFill>
                <a:effectLst/>
                <a:latin typeface="+mn-lt"/>
                <a:ea typeface="+mn-ea"/>
                <a:cs typeface="+mn-cs"/>
              </a:rPr>
              <a:t>best way to show respect for the animals that were used in the research</a:t>
            </a:r>
            <a:r>
              <a:rPr lang="en-US" sz="1200" b="1" i="1" kern="1200" baseline="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studies</a:t>
            </a:r>
            <a:r>
              <a:rPr lang="en-US" sz="1200" b="1" i="1" kern="1200" baseline="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is to learn everything that we can from the results. The debate over whether animal research</a:t>
            </a:r>
            <a:r>
              <a:rPr lang="en-US" sz="1200" b="1" i="1" kern="1200" baseline="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should continue into the future</a:t>
            </a:r>
            <a:r>
              <a:rPr lang="en-US" sz="1200" b="1" i="1" kern="1200" baseline="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can be discussed at another time.  In the meantime, we can learn a lot from the findings of these studies.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REFERENCES:</a:t>
            </a:r>
          </a:p>
          <a:p>
            <a:pPr marL="457200" marR="0" indent="-457200">
              <a:lnSpc>
                <a:spcPct val="107000"/>
              </a:lnSpc>
              <a:spcBef>
                <a:spcPts val="0"/>
              </a:spcBef>
              <a:spcAft>
                <a:spcPts val="800"/>
              </a:spcAft>
              <a:tabLst>
                <a:tab pos="695325" algn="l"/>
              </a:tabLst>
            </a:pP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Bassareo</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 &amp; Di Chiara, G. (1999). Differential responsiveness of dopamine transmission to food-stimuli in nucleus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accumbens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shell/core compartments.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Neuroscience, 89</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637–641.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https://doi.org/10.1016/s0306-4522(98)00583-1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0" i="0" u="none" strike="noStrike" kern="1200" baseline="0" dirty="0">
              <a:solidFill>
                <a:schemeClr val="tx1"/>
              </a:solidFill>
              <a:latin typeface="+mn-lt"/>
              <a:ea typeface="+mn-ea"/>
              <a:cs typeface="+mn-cs"/>
            </a:endParaRPr>
          </a:p>
          <a:p>
            <a:pPr marL="457200" marR="0" indent="-457200">
              <a:lnSpc>
                <a:spcPct val="107000"/>
              </a:lnSpc>
              <a:spcBef>
                <a:spcPts val="0"/>
              </a:spcBef>
              <a:spcAft>
                <a:spcPts val="800"/>
              </a:spcAft>
              <a:tabLst>
                <a:tab pos="695325"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Fiorino, D. F., &amp; Phillips, A. G. (1997). Dynamic changes in nucleus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accumbens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dopamine efflux during the Coolidge effect in male rats.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Journal of Neuroscience, 17</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 4849–4855. </a:t>
            </a:r>
            <a:r>
              <a:rPr lang="en-US" sz="1800" u="sng">
                <a:solidFill>
                  <a:srgbClr val="333333"/>
                </a:solidFill>
                <a:effectLst/>
                <a:latin typeface="Calibri" panose="020F0502020204030204" pitchFamily="34" charset="0"/>
                <a:ea typeface="Calibri" panose="020F0502020204030204" pitchFamily="34" charset="0"/>
                <a:cs typeface="Times New Roman" panose="02020603050405020304" pitchFamily="18" charset="0"/>
                <a:hlinkClick r:id="rId4"/>
              </a:rPr>
              <a:t>https://doi.org/10.1523/JNEUROSCI.17-12-04849.1997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D8D7806-5041-4B18-AE8B-69E46FB3C628}" type="slidenum">
              <a:rPr lang="en-US" altLang="en-US" smtClean="0"/>
              <a:pPr/>
              <a:t>5</a:t>
            </a:fld>
            <a:endParaRPr lang="en-US" altLang="en-US" dirty="0"/>
          </a:p>
        </p:txBody>
      </p:sp>
    </p:spTree>
    <p:extLst>
      <p:ext uri="{BB962C8B-B14F-4D97-AF65-F5344CB8AC3E}">
        <p14:creationId xmlns:p14="http://schemas.microsoft.com/office/powerpoint/2010/main" val="4128638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61A3-E9C5-FABD-9C49-EB4598432DA6}"/>
              </a:ext>
            </a:extLst>
          </p:cNvPr>
          <p:cNvSpPr>
            <a:spLocks noGrp="1"/>
          </p:cNvSpPr>
          <p:nvPr>
            <p:ph type="ctrTitle" hasCustomPrompt="1"/>
          </p:nvPr>
        </p:nvSpPr>
        <p:spPr>
          <a:xfrm>
            <a:off x="457200" y="1124712"/>
            <a:ext cx="5486400" cy="2387600"/>
          </a:xfrm>
        </p:spPr>
        <p:txBody>
          <a:bodyPr anchor="b">
            <a:normAutofit/>
          </a:bodyPr>
          <a:lstStyle>
            <a:lvl1pPr algn="l">
              <a:defRPr sz="3800" b="1"/>
            </a:lvl1pPr>
          </a:lstStyle>
          <a:p>
            <a:r>
              <a:rPr lang="en-US" dirty="0"/>
              <a:t>CLICK TO EDIT MASTER TITLE STYLE</a:t>
            </a:r>
          </a:p>
        </p:txBody>
      </p:sp>
      <p:sp>
        <p:nvSpPr>
          <p:cNvPr id="3" name="Subtitle 2">
            <a:extLst>
              <a:ext uri="{FF2B5EF4-FFF2-40B4-BE49-F238E27FC236}">
                <a16:creationId xmlns:a16="http://schemas.microsoft.com/office/drawing/2014/main" id="{7FD494D8-EA0D-FBF3-DB6B-3ABEA0212C3D}"/>
              </a:ext>
            </a:extLst>
          </p:cNvPr>
          <p:cNvSpPr>
            <a:spLocks noGrp="1"/>
          </p:cNvSpPr>
          <p:nvPr>
            <p:ph type="subTitle" idx="1" hasCustomPrompt="1"/>
          </p:nvPr>
        </p:nvSpPr>
        <p:spPr>
          <a:xfrm>
            <a:off x="457200" y="3602736"/>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SUD Keys to Education">
            <a:extLst>
              <a:ext uri="{FF2B5EF4-FFF2-40B4-BE49-F238E27FC236}">
                <a16:creationId xmlns:a16="http://schemas.microsoft.com/office/drawing/2014/main" id="{D7B78682-C1B2-BDC4-C500-B141B379E122}"/>
              </a:ext>
            </a:extLst>
          </p:cNvPr>
          <p:cNvPicPr>
            <a:picLocks noChangeAspect="1"/>
          </p:cNvPicPr>
          <p:nvPr userDrawn="1"/>
        </p:nvPicPr>
        <p:blipFill>
          <a:blip r:embed="rId3"/>
          <a:stretch>
            <a:fillRect/>
          </a:stretch>
        </p:blipFill>
        <p:spPr>
          <a:xfrm>
            <a:off x="457200" y="457200"/>
            <a:ext cx="3498618" cy="1280160"/>
          </a:xfrm>
          <a:prstGeom prst="rect">
            <a:avLst/>
          </a:prstGeom>
        </p:spPr>
      </p:pic>
      <p:pic>
        <p:nvPicPr>
          <p:cNvPr id="13" name="Picture 12" descr="Mountain Plains ATTC and Pacific Southwest ATTC">
            <a:extLst>
              <a:ext uri="{FF2B5EF4-FFF2-40B4-BE49-F238E27FC236}">
                <a16:creationId xmlns:a16="http://schemas.microsoft.com/office/drawing/2014/main" id="{ECFB257F-D5E8-C32A-B222-5BB37FC480D2}"/>
              </a:ext>
            </a:extLst>
          </p:cNvPr>
          <p:cNvPicPr>
            <a:picLocks noChangeAspect="1"/>
          </p:cNvPicPr>
          <p:nvPr userDrawn="1"/>
        </p:nvPicPr>
        <p:blipFill>
          <a:blip r:embed="rId4"/>
          <a:srcRect/>
          <a:stretch/>
        </p:blipFill>
        <p:spPr>
          <a:xfrm>
            <a:off x="467596" y="5650992"/>
            <a:ext cx="1783817" cy="749808"/>
          </a:xfrm>
          <a:prstGeom prst="rect">
            <a:avLst/>
          </a:prstGeom>
        </p:spPr>
      </p:pic>
      <p:pic>
        <p:nvPicPr>
          <p:cNvPr id="14" name="Picture 13" descr="SAMHSA">
            <a:extLst>
              <a:ext uri="{FF2B5EF4-FFF2-40B4-BE49-F238E27FC236}">
                <a16:creationId xmlns:a16="http://schemas.microsoft.com/office/drawing/2014/main" id="{5179B210-3A65-5F4E-6CBA-69D5AFD7D781}"/>
              </a:ext>
            </a:extLst>
          </p:cNvPr>
          <p:cNvPicPr>
            <a:picLocks noChangeAspect="1"/>
          </p:cNvPicPr>
          <p:nvPr userDrawn="1"/>
        </p:nvPicPr>
        <p:blipFill>
          <a:blip r:embed="rId5"/>
          <a:stretch>
            <a:fillRect/>
          </a:stretch>
        </p:blipFill>
        <p:spPr>
          <a:xfrm>
            <a:off x="2532888" y="5769864"/>
            <a:ext cx="1993900" cy="520700"/>
          </a:xfrm>
          <a:prstGeom prst="rect">
            <a:avLst/>
          </a:prstGeom>
        </p:spPr>
      </p:pic>
      <p:sp>
        <p:nvSpPr>
          <p:cNvPr id="29" name="Picture Placeholder 28">
            <a:extLst>
              <a:ext uri="{FF2B5EF4-FFF2-40B4-BE49-F238E27FC236}">
                <a16:creationId xmlns:a16="http://schemas.microsoft.com/office/drawing/2014/main" id="{23A8D641-E398-4561-EBF6-7DF32BF4467E}"/>
              </a:ext>
            </a:extLst>
          </p:cNvPr>
          <p:cNvSpPr>
            <a:spLocks noGrp="1" noChangeAspect="1"/>
          </p:cNvSpPr>
          <p:nvPr>
            <p:ph type="pic" sz="quarter" idx="10"/>
          </p:nvPr>
        </p:nvSpPr>
        <p:spPr>
          <a:xfrm>
            <a:off x="5843017"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30" name="Picture Placeholder 29">
            <a:extLst>
              <a:ext uri="{FF2B5EF4-FFF2-40B4-BE49-F238E27FC236}">
                <a16:creationId xmlns:a16="http://schemas.microsoft.com/office/drawing/2014/main" id="{1B415E53-F774-9CBB-3941-1EA59AB15D7A}"/>
              </a:ext>
            </a:extLst>
          </p:cNvPr>
          <p:cNvSpPr>
            <a:spLocks noGrp="1" noChangeAspect="1"/>
          </p:cNvSpPr>
          <p:nvPr>
            <p:ph type="pic" sz="quarter" idx="11"/>
          </p:nvPr>
        </p:nvSpPr>
        <p:spPr>
          <a:xfrm>
            <a:off x="8485632"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Tree>
    <p:extLst>
      <p:ext uri="{BB962C8B-B14F-4D97-AF65-F5344CB8AC3E}">
        <p14:creationId xmlns:p14="http://schemas.microsoft.com/office/powerpoint/2010/main" val="136825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Content (D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914400" y="914400"/>
            <a:ext cx="6586538" cy="91440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914400" y="1828800"/>
            <a:ext cx="5943600" cy="4351338"/>
          </a:xfrm>
        </p:spPr>
        <p:txBody>
          <a:bodyPr/>
          <a:lstStyle>
            <a:lvl1pPr marL="0" indent="0">
              <a:buNone/>
              <a:defRPr>
                <a:solidFill>
                  <a:schemeClr val="bg1"/>
                </a:solidFill>
              </a:defRPr>
            </a:lvl1pPr>
          </a:lstStyle>
          <a:p>
            <a:pPr lvl="0"/>
            <a:r>
              <a:rPr lang="en-US" dirty="0"/>
              <a:t>Click to edit Master text styles</a:t>
            </a:r>
          </a:p>
        </p:txBody>
      </p:sp>
      <p:pic>
        <p:nvPicPr>
          <p:cNvPr id="9" name="Picture 8">
            <a:extLst>
              <a:ext uri="{FF2B5EF4-FFF2-40B4-BE49-F238E27FC236}">
                <a16:creationId xmlns:a16="http://schemas.microsoft.com/office/drawing/2014/main" id="{98B3440D-3786-8CEF-D77A-DC76BB93566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0200C8C-9B73-FEFB-7388-C7435EF64912}"/>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52645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96623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024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D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7561147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8" name="Picture 7">
            <a:extLst>
              <a:ext uri="{FF2B5EF4-FFF2-40B4-BE49-F238E27FC236}">
                <a16:creationId xmlns:a16="http://schemas.microsoft.com/office/drawing/2014/main" id="{703FA346-206F-8D15-C2DC-EB037138F86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675EC4E-05D8-CC49-C3F3-BE4991C2A2BE}"/>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27094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13" name="Picture 12">
            <a:extLst>
              <a:ext uri="{FF2B5EF4-FFF2-40B4-BE49-F238E27FC236}">
                <a16:creationId xmlns:a16="http://schemas.microsoft.com/office/drawing/2014/main" id="{5B1DA54B-7457-3C7B-D4C9-2A76505BB4E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67EEC21D-682B-1F1E-BD53-1A7CFB1C1978}"/>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035668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3D04E94-2FC9-4889-59B9-844425F1A7C3}"/>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19322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Imag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2C5E764-AED4-79FD-66B8-AB4596EA0BCC}"/>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93902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knowledgm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1C212DA7-A629-E70F-7DAE-7159F5AB0416}"/>
              </a:ext>
            </a:extLst>
          </p:cNvPr>
          <p:cNvSpPr>
            <a:spLocks noGrp="1"/>
          </p:cNvSpPr>
          <p:nvPr>
            <p:ph type="title" hasCustomPrompt="1"/>
          </p:nvPr>
        </p:nvSpPr>
        <p:spPr>
          <a:xfrm>
            <a:off x="6166105" y="2514600"/>
            <a:ext cx="5108446" cy="914400"/>
          </a:xfrm>
        </p:spPr>
        <p:txBody>
          <a:bodyPr>
            <a:normAutofit/>
          </a:bodyPr>
          <a:lstStyle>
            <a:lvl1pPr algn="ctr">
              <a:defRPr sz="2400" b="1">
                <a:solidFill>
                  <a:srgbClr val="494949"/>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CA9D0BB6-C4B7-EF5E-02C0-011158DC33E1}"/>
              </a:ext>
            </a:extLst>
          </p:cNvPr>
          <p:cNvSpPr>
            <a:spLocks noGrp="1"/>
          </p:cNvSpPr>
          <p:nvPr>
            <p:ph idx="1"/>
          </p:nvPr>
        </p:nvSpPr>
        <p:spPr>
          <a:xfrm>
            <a:off x="6166105" y="3429000"/>
            <a:ext cx="5108446" cy="2751138"/>
          </a:xfrm>
        </p:spPr>
        <p:txBody>
          <a:bodyPr>
            <a:normAutofit/>
          </a:bodyPr>
          <a:lstStyle>
            <a:lvl1pPr marL="0" indent="0" algn="ctr">
              <a:buNone/>
              <a:defRPr sz="1800">
                <a:solidFill>
                  <a:srgbClr val="494949"/>
                </a:solidFill>
              </a:defRPr>
            </a:lvl1pPr>
          </a:lstStyle>
          <a:p>
            <a:pPr lvl="0"/>
            <a:r>
              <a:rPr lang="en-US" dirty="0"/>
              <a:t>Click to edit Master text styles</a:t>
            </a:r>
          </a:p>
        </p:txBody>
      </p:sp>
      <p:sp>
        <p:nvSpPr>
          <p:cNvPr id="8" name="Picture Placeholder 7">
            <a:extLst>
              <a:ext uri="{FF2B5EF4-FFF2-40B4-BE49-F238E27FC236}">
                <a16:creationId xmlns:a16="http://schemas.microsoft.com/office/drawing/2014/main" id="{419FEBA6-8D40-2D08-A48E-EDB193AA3238}"/>
              </a:ext>
            </a:extLst>
          </p:cNvPr>
          <p:cNvSpPr>
            <a:spLocks noGrp="1" noChangeAspect="1"/>
          </p:cNvSpPr>
          <p:nvPr>
            <p:ph type="pic" sz="quarter" idx="10"/>
          </p:nvPr>
        </p:nvSpPr>
        <p:spPr>
          <a:xfrm>
            <a:off x="22860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9" name="Picture Placeholder 8">
            <a:extLst>
              <a:ext uri="{FF2B5EF4-FFF2-40B4-BE49-F238E27FC236}">
                <a16:creationId xmlns:a16="http://schemas.microsoft.com/office/drawing/2014/main" id="{08E61A8B-7482-D09A-CCCF-C5883617C405}"/>
              </a:ext>
            </a:extLst>
          </p:cNvPr>
          <p:cNvSpPr>
            <a:spLocks noGrp="1" noChangeAspect="1"/>
          </p:cNvSpPr>
          <p:nvPr>
            <p:ph type="pic" sz="quarter" idx="11"/>
          </p:nvPr>
        </p:nvSpPr>
        <p:spPr>
          <a:xfrm>
            <a:off x="288036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pic>
        <p:nvPicPr>
          <p:cNvPr id="4" name="Picture 3">
            <a:extLst>
              <a:ext uri="{FF2B5EF4-FFF2-40B4-BE49-F238E27FC236}">
                <a16:creationId xmlns:a16="http://schemas.microsoft.com/office/drawing/2014/main" id="{46E865F4-243A-2C7F-A4C2-151913BE57E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114EEBD2-EC34-CA2C-7255-AFCC8F30958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98263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2_Title and Content">
    <p:bg>
      <p:bgPr>
        <a:solidFill>
          <a:srgbClr val="8A8C8F">
            <a:alpha val="34901"/>
          </a:srgbClr>
        </a:solid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276DFEE-6111-B044-B70B-587C38B4A4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4" y="1009650"/>
            <a:ext cx="121920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715962"/>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1143003"/>
            <a:ext cx="10972800" cy="4983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37CEBB7-AEC1-4C49-839C-FD72B16E5D8B}"/>
              </a:ext>
            </a:extLst>
          </p:cNvPr>
          <p:cNvSpPr>
            <a:spLocks noGrp="1"/>
          </p:cNvSpPr>
          <p:nvPr>
            <p:ph type="dt" sz="half" idx="10"/>
          </p:nvPr>
        </p:nvSpPr>
        <p:spPr>
          <a:xfrm>
            <a:off x="609600" y="6208716"/>
            <a:ext cx="2844800" cy="365125"/>
          </a:xfrm>
        </p:spPr>
        <p:txBody>
          <a:bodyPr/>
          <a:lstStyle>
            <a:lvl1pPr>
              <a:defRPr/>
            </a:lvl1pPr>
          </a:lstStyle>
          <a:p>
            <a:fld id="{117E417A-E05E-4A14-BE62-9A880CF10071}" type="datetime1">
              <a:rPr lang="en-US" smtClean="0"/>
              <a:t>8/17/2022</a:t>
            </a:fld>
            <a:endParaRPr lang="en-US" dirty="0"/>
          </a:p>
        </p:txBody>
      </p:sp>
      <p:sp>
        <p:nvSpPr>
          <p:cNvPr id="6" name="Footer Placeholder 4">
            <a:extLst>
              <a:ext uri="{FF2B5EF4-FFF2-40B4-BE49-F238E27FC236}">
                <a16:creationId xmlns:a16="http://schemas.microsoft.com/office/drawing/2014/main" id="{85598108-10C3-5A4C-96E3-2DAD9E7AD2B8}"/>
              </a:ext>
            </a:extLst>
          </p:cNvPr>
          <p:cNvSpPr>
            <a:spLocks noGrp="1"/>
          </p:cNvSpPr>
          <p:nvPr>
            <p:ph type="ftr" sz="quarter" idx="11"/>
          </p:nvPr>
        </p:nvSpPr>
        <p:spPr>
          <a:xfrm>
            <a:off x="4165600" y="6208716"/>
            <a:ext cx="3860800" cy="365125"/>
          </a:xfrm>
        </p:spPr>
        <p:txBody>
          <a:bodyPr/>
          <a:lstStyle>
            <a:lvl1pPr>
              <a:defRPr/>
            </a:lvl1pPr>
          </a:lstStyle>
          <a:p>
            <a:endParaRPr lang="en-US" dirty="0"/>
          </a:p>
        </p:txBody>
      </p:sp>
      <p:sp>
        <p:nvSpPr>
          <p:cNvPr id="7" name="Slide Number Placeholder 5">
            <a:extLst>
              <a:ext uri="{FF2B5EF4-FFF2-40B4-BE49-F238E27FC236}">
                <a16:creationId xmlns:a16="http://schemas.microsoft.com/office/drawing/2014/main" id="{57BF6C96-EAE8-E041-BBDF-FB4234E93359}"/>
              </a:ext>
            </a:extLst>
          </p:cNvPr>
          <p:cNvSpPr>
            <a:spLocks noGrp="1"/>
          </p:cNvSpPr>
          <p:nvPr>
            <p:ph type="sldNum" sz="quarter" idx="12"/>
          </p:nvPr>
        </p:nvSpPr>
        <p:spPr>
          <a:xfrm>
            <a:off x="8737600" y="6208716"/>
            <a:ext cx="2844800" cy="365125"/>
          </a:xfrm>
        </p:spPr>
        <p:txBody>
          <a:bodyPr/>
          <a:lstStyle>
            <a:lvl1pPr>
              <a:defRPr/>
            </a:lvl1pPr>
          </a:lstStyle>
          <a:p>
            <a:fld id="{AA5A8000-143E-E345-AB7D-4AEB5E1250A5}" type="slidenum">
              <a:rPr lang="en-US" smtClean="0"/>
              <a:t>‹#›</a:t>
            </a:fld>
            <a:endParaRPr lang="en-US" dirty="0"/>
          </a:p>
        </p:txBody>
      </p:sp>
    </p:spTree>
    <p:extLst>
      <p:ext uri="{BB962C8B-B14F-4D97-AF65-F5344CB8AC3E}">
        <p14:creationId xmlns:p14="http://schemas.microsoft.com/office/powerpoint/2010/main" val="3457595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342900" marR="0" indent="-342900" algn="l" defTabSz="914400" rtl="0" eaLnBrk="1" fontAlgn="auto" latinLnBrk="0" hangingPunct="1">
              <a:lnSpc>
                <a:spcPct val="90000"/>
              </a:lnSpc>
              <a:spcBef>
                <a:spcPts val="1000"/>
              </a:spcBef>
              <a:spcAft>
                <a:spcPts val="0"/>
              </a:spcAft>
              <a:buClrTx/>
              <a:buSzTx/>
              <a:buFontTx/>
              <a:buBlip>
                <a:blip r:embed="rId2"/>
              </a:buBlip>
              <a:tabLst/>
              <a:defRPr/>
            </a:lvl1pPr>
          </a:lstStyle>
          <a:p>
            <a:pPr lvl="0"/>
            <a:r>
              <a:rPr lang="en-US" dirty="0"/>
              <a:t>Click to edit Master text styles</a:t>
            </a:r>
          </a:p>
          <a:p>
            <a:pPr lvl="0"/>
            <a:r>
              <a:rPr lang="en-US" dirty="0"/>
              <a:t>Click to edit Master text styles</a:t>
            </a:r>
          </a:p>
          <a:p>
            <a:pPr lvl="0"/>
            <a:r>
              <a:rPr lang="en-US" dirty="0"/>
              <a:t>Click to edit Master text styles</a:t>
            </a:r>
          </a:p>
        </p:txBody>
      </p:sp>
      <p:pic>
        <p:nvPicPr>
          <p:cNvPr id="12" name="Picture 11">
            <a:extLst>
              <a:ext uri="{FF2B5EF4-FFF2-40B4-BE49-F238E27FC236}">
                <a16:creationId xmlns:a16="http://schemas.microsoft.com/office/drawing/2014/main" id="{FBE529C9-F091-DE94-476D-05A45586949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9" name="Slide Number Placeholder 8">
            <a:extLst>
              <a:ext uri="{FF2B5EF4-FFF2-40B4-BE49-F238E27FC236}">
                <a16:creationId xmlns:a16="http://schemas.microsoft.com/office/drawing/2014/main" id="{1B9F4AEE-026D-0585-DB4A-2B42E5E012C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t>‹#›</a:t>
            </a:fld>
            <a:endParaRPr lang="en-US" dirty="0"/>
          </a:p>
        </p:txBody>
      </p:sp>
    </p:spTree>
    <p:extLst>
      <p:ext uri="{BB962C8B-B14F-4D97-AF65-F5344CB8AC3E}">
        <p14:creationId xmlns:p14="http://schemas.microsoft.com/office/powerpoint/2010/main" val="863810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9" name="Picture 8">
            <a:extLst>
              <a:ext uri="{FF2B5EF4-FFF2-40B4-BE49-F238E27FC236}">
                <a16:creationId xmlns:a16="http://schemas.microsoft.com/office/drawing/2014/main" id="{7D6511A4-45C5-B1B0-B87B-FC0E91A3504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52D491D-5980-9F23-3ED7-5983E843B8D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38758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FC99CA16-0085-28D4-1FC9-EB3E75AC88E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11" name="Slide Number Placeholder 4">
            <a:extLst>
              <a:ext uri="{FF2B5EF4-FFF2-40B4-BE49-F238E27FC236}">
                <a16:creationId xmlns:a16="http://schemas.microsoft.com/office/drawing/2014/main" id="{E2B13B29-C105-E66B-0D4A-22B47129301D}"/>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936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80ACB5EC-5A13-36DC-7058-FB1D7054C39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FA6CF01-6DE1-601E-D874-F959F291406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69960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solidFill>
                  <a:schemeClr val="bg1"/>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A30BA75B-3F6D-54DD-7742-B753AAF1F6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828D3FC-355D-F4AF-76DE-642252FC3364}"/>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36788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0" name="Picture 9">
            <a:extLst>
              <a:ext uri="{FF2B5EF4-FFF2-40B4-BE49-F238E27FC236}">
                <a16:creationId xmlns:a16="http://schemas.microsoft.com/office/drawing/2014/main" id="{D8B42B3C-3685-F654-D9A3-6FEF6B08400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B62B0F6-312B-68C1-6A43-82E5B11D330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070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Image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chemeClr val="bg1"/>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7" name="Picture 16">
            <a:extLst>
              <a:ext uri="{FF2B5EF4-FFF2-40B4-BE49-F238E27FC236}">
                <a16:creationId xmlns:a16="http://schemas.microsoft.com/office/drawing/2014/main" id="{79DA3115-E147-AF8C-50B5-ABC1322E2FC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3446D6F-3F6F-64E1-B00B-69E7CA50145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01525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1B4B5292-AE90-5ADE-BA24-218B7E0E56D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61570CC-D310-07B5-A650-6FF13F5B8C19}"/>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96156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FC6DE6-DBB8-3184-4F99-1F7153D562D4}"/>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
        <p:nvSpPr>
          <p:cNvPr id="2" name="Title Placeholder 1">
            <a:extLst>
              <a:ext uri="{FF2B5EF4-FFF2-40B4-BE49-F238E27FC236}">
                <a16:creationId xmlns:a16="http://schemas.microsoft.com/office/drawing/2014/main" id="{C9EA78D5-921D-1125-6755-31624721F39E}"/>
              </a:ext>
            </a:extLst>
          </p:cNvPr>
          <p:cNvSpPr>
            <a:spLocks noGrp="1"/>
          </p:cNvSpPr>
          <p:nvPr>
            <p:ph type="title"/>
          </p:nvPr>
        </p:nvSpPr>
        <p:spPr>
          <a:xfrm>
            <a:off x="914400" y="914400"/>
            <a:ext cx="10360152"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D8F0A6-E9C6-2DF2-7750-4C1D6758D842}"/>
              </a:ext>
            </a:extLst>
          </p:cNvPr>
          <p:cNvSpPr>
            <a:spLocks noGrp="1"/>
          </p:cNvSpPr>
          <p:nvPr>
            <p:ph type="body" idx="1"/>
          </p:nvPr>
        </p:nvSpPr>
        <p:spPr>
          <a:xfrm>
            <a:off x="914400" y="1828800"/>
            <a:ext cx="1036015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7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61" r:id="rId5"/>
    <p:sldLayoutId id="2147483663" r:id="rId6"/>
    <p:sldLayoutId id="2147483665" r:id="rId7"/>
    <p:sldLayoutId id="2147483664" r:id="rId8"/>
    <p:sldLayoutId id="2147483666" r:id="rId9"/>
    <p:sldLayoutId id="2147483667" r:id="rId10"/>
    <p:sldLayoutId id="2147483668" r:id="rId11"/>
    <p:sldLayoutId id="2147483651" r:id="rId12"/>
    <p:sldLayoutId id="2147483670" r:id="rId13"/>
    <p:sldLayoutId id="2147483669" r:id="rId14"/>
    <p:sldLayoutId id="2147483653" r:id="rId15"/>
    <p:sldLayoutId id="2147483656" r:id="rId16"/>
    <p:sldLayoutId id="2147483671" r:id="rId17"/>
    <p:sldLayoutId id="2147483672" r:id="rId18"/>
    <p:sldLayoutId id="2147483673" r:id="rId19"/>
  </p:sldLayoutIdLst>
  <p:hf hdr="0" ftr="0" dt="0"/>
  <p:txStyles>
    <p:titleStyle>
      <a:lvl1pPr algn="l" defTabSz="914400" rtl="0" eaLnBrk="1" latinLnBrk="0" hangingPunct="1">
        <a:lnSpc>
          <a:spcPct val="90000"/>
        </a:lnSpc>
        <a:spcBef>
          <a:spcPct val="0"/>
        </a:spcBef>
        <a:buNone/>
        <a:defRPr sz="3200" kern="1200">
          <a:solidFill>
            <a:srgbClr val="49494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Tx/>
        <a:buBlip>
          <a:blip r:embed="rId21"/>
        </a:buBlip>
        <a:defRPr sz="2400" kern="1200">
          <a:solidFill>
            <a:srgbClr val="49494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5.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video" Target="../media/media1.m4v"/><Relationship Id="rId2" Type="http://schemas.microsoft.com/office/2007/relationships/media" Target="../media/media1.m4v"/><Relationship Id="rId1" Type="http://schemas.openxmlformats.org/officeDocument/2006/relationships/themeOverride" Target="../theme/themeOverride2.xml"/><Relationship Id="rId6" Type="http://schemas.openxmlformats.org/officeDocument/2006/relationships/image" Target="../media/image16.png"/><Relationship Id="rId5" Type="http://schemas.openxmlformats.org/officeDocument/2006/relationships/notesSlide" Target="../notesSlides/notesSlide4.xml"/><Relationship Id="rId4"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3.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F06225-E967-BDAD-ECF5-E20ED73FA196}"/>
              </a:ext>
            </a:extLst>
          </p:cNvPr>
          <p:cNvSpPr>
            <a:spLocks noGrp="1"/>
          </p:cNvSpPr>
          <p:nvPr>
            <p:ph type="ctrTitle"/>
          </p:nvPr>
        </p:nvSpPr>
        <p:spPr/>
        <p:txBody>
          <a:bodyPr/>
          <a:lstStyle/>
          <a:p>
            <a:r>
              <a:rPr lang="en-US" dirty="0"/>
              <a:t>Stimulants and </a:t>
            </a:r>
            <a:br>
              <a:rPr lang="en-US" dirty="0"/>
            </a:br>
            <a:r>
              <a:rPr lang="en-US" dirty="0"/>
              <a:t>the Brain</a:t>
            </a:r>
          </a:p>
        </p:txBody>
      </p:sp>
      <p:sp>
        <p:nvSpPr>
          <p:cNvPr id="7" name="Subtitle 6">
            <a:extLst>
              <a:ext uri="{FF2B5EF4-FFF2-40B4-BE49-F238E27FC236}">
                <a16:creationId xmlns:a16="http://schemas.microsoft.com/office/drawing/2014/main" id="{538734AD-D26F-BD25-06EE-B42CA81FCEAE}"/>
              </a:ext>
            </a:extLst>
          </p:cNvPr>
          <p:cNvSpPr>
            <a:spLocks noGrp="1"/>
          </p:cNvSpPr>
          <p:nvPr>
            <p:ph type="subTitle" idx="1"/>
          </p:nvPr>
        </p:nvSpPr>
        <p:spPr/>
        <p:txBody>
          <a:bodyPr>
            <a:normAutofit lnSpcReduction="10000"/>
          </a:bodyPr>
          <a:lstStyle/>
          <a:p>
            <a:r>
              <a:rPr lang="en-US" dirty="0"/>
              <a:t>What happens when </a:t>
            </a:r>
            <a:r>
              <a:rPr lang="en-US"/>
              <a:t>things work normally?</a:t>
            </a:r>
            <a:endParaRPr lang="en-US" dirty="0"/>
          </a:p>
          <a:p>
            <a:endParaRPr lang="en-US" dirty="0"/>
          </a:p>
          <a:p>
            <a:r>
              <a:rPr lang="en-US" dirty="0"/>
              <a:t>Stimulant Keys – Mini Deck 2</a:t>
            </a:r>
          </a:p>
        </p:txBody>
      </p:sp>
      <p:pic>
        <p:nvPicPr>
          <p:cNvPr id="10" name="Picture 9">
            <a:extLst>
              <a:ext uri="{FF2B5EF4-FFF2-40B4-BE49-F238E27FC236}">
                <a16:creationId xmlns:a16="http://schemas.microsoft.com/office/drawing/2014/main" id="{B432C968-C85F-560F-5586-581B900F140C}"/>
              </a:ext>
              <a:ext uri="{C183D7F6-B498-43B3-948B-1728B52AA6E4}">
                <adec:decorative xmlns:adec="http://schemas.microsoft.com/office/drawing/2017/decorative" val="1"/>
              </a:ext>
            </a:extLst>
          </p:cNvPr>
          <p:cNvPicPr>
            <a:picLocks noChangeAspect="1"/>
          </p:cNvPicPr>
          <p:nvPr/>
        </p:nvPicPr>
        <p:blipFill rotWithShape="1">
          <a:blip r:embed="rId3">
            <a:clrChange>
              <a:clrFrom>
                <a:srgbClr val="F3F3F3"/>
              </a:clrFrom>
              <a:clrTo>
                <a:srgbClr val="F3F3F3">
                  <a:alpha val="0"/>
                </a:srgbClr>
              </a:clrTo>
            </a:clrChange>
            <a:alphaModFix amt="50000"/>
          </a:blip>
          <a:srcRect l="10675" t="7737" r="52244" b="9359"/>
          <a:stretch/>
        </p:blipFill>
        <p:spPr>
          <a:xfrm>
            <a:off x="6702813" y="3417426"/>
            <a:ext cx="1265922" cy="2254286"/>
          </a:xfrm>
          <a:prstGeom prst="rect">
            <a:avLst/>
          </a:prstGeom>
        </p:spPr>
      </p:pic>
      <p:pic>
        <p:nvPicPr>
          <p:cNvPr id="11" name="Picture 10">
            <a:extLst>
              <a:ext uri="{FF2B5EF4-FFF2-40B4-BE49-F238E27FC236}">
                <a16:creationId xmlns:a16="http://schemas.microsoft.com/office/drawing/2014/main" id="{242FA9BD-2E17-FB55-EFB3-A44CA6A9A055}"/>
              </a:ext>
              <a:ext uri="{C183D7F6-B498-43B3-948B-1728B52AA6E4}">
                <adec:decorative xmlns:adec="http://schemas.microsoft.com/office/drawing/2017/decorative" val="1"/>
              </a:ext>
            </a:extLst>
          </p:cNvPr>
          <p:cNvPicPr>
            <a:picLocks noChangeAspect="1"/>
          </p:cNvPicPr>
          <p:nvPr/>
        </p:nvPicPr>
        <p:blipFill rotWithShape="1">
          <a:blip r:embed="rId3">
            <a:clrChange>
              <a:clrFrom>
                <a:srgbClr val="F3F3F3"/>
              </a:clrFrom>
              <a:clrTo>
                <a:srgbClr val="F3F3F3">
                  <a:alpha val="0"/>
                </a:srgbClr>
              </a:clrTo>
            </a:clrChange>
            <a:alphaModFix amt="50000"/>
          </a:blip>
          <a:srcRect l="47749" t="7737" r="7232" b="9359"/>
          <a:stretch/>
        </p:blipFill>
        <p:spPr>
          <a:xfrm>
            <a:off x="9762723" y="3429000"/>
            <a:ext cx="1496088" cy="2254286"/>
          </a:xfrm>
          <a:prstGeom prst="rect">
            <a:avLst/>
          </a:prstGeom>
        </p:spPr>
      </p:pic>
    </p:spTree>
    <p:extLst>
      <p:ext uri="{BB962C8B-B14F-4D97-AF65-F5344CB8AC3E}">
        <p14:creationId xmlns:p14="http://schemas.microsoft.com/office/powerpoint/2010/main" val="176021715"/>
      </p:ext>
    </p:extLst>
  </p:cSld>
  <p:clrMapOvr>
    <a:masterClrMapping/>
  </p:clrMapOvr>
  <mc:AlternateContent xmlns:mc="http://schemas.openxmlformats.org/markup-compatibility/2006" xmlns:p14="http://schemas.microsoft.com/office/powerpoint/2010/main">
    <mc:Choice Requires="p14">
      <p:transition spd="slow" p14:dur="2000" advTm="3516"/>
    </mc:Choice>
    <mc:Fallback xmlns="">
      <p:transition spd="slow" advTm="351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618840"/>
            <a:ext cx="10360152" cy="814386"/>
          </a:xfrm>
        </p:spPr>
        <p:txBody>
          <a:bodyPr>
            <a:normAutofit/>
          </a:bodyPr>
          <a:lstStyle/>
          <a:p>
            <a:pPr algn="ctr"/>
            <a:r>
              <a:rPr lang="en-US" dirty="0"/>
              <a:t>Brain Areas Affected by Psychoactive Substances</a:t>
            </a:r>
          </a:p>
        </p:txBody>
      </p:sp>
      <p:pic>
        <p:nvPicPr>
          <p:cNvPr id="6" name="Content Placeholder 5" descr="This is a cartoon image of the human brain, showing the key parts of brain and what each part is responsible for controlling. Movement is labeled in green, sensations is labeled in dark red, vision is labeled in light purple, coordination is labeled in light red, memory is labeled in yellow, reward is labeled in dark purple, and judgement is labeled in blue. " title="Human Brain"/>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823279" y="1658867"/>
            <a:ext cx="6542394" cy="4354652"/>
          </a:xfrm>
          <a:ln w="304800">
            <a:solidFill>
              <a:srgbClr val="3F5742"/>
            </a:solidFill>
          </a:ln>
        </p:spPr>
      </p:pic>
      <p:sp>
        <p:nvSpPr>
          <p:cNvPr id="7" name="Footer Placeholder 6"/>
          <p:cNvSpPr>
            <a:spLocks noGrp="1"/>
          </p:cNvSpPr>
          <p:nvPr>
            <p:ph type="ftr" sz="quarter" idx="4294967295"/>
          </p:nvPr>
        </p:nvSpPr>
        <p:spPr>
          <a:xfrm>
            <a:off x="4646676" y="6004568"/>
            <a:ext cx="2895600" cy="365125"/>
          </a:xfrm>
        </p:spPr>
        <p:txBody>
          <a:bodyPr/>
          <a:lstStyle/>
          <a:p>
            <a:pPr algn="ctr"/>
            <a:r>
              <a:rPr lang="en-US" sz="1200" dirty="0">
                <a:solidFill>
                  <a:schemeClr val="bg1"/>
                </a:solidFill>
              </a:rPr>
              <a:t>SOURCE: NIDA, 2019</a:t>
            </a:r>
          </a:p>
        </p:txBody>
      </p:sp>
      <p:sp>
        <p:nvSpPr>
          <p:cNvPr id="8" name="Slide Number Placeholder 7"/>
          <p:cNvSpPr>
            <a:spLocks noGrp="1"/>
          </p:cNvSpPr>
          <p:nvPr>
            <p:ph type="sldNum" sz="quarter" idx="12"/>
          </p:nvPr>
        </p:nvSpPr>
        <p:spPr/>
        <p:txBody>
          <a:bodyPr/>
          <a:lstStyle/>
          <a:p>
            <a:fld id="{AA5A8000-143E-E345-AB7D-4AEB5E1250A5}" type="slidenum">
              <a:rPr lang="en-US" sz="1200"/>
              <a:t>2</a:t>
            </a:fld>
            <a:endParaRPr lang="en-US" sz="1200" dirty="0"/>
          </a:p>
        </p:txBody>
      </p:sp>
    </p:spTree>
    <p:extLst>
      <p:ext uri="{BB962C8B-B14F-4D97-AF65-F5344CB8AC3E}">
        <p14:creationId xmlns:p14="http://schemas.microsoft.com/office/powerpoint/2010/main" val="13484681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4437"/>
    </mc:Choice>
    <mc:Fallback xmlns="">
      <p:transition spd="slow" advTm="24437"/>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defRPr/>
            </a:pPr>
            <a:r>
              <a:rPr lang="en-US" dirty="0"/>
              <a:t>Major Neurotransmitters Involved in SUD</a:t>
            </a:r>
          </a:p>
        </p:txBody>
      </p:sp>
      <p:sp>
        <p:nvSpPr>
          <p:cNvPr id="103427" name="Rectangle 3"/>
          <p:cNvSpPr>
            <a:spLocks noGrp="1" noChangeArrowheads="1"/>
          </p:cNvSpPr>
          <p:nvPr>
            <p:ph idx="1"/>
          </p:nvPr>
        </p:nvSpPr>
        <p:spPr>
          <a:xfrm>
            <a:off x="914400" y="1828800"/>
            <a:ext cx="10360152" cy="4263574"/>
          </a:xfrm>
        </p:spPr>
        <p:txBody>
          <a:bodyPr vert="horz" lIns="91440" tIns="45720" rIns="91440" bIns="45720" rtlCol="0">
            <a:noAutofit/>
          </a:bodyPr>
          <a:lstStyle/>
          <a:p>
            <a:pPr marL="342900" indent="-342900">
              <a:buBlip>
                <a:blip r:embed="rId3"/>
              </a:buBlip>
            </a:pPr>
            <a:r>
              <a:rPr lang="en-US" sz="2800" dirty="0">
                <a:solidFill>
                  <a:schemeClr val="accent1"/>
                </a:solidFill>
              </a:rPr>
              <a:t>Serotonin</a:t>
            </a:r>
          </a:p>
          <a:p>
            <a:pPr lvl="1"/>
            <a:r>
              <a:rPr lang="en-US" dirty="0"/>
              <a:t>Plays role in mood function, sleep, and dreams - probably how LSD works; is increased slightly by the use of cocaine and amphetamines</a:t>
            </a:r>
          </a:p>
          <a:p>
            <a:pPr marL="342900" indent="-342900">
              <a:buBlip>
                <a:blip r:embed="rId3"/>
              </a:buBlip>
            </a:pPr>
            <a:r>
              <a:rPr lang="en-US" sz="2800" dirty="0">
                <a:solidFill>
                  <a:schemeClr val="accent1"/>
                </a:solidFill>
              </a:rPr>
              <a:t>Norepinephrine</a:t>
            </a:r>
          </a:p>
          <a:p>
            <a:pPr lvl="1"/>
            <a:r>
              <a:rPr lang="en-US" dirty="0"/>
              <a:t>Increases heart rate, blood pressure, and sweating; dilates pupils and constricts blood vessels</a:t>
            </a:r>
          </a:p>
          <a:p>
            <a:pPr marL="342900" indent="-342900">
              <a:buBlip>
                <a:blip r:embed="rId3"/>
              </a:buBlip>
            </a:pPr>
            <a:r>
              <a:rPr lang="en-US" sz="2800" dirty="0">
                <a:solidFill>
                  <a:schemeClr val="accent1"/>
                </a:solidFill>
              </a:rPr>
              <a:t>Dopamine</a:t>
            </a:r>
          </a:p>
          <a:p>
            <a:pPr lvl="1"/>
            <a:r>
              <a:rPr lang="en-US" dirty="0"/>
              <a:t>Affects motor movement; is central “pleasure-inducing” neurotransmitter; related to psychosis. Primary mechanism of action for stimulants</a:t>
            </a:r>
          </a:p>
        </p:txBody>
      </p:sp>
      <p:sp>
        <p:nvSpPr>
          <p:cNvPr id="3" name="Footer Placeholder 2"/>
          <p:cNvSpPr>
            <a:spLocks noGrp="1"/>
          </p:cNvSpPr>
          <p:nvPr>
            <p:ph type="ftr" sz="quarter" idx="4294967295"/>
          </p:nvPr>
        </p:nvSpPr>
        <p:spPr>
          <a:xfrm>
            <a:off x="4164076" y="6092374"/>
            <a:ext cx="3860800" cy="365125"/>
          </a:xfrm>
        </p:spPr>
        <p:txBody>
          <a:bodyPr/>
          <a:lstStyle/>
          <a:p>
            <a:pPr algn="ctr"/>
            <a:r>
              <a:rPr lang="en-US" sz="1200" dirty="0"/>
              <a:t>SOURCE: NIDA, 2017</a:t>
            </a:r>
          </a:p>
        </p:txBody>
      </p:sp>
      <p:sp>
        <p:nvSpPr>
          <p:cNvPr id="2" name="Slide Number Placeholder 1"/>
          <p:cNvSpPr>
            <a:spLocks noGrp="1"/>
          </p:cNvSpPr>
          <p:nvPr>
            <p:ph type="sldNum" sz="quarter" idx="10"/>
          </p:nvPr>
        </p:nvSpPr>
        <p:spPr/>
        <p:txBody>
          <a:bodyPr/>
          <a:lstStyle/>
          <a:p>
            <a:fld id="{AA5A8000-143E-E345-AB7D-4AEB5E1250A5}" type="slidenum">
              <a:rPr lang="en-US" sz="1200"/>
              <a:t>3</a:t>
            </a:fld>
            <a:endParaRPr lang="en-US" sz="1200" dirty="0"/>
          </a:p>
        </p:txBody>
      </p:sp>
    </p:spTree>
    <p:extLst>
      <p:ext uri="{BB962C8B-B14F-4D97-AF65-F5344CB8AC3E}">
        <p14:creationId xmlns:p14="http://schemas.microsoft.com/office/powerpoint/2010/main" val="3307184249"/>
      </p:ext>
    </p:extLst>
  </p:cSld>
  <p:clrMapOvr>
    <a:masterClrMapping/>
  </p:clrMapOvr>
  <mc:AlternateContent xmlns:mc="http://schemas.openxmlformats.org/markup-compatibility/2006" xmlns:p14="http://schemas.microsoft.com/office/powerpoint/2010/main">
    <mc:Choice Requires="p14">
      <p:transition spd="slow" p14:dur="2000" advTm="39603"/>
    </mc:Choice>
    <mc:Fallback xmlns="">
      <p:transition spd="slow" advTm="3960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05742"/>
        </a:solidFill>
        <a:effectLst/>
      </p:bgPr>
    </p:bg>
    <p:spTree>
      <p:nvGrpSpPr>
        <p:cNvPr id="1" name=""/>
        <p:cNvGrpSpPr/>
        <p:nvPr/>
      </p:nvGrpSpPr>
      <p:grpSpPr>
        <a:xfrm>
          <a:off x="0" y="0"/>
          <a:ext cx="0" cy="0"/>
          <a:chOff x="0" y="0"/>
          <a:chExt cx="0" cy="0"/>
        </a:xfrm>
      </p:grpSpPr>
      <p:sp>
        <p:nvSpPr>
          <p:cNvPr id="29699" name="Title 84"/>
          <p:cNvSpPr>
            <a:spLocks noGrp="1"/>
          </p:cNvSpPr>
          <p:nvPr>
            <p:ph type="title"/>
          </p:nvPr>
        </p:nvSpPr>
        <p:spPr>
          <a:xfrm>
            <a:off x="1981200" y="152400"/>
            <a:ext cx="8229600" cy="715962"/>
          </a:xfrm>
        </p:spPr>
        <p:txBody>
          <a:bodyPr>
            <a:noAutofit/>
          </a:bodyPr>
          <a:lstStyle/>
          <a:p>
            <a:pPr algn="ctr"/>
            <a:r>
              <a:rPr lang="en-US" altLang="en-US" dirty="0">
                <a:solidFill>
                  <a:schemeClr val="bg1"/>
                </a:solidFill>
              </a:rPr>
              <a:t>Let’s First Take a Look at </a:t>
            </a:r>
            <a:br>
              <a:rPr lang="en-US" altLang="en-US" dirty="0">
                <a:solidFill>
                  <a:schemeClr val="bg1"/>
                </a:solidFill>
              </a:rPr>
            </a:br>
            <a:r>
              <a:rPr lang="en-US" altLang="en-US" dirty="0">
                <a:solidFill>
                  <a:schemeClr val="bg1"/>
                </a:solidFill>
              </a:rPr>
              <a:t>Normal Dopamine Functioning</a:t>
            </a:r>
          </a:p>
        </p:txBody>
      </p:sp>
      <p:pic>
        <p:nvPicPr>
          <p:cNvPr id="4" name="Dopamine Normal_captioned" descr="This 1:19 minute video, which shows normal dopamine functioning in a person's brain, is captioned to meet 508 compliance standards." title="Normal Dopamine Functioning Video Clip">
            <a:hlinkClick r:id="" action="ppaction://media"/>
          </p:cNvPr>
          <p:cNvPicPr>
            <a:picLocks noGrp="1" noChangeAspect="1"/>
          </p:cNvPicPr>
          <p:nvPr>
            <p:ph idx="1"/>
            <a:videoFile r:link="rId3"/>
            <p:extLst>
              <p:ext uri="{DAA4B4D4-6D71-4841-9C94-3DE7FCFB9230}">
                <p14:media xmlns:p14="http://schemas.microsoft.com/office/powerpoint/2010/main" r:embed="rId2"/>
              </p:ext>
            </p:extLst>
          </p:nvPr>
        </p:nvPicPr>
        <p:blipFill>
          <a:blip r:embed="rId6"/>
          <a:stretch>
            <a:fillRect/>
          </a:stretch>
        </p:blipFill>
        <p:spPr>
          <a:xfrm>
            <a:off x="1956767" y="1551708"/>
            <a:ext cx="8278466" cy="4657007"/>
          </a:xfrm>
          <a:prstGeom prst="rect">
            <a:avLst/>
          </a:prstGeom>
          <a:ln w="314325">
            <a:solidFill>
              <a:srgbClr val="89A1A9"/>
            </a:solidFill>
          </a:ln>
          <a:effectLst>
            <a:softEdge rad="63500"/>
          </a:effectLst>
        </p:spPr>
      </p:pic>
      <p:sp>
        <p:nvSpPr>
          <p:cNvPr id="7" name="Footer Placeholder 6"/>
          <p:cNvSpPr>
            <a:spLocks noGrp="1"/>
          </p:cNvSpPr>
          <p:nvPr>
            <p:ph type="ftr" sz="quarter" idx="11"/>
          </p:nvPr>
        </p:nvSpPr>
        <p:spPr>
          <a:xfrm>
            <a:off x="4648200" y="6208716"/>
            <a:ext cx="2895600" cy="365125"/>
          </a:xfrm>
        </p:spPr>
        <p:txBody>
          <a:bodyPr/>
          <a:lstStyle/>
          <a:p>
            <a:pPr algn="ctr"/>
            <a:r>
              <a:rPr lang="en-US" sz="1200" dirty="0"/>
              <a:t>SOURCE: Meyers, 2008</a:t>
            </a:r>
          </a:p>
        </p:txBody>
      </p:sp>
      <p:sp>
        <p:nvSpPr>
          <p:cNvPr id="8" name="Slide Number Placeholder 7"/>
          <p:cNvSpPr>
            <a:spLocks noGrp="1"/>
          </p:cNvSpPr>
          <p:nvPr>
            <p:ph type="sldNum" sz="quarter" idx="12"/>
          </p:nvPr>
        </p:nvSpPr>
        <p:spPr/>
        <p:txBody>
          <a:bodyPr/>
          <a:lstStyle/>
          <a:p>
            <a:fld id="{AA5A8000-143E-E345-AB7D-4AEB5E1250A5}" type="slidenum">
              <a:rPr lang="en-US" sz="1200"/>
              <a:t>4</a:t>
            </a:fld>
            <a:endParaRPr lang="en-US" sz="1200" dirty="0"/>
          </a:p>
        </p:txBody>
      </p:sp>
    </p:spTree>
    <p:extLst>
      <p:ext uri="{BB962C8B-B14F-4D97-AF65-F5344CB8AC3E}">
        <p14:creationId xmlns:p14="http://schemas.microsoft.com/office/powerpoint/2010/main" val="1125362231"/>
      </p:ext>
    </p:extLst>
  </p:cSld>
  <p:clrMapOvr>
    <a:overrideClrMapping bg1="lt1" tx1="dk1" bg2="lt2" tx2="dk2" accent1="accent1" accent2="accent2" accent3="accent3" accent4="accent4" accent5="accent5" accent6="accent6" hlink="hlink" folHlink="folHlink"/>
  </p:clrMapOvr>
  <p:transition advTm="1294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89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914336" y="580610"/>
            <a:ext cx="10360152" cy="914400"/>
          </a:xfrm>
        </p:spPr>
        <p:txBody>
          <a:bodyPr/>
          <a:lstStyle/>
          <a:p>
            <a:pPr algn="ctr"/>
            <a:r>
              <a:rPr lang="en-US" dirty="0"/>
              <a:t>Natural Rewards Elevate Dopamine Levels</a:t>
            </a:r>
          </a:p>
        </p:txBody>
      </p:sp>
      <p:pic>
        <p:nvPicPr>
          <p:cNvPr id="7" name="Content Placeholder 6" descr="Food: Graph shows dopamine repsonse to food.  The X axis indicates time and the Y axis shows the level of dopamine.  At baseline the rat is at 100%.  When the rat eats, the level goes up to 150% of baseline output.  This indicates that eathing is pleasurable.&#10;&#10;Sex: Graph shows dopamine repsonse to dex.  The X axis indicates tiem and the Y axis shows the level of dopamine.  At baseline the rat is at 100%.  When the rat has sex, the level goes up to 200% of baseline output.  This indicates that sex is even more pleasurable than eating." title="Natural Rewards Elevate Dopamine Levels"/>
          <p:cNvPicPr>
            <a:picLocks noGrp="1" noChangeAspect="1"/>
          </p:cNvPicPr>
          <p:nvPr>
            <p:ph idx="1"/>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060966" y="1579400"/>
            <a:ext cx="8066891" cy="4351338"/>
          </a:xfrm>
          <a:ln w="254000">
            <a:solidFill>
              <a:srgbClr val="89A1A9"/>
            </a:solidFill>
          </a:ln>
        </p:spPr>
      </p:pic>
      <p:sp>
        <p:nvSpPr>
          <p:cNvPr id="9" name="Slide Number Placeholder 8"/>
          <p:cNvSpPr>
            <a:spLocks noGrp="1"/>
          </p:cNvSpPr>
          <p:nvPr>
            <p:ph type="sldNum" sz="quarter" idx="10"/>
          </p:nvPr>
        </p:nvSpPr>
        <p:spPr/>
        <p:txBody>
          <a:bodyPr/>
          <a:lstStyle/>
          <a:p>
            <a:fld id="{AA5A8000-143E-E345-AB7D-4AEB5E1250A5}" type="slidenum">
              <a:rPr lang="en-US"/>
              <a:pPr/>
              <a:t>5</a:t>
            </a:fld>
            <a:endParaRPr lang="en-US" dirty="0"/>
          </a:p>
        </p:txBody>
      </p:sp>
      <p:sp>
        <p:nvSpPr>
          <p:cNvPr id="8" name="Footer Placeholder 7"/>
          <p:cNvSpPr>
            <a:spLocks noGrp="1"/>
          </p:cNvSpPr>
          <p:nvPr>
            <p:ph type="ftr" sz="quarter" idx="4294967295"/>
          </p:nvPr>
        </p:nvSpPr>
        <p:spPr>
          <a:xfrm>
            <a:off x="3762229" y="6185026"/>
            <a:ext cx="4664364" cy="365125"/>
          </a:xfrm>
        </p:spPr>
        <p:txBody>
          <a:bodyPr/>
          <a:lstStyle/>
          <a:p>
            <a:pPr algn="ctr"/>
            <a:r>
              <a:rPr lang="en-US" sz="1200" dirty="0"/>
              <a:t>SOURCES: </a:t>
            </a:r>
            <a:r>
              <a:rPr lang="en-US" sz="1200" dirty="0" err="1"/>
              <a:t>Bassareo</a:t>
            </a:r>
            <a:r>
              <a:rPr lang="en-US" sz="1200" dirty="0"/>
              <a:t> &amp; </a:t>
            </a:r>
            <a:r>
              <a:rPr lang="en-US" sz="1200" dirty="0" err="1"/>
              <a:t>DiChiara</a:t>
            </a:r>
            <a:r>
              <a:rPr lang="en-US" sz="1200" dirty="0"/>
              <a:t>, 1999; </a:t>
            </a:r>
            <a:r>
              <a:rPr lang="en-US" sz="1200" dirty="0" err="1"/>
              <a:t>Fiorino</a:t>
            </a:r>
            <a:r>
              <a:rPr lang="en-US" sz="1200" dirty="0"/>
              <a:t> &amp; Phillips, 1997</a:t>
            </a:r>
          </a:p>
        </p:txBody>
      </p:sp>
      <p:sp>
        <p:nvSpPr>
          <p:cNvPr id="10" name="Rectangle 9">
            <a:extLst>
              <a:ext uri="{FF2B5EF4-FFF2-40B4-BE49-F238E27FC236}">
                <a16:creationId xmlns:a16="http://schemas.microsoft.com/office/drawing/2014/main" id="{6F6DBAF8-82C0-9E9A-858D-8BD17A1E362D}"/>
              </a:ext>
              <a:ext uri="{C183D7F6-B498-43B3-948B-1728B52AA6E4}">
                <adec:decorative xmlns:adec="http://schemas.microsoft.com/office/drawing/2017/decorative" val="1"/>
              </a:ext>
            </a:extLst>
          </p:cNvPr>
          <p:cNvSpPr/>
          <p:nvPr/>
        </p:nvSpPr>
        <p:spPr>
          <a:xfrm>
            <a:off x="5283200" y="1537205"/>
            <a:ext cx="452582" cy="4447959"/>
          </a:xfrm>
          <a:prstGeom prst="rect">
            <a:avLst/>
          </a:prstGeom>
          <a:solidFill>
            <a:srgbClr val="89A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92FCDCA-136A-0ED3-AF44-5004C7DF1A24}"/>
              </a:ext>
              <a:ext uri="{C183D7F6-B498-43B3-948B-1728B52AA6E4}">
                <adec:decorative xmlns:adec="http://schemas.microsoft.com/office/drawing/2017/decorative" val="1"/>
              </a:ext>
            </a:extLst>
          </p:cNvPr>
          <p:cNvSpPr/>
          <p:nvPr/>
        </p:nvSpPr>
        <p:spPr>
          <a:xfrm>
            <a:off x="2060966" y="1542917"/>
            <a:ext cx="3425434" cy="45719"/>
          </a:xfrm>
          <a:prstGeom prst="rect">
            <a:avLst/>
          </a:prstGeom>
          <a:solidFill>
            <a:srgbClr val="89A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552D652-14B5-3C2F-3077-7B49DA5EE3D0}"/>
              </a:ext>
              <a:ext uri="{C183D7F6-B498-43B3-948B-1728B52AA6E4}">
                <adec:decorative xmlns:adec="http://schemas.microsoft.com/office/drawing/2017/decorative" val="1"/>
              </a:ext>
            </a:extLst>
          </p:cNvPr>
          <p:cNvSpPr/>
          <p:nvPr/>
        </p:nvSpPr>
        <p:spPr>
          <a:xfrm>
            <a:off x="5735781" y="5920956"/>
            <a:ext cx="4392076" cy="54972"/>
          </a:xfrm>
          <a:prstGeom prst="rect">
            <a:avLst/>
          </a:prstGeom>
          <a:solidFill>
            <a:srgbClr val="89A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0054037"/>
      </p:ext>
    </p:extLst>
  </p:cSld>
  <p:clrMapOvr>
    <a:overrideClrMapping bg1="lt1" tx1="dk1" bg2="lt2" tx2="dk2" accent1="accent1" accent2="accent2" accent3="accent3" accent4="accent4" accent5="accent5" accent6="accent6" hlink="hlink" folHlink="folHlink"/>
  </p:clrMapOvr>
  <p:transition advTm="91365"/>
</p:sld>
</file>

<file path=ppt/theme/theme1.xml><?xml version="1.0" encoding="utf-8"?>
<a:theme xmlns:a="http://schemas.openxmlformats.org/drawingml/2006/main" name="Office Theme">
  <a:themeElements>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ppt/theme/themeOverride2.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ppt/theme/themeOverride3.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728</TotalTime>
  <Words>1649</Words>
  <Application>Microsoft Office PowerPoint</Application>
  <PresentationFormat>Widescreen</PresentationFormat>
  <Paragraphs>71</Paragraphs>
  <Slides>5</Slides>
  <Notes>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Helvetica</vt:lpstr>
      <vt:lpstr>Office Theme</vt:lpstr>
      <vt:lpstr>Stimulants and  the Brain</vt:lpstr>
      <vt:lpstr>Brain Areas Affected by Psychoactive Substances</vt:lpstr>
      <vt:lpstr>Major Neurotransmitters Involved in SUD</vt:lpstr>
      <vt:lpstr>Let’s First Take a Look at  Normal Dopamine Functioning</vt:lpstr>
      <vt:lpstr>Natural Rewards Elevate Dopamine Levels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L McCarty</dc:creator>
  <cp:lastModifiedBy>Rutkowski, Beth</cp:lastModifiedBy>
  <cp:revision>62</cp:revision>
  <dcterms:created xsi:type="dcterms:W3CDTF">2022-06-22T17:25:43Z</dcterms:created>
  <dcterms:modified xsi:type="dcterms:W3CDTF">2022-08-17T14:08:38Z</dcterms:modified>
</cp:coreProperties>
</file>