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
  </p:notesMasterIdLst>
  <p:sldIdLst>
    <p:sldId id="256" r:id="rId2"/>
    <p:sldId id="278" r:id="rId3"/>
    <p:sldId id="27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AAAD"/>
    <a:srgbClr val="405742"/>
    <a:srgbClr val="494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56200" autoAdjust="0"/>
  </p:normalViewPr>
  <p:slideViewPr>
    <p:cSldViewPr snapToGrid="0" snapToObjects="1">
      <p:cViewPr varScale="1">
        <p:scale>
          <a:sx n="64" d="100"/>
          <a:sy n="64" d="100"/>
        </p:scale>
        <p:origin x="2526" y="4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A8F005-824C-A945-ADDE-92EEEC73EE3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8124FE-23F5-F643-A10F-58C2D79EE931}" type="slidenum">
              <a:rPr lang="en-US" smtClean="0"/>
              <a:t>‹#›</a:t>
            </a:fld>
            <a:endParaRPr lang="en-US"/>
          </a:p>
        </p:txBody>
      </p:sp>
    </p:spTree>
    <p:extLst>
      <p:ext uri="{BB962C8B-B14F-4D97-AF65-F5344CB8AC3E}">
        <p14:creationId xmlns:p14="http://schemas.microsoft.com/office/powerpoint/2010/main" val="91938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ttcnetwork.org/centers/global-attc/focus-stimulant-misuse"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doi.org/10.1097/GRF.0b013e31827ae167" TargetMode="External"/><Relationship Id="rId5" Type="http://schemas.openxmlformats.org/officeDocument/2006/relationships/hyperlink" Target="https://www.drugabuse.gov/publications/research-reports/cocaine/what-cocaine" TargetMode="External"/><Relationship Id="rId4" Type="http://schemas.openxmlformats.org/officeDocument/2006/relationships/hyperlink" Target="https://doi.org/10.1097/GRF.000000000000041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ttcnetwork.org/centers/global-attc/focus-stimulant-misus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oi.org/10.1097/GRF.00000000000004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SUD Keys to Education is a product for educators and clinical supervisors developed in 2022 by the Mountain Plains and Pacific Southwest Addiction Technology Transfer Centers (MPATTC and PSATTC). The main developers of the stimulant materials are Beth Rutkowski, MPH, and Thomas E. Freese, PhD. Additional guidance and editing support was provided by Cindy </a:t>
            </a:r>
            <a:r>
              <a:rPr lang="en-US" sz="1800" dirty="0" err="1">
                <a:effectLst/>
                <a:latin typeface="Calibri" panose="020F0502020204030204" pitchFamily="34" charset="0"/>
                <a:ea typeface="Calibri" panose="020F0502020204030204" pitchFamily="34" charset="0"/>
              </a:rPr>
              <a:t>Juntenen</a:t>
            </a:r>
            <a:r>
              <a:rPr lang="en-US" sz="1800" dirty="0">
                <a:effectLst/>
                <a:latin typeface="Calibri" panose="020F0502020204030204" pitchFamily="34" charset="0"/>
                <a:ea typeface="Calibri" panose="020F0502020204030204" pitchFamily="34" charset="0"/>
              </a:rPr>
              <a:t>, PhD, LP, Nancy Roget, MS, Trisha Dudkowski, BA, Kenneth Flanagan, PhD, Terra Hamblin, MA, Shannon McCarty, BS, Kim Miller, MS, Abby Roach-Moore, MSW, and Maridee Shogren, DNP.</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This product was developed to help community college/university faculty, as well as clinical supervisors and recovery support staff to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you require further information, please do not hesitate to contact the MPATTC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or PSATTC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800" u="sng" dirty="0">
                <a:solidFill>
                  <a:srgbClr val="0000FF"/>
                </a:solidFill>
                <a:effectLst/>
                <a:latin typeface="Calibri" panose="020F0502020204030204" pitchFamily="34" charset="0"/>
                <a:ea typeface="Calibri" panose="020F0502020204030204" pitchFamily="34" charset="0"/>
                <a:hlinkClick r:id="rId3"/>
              </a:rPr>
              <a:t>http://www.mpattc.org</a:t>
            </a:r>
            <a:r>
              <a:rPr lang="en-US" sz="1800" dirty="0">
                <a:effectLst/>
                <a:latin typeface="Calibri" panose="020F0502020204030204" pitchFamily="34" charset="0"/>
                <a:ea typeface="Calibri" panose="020F0502020204030204" pitchFamily="34" charset="0"/>
              </a:rPr>
              <a:t> and </a:t>
            </a:r>
            <a:r>
              <a:rPr lang="en-US" sz="1800" u="sng" dirty="0">
                <a:solidFill>
                  <a:srgbClr val="0000FF"/>
                </a:solidFill>
                <a:effectLst/>
                <a:latin typeface="Calibri" panose="020F0502020204030204" pitchFamily="34" charset="0"/>
                <a:ea typeface="Calibri" panose="020F0502020204030204" pitchFamily="34" charset="0"/>
                <a:hlinkClick r:id="rId4"/>
              </a:rPr>
              <a:t>http://www.psattc.org</a:t>
            </a: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Additional resources are available to enhance and support the information provided in this brief presentation.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Date last updated: August 17, 2022.</a:t>
            </a:r>
          </a:p>
        </p:txBody>
      </p:sp>
      <p:sp>
        <p:nvSpPr>
          <p:cNvPr id="4" name="Slide Number Placeholder 3"/>
          <p:cNvSpPr>
            <a:spLocks noGrp="1"/>
          </p:cNvSpPr>
          <p:nvPr>
            <p:ph type="sldNum" sz="quarter" idx="5"/>
          </p:nvPr>
        </p:nvSpPr>
        <p:spPr/>
        <p:txBody>
          <a:bodyPr/>
          <a:lstStyle/>
          <a:p>
            <a:fld id="{6A8124FE-23F5-F643-A10F-58C2D79EE931}" type="slidenum">
              <a:rPr lang="en-US" smtClean="0"/>
              <a:t>1</a:t>
            </a:fld>
            <a:endParaRPr lang="en-US"/>
          </a:p>
        </p:txBody>
      </p:sp>
    </p:spTree>
    <p:extLst>
      <p:ext uri="{BB962C8B-B14F-4D97-AF65-F5344CB8AC3E}">
        <p14:creationId xmlns:p14="http://schemas.microsoft.com/office/powerpoint/2010/main" val="387409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details the effects that stimulant</a:t>
            </a:r>
            <a:r>
              <a:rPr lang="en-US" altLang="en-US" baseline="0" dirty="0"/>
              <a:t> </a:t>
            </a:r>
            <a:r>
              <a:rPr lang="en-US" altLang="en-US" dirty="0"/>
              <a:t>use may have during pregnancy. Possible effects found in the few human studies that exist include increased rates of premature delivery, placental abruption (early separation of a normal placenta from the wall of the uterus), delayed fetal growth, and cardiac and brain abnormalities. Cain and colleagues estimate that there are approximately 750,000 cocaine-exposed pregnancies each year. Cocaine and methamphetamine</a:t>
            </a:r>
            <a:r>
              <a:rPr lang="en-US" altLang="en-US" baseline="0" dirty="0"/>
              <a:t> are both detectable in </a:t>
            </a:r>
            <a:r>
              <a:rPr lang="en-US" altLang="en-US" dirty="0"/>
              <a:t>breastmilk,</a:t>
            </a:r>
            <a:r>
              <a:rPr lang="en-US" altLang="en-US" baseline="0" dirty="0"/>
              <a:t> and therefore stimulant use </a:t>
            </a:r>
            <a:r>
              <a:rPr lang="en-US" altLang="en-US" baseline="0" dirty="0" err="1"/>
              <a:t>isconsidered</a:t>
            </a:r>
            <a:r>
              <a:rPr lang="en-US" altLang="en-US" baseline="0" dirty="0"/>
              <a:t> a contraindication to breastfeeding.</a:t>
            </a:r>
            <a:endParaRPr lang="en-US" altLang="en-US" dirty="0"/>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baseline="0" dirty="0"/>
              <a:t>A supplemental module on Child Welfare Issues and Stimulant Use</a:t>
            </a:r>
            <a:r>
              <a:rPr lang="en-US" b="1" i="1" dirty="0"/>
              <a:t> is available for viewing at: </a:t>
            </a:r>
            <a:r>
              <a:rPr lang="en-US" b="1" i="1" dirty="0">
                <a:hlinkClick r:id="rId3"/>
              </a:rPr>
              <a:t>https://attcnetwork.org/centers/global-attc/focus-stimulant-misuse</a:t>
            </a:r>
            <a:r>
              <a:rPr lang="en-US" b="1" i="1" dirty="0"/>
              <a:t>.</a:t>
            </a:r>
            <a:endParaRPr lang="en-US" b="1" i="1" baseline="0" dirty="0"/>
          </a:p>
          <a:p>
            <a:pPr>
              <a:spcBef>
                <a:spcPct val="0"/>
              </a:spcBef>
            </a:pPr>
            <a:endParaRPr lang="en-US" altLang="en-US" dirty="0"/>
          </a:p>
          <a:p>
            <a:pPr>
              <a:spcBef>
                <a:spcPct val="0"/>
              </a:spcBef>
            </a:pPr>
            <a:r>
              <a:rPr lang="en-US" altLang="en-US" b="1" dirty="0"/>
              <a:t>REFERENCES:</a:t>
            </a:r>
          </a:p>
          <a:p>
            <a:pPr marL="457200" marR="0" lvl="0" indent="-457200" algn="l" defTabSz="914400" rtl="0" eaLnBrk="1" fontAlgn="auto" latinLnBrk="0" hangingPunct="1">
              <a:lnSpc>
                <a:spcPct val="107000"/>
              </a:lnSpc>
              <a:spcBef>
                <a:spcPts val="0"/>
              </a:spcBef>
              <a:spcAft>
                <a:spcPts val="800"/>
              </a:spcAft>
              <a:buClrTx/>
              <a:buSzTx/>
              <a:buFontTx/>
              <a:buNone/>
              <a:tabLst/>
              <a:defRPr/>
            </a:pP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Smid</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C., Metz, T. D., &amp; Gordon, A. J. (2019). Stimulant use in pregnancy – an under-recognized epidemic among pregnant women.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Clinical Obstetrics and Gynecology, 62</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168–184. </a:t>
            </a:r>
            <a:r>
              <a:rPr lang="en-US" sz="1800" u="sng" dirty="0">
                <a:solidFill>
                  <a:srgbClr val="333333"/>
                </a:solidFill>
                <a:effectLst/>
                <a:latin typeface="Calibri" panose="020F0502020204030204" pitchFamily="34" charset="0"/>
                <a:ea typeface="Calibri" panose="020F0502020204030204" pitchFamily="34" charset="0"/>
                <a:hlinkClick r:id="rId4"/>
              </a:rPr>
              <a:t>https://doi.org/10.1097/GRF.0000000000000418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1100" baseline="0" dirty="0"/>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100" dirty="0"/>
              <a:t>National</a:t>
            </a:r>
            <a:r>
              <a:rPr lang="en-US" altLang="en-US" sz="1100" baseline="0" dirty="0"/>
              <a:t> Institute on Drug Abuse. (2016, May 6). </a:t>
            </a:r>
            <a:r>
              <a:rPr lang="en-US" altLang="en-US" sz="1100" i="1" baseline="0" dirty="0"/>
              <a:t>Cocaine. </a:t>
            </a:r>
            <a:r>
              <a:rPr lang="en-US" altLang="en-US" sz="1100" i="0" baseline="0" dirty="0"/>
              <a:t>Retrieved May 14, 2020, from </a:t>
            </a:r>
            <a:r>
              <a:rPr lang="en-US" sz="1200" dirty="0">
                <a:hlinkClick r:id="rId5"/>
              </a:rPr>
              <a:t>https://www.drugabuse.gov/publications/research-reports/cocaine/what-cocaine</a:t>
            </a:r>
            <a:r>
              <a:rPr lang="en-US" sz="1200" b="0" i="0" kern="1200" dirty="0">
                <a:solidFill>
                  <a:schemeClr val="tx1"/>
                </a:solidFill>
                <a:effectLst/>
                <a:latin typeface="+mn-lt"/>
                <a:ea typeface="+mn-ea"/>
                <a:cs typeface="+mn-cs"/>
              </a:rPr>
              <a:t>.</a:t>
            </a:r>
            <a:endParaRPr lang="en-US" altLang="en-US" sz="1100" dirty="0"/>
          </a:p>
          <a:p>
            <a:endParaRPr lang="en-US" altLang="en-US" dirty="0"/>
          </a:p>
          <a:p>
            <a:pPr marL="457200" marR="0" indent="-457200">
              <a:lnSpc>
                <a:spcPct val="107000"/>
              </a:lnSpc>
              <a:spcBef>
                <a:spcPts val="0"/>
              </a:spcBef>
              <a:spcAft>
                <a:spcPts val="800"/>
              </a:spcAft>
              <a:tabLst>
                <a:tab pos="695325" algn="l"/>
              </a:tabLs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Cain, M. A., </a:t>
            </a:r>
            <a:r>
              <a:rPr lang="en-US"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Bornick</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 &amp; Whiteman, V. (2013). The maternal, fetal, and neonatal effects of cocaine exposure in pregnancy.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Clinical Obstetrics and Gynecology, 56</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124–132. </a:t>
            </a:r>
            <a:r>
              <a:rPr lang="en-US" sz="1800" u="sng" dirty="0">
                <a:solidFill>
                  <a:srgbClr val="3B3030"/>
                </a:solidFill>
                <a:effectLst/>
                <a:latin typeface="Calibri" panose="020F0502020204030204" pitchFamily="34" charset="0"/>
                <a:ea typeface="Calibri" panose="020F0502020204030204" pitchFamily="34" charset="0"/>
                <a:hlinkClick r:id="rId6"/>
              </a:rPr>
              <a:t>https://doi.org/10.1097/GRF.0b013e31827ae167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altLang="en-US" dirty="0"/>
          </a:p>
          <a:p>
            <a:pPr>
              <a:spcBef>
                <a:spcPct val="0"/>
              </a:spcBef>
            </a:pPr>
            <a:r>
              <a:rPr lang="en-US" altLang="en-US" sz="800" dirty="0"/>
              <a:t>Volkow, N. (2005, April 21). Testimony before the Subcommittee on Labor, Health, and Human Services; Education; and Related Agencies. Committee on Appropriations, U.S. Senate.</a:t>
            </a:r>
          </a:p>
          <a:p>
            <a:pPr>
              <a:spcBef>
                <a:spcPct val="0"/>
              </a:spcBef>
            </a:pPr>
            <a:endParaRPr lang="en-US" altLang="en-US" dirty="0"/>
          </a:p>
          <a:p>
            <a:pPr>
              <a:spcBef>
                <a:spcPct val="0"/>
              </a:spcBef>
            </a:pPr>
            <a:r>
              <a:rPr lang="en-US" altLang="en-US" b="1" dirty="0"/>
              <a:t>IMAGE CREDIT:</a:t>
            </a:r>
          </a:p>
          <a:p>
            <a:pPr>
              <a:spcBef>
                <a:spcPct val="0"/>
              </a:spcBef>
            </a:pPr>
            <a:r>
              <a:rPr lang="en-US" altLang="en-US" dirty="0"/>
              <a:t>NIDA website, 2017.</a:t>
            </a:r>
          </a:p>
          <a:p>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2</a:t>
            </a:fld>
            <a:endParaRPr lang="en-US"/>
          </a:p>
        </p:txBody>
      </p:sp>
    </p:spTree>
    <p:extLst>
      <p:ext uri="{BB962C8B-B14F-4D97-AF65-F5344CB8AC3E}">
        <p14:creationId xmlns:p14="http://schemas.microsoft.com/office/powerpoint/2010/main" val="265785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In addition to effects of maternal stimulant use mentioned on the last slide, this slide lists the specific effects of maternal use of methamphetamine. Methamphetamine is neurotoxic, making prenatal exposure particularly concerning for fetal brain development.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i="1" baseline="0" dirty="0"/>
              <a:t>A supplemental module on Child Welfare Issues and Stimulant Use</a:t>
            </a:r>
            <a:r>
              <a:rPr lang="en-US" b="1" i="1" dirty="0"/>
              <a:t> is available for viewing at: </a:t>
            </a:r>
            <a:r>
              <a:rPr lang="en-US" b="1" i="1" dirty="0">
                <a:hlinkClick r:id="rId3"/>
              </a:rPr>
              <a:t>https://attcnetwork.org/centers/global-attc/focus-stimulant-misuse</a:t>
            </a:r>
            <a:r>
              <a:rPr lang="en-US" b="1" i="1" dirty="0"/>
              <a:t>.</a:t>
            </a:r>
            <a:endParaRPr lang="en-US" b="1" i="1"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r>
              <a:rPr lang="en-US" b="1" baseline="0" dirty="0"/>
              <a:t>REFERENCES:</a:t>
            </a:r>
          </a:p>
          <a:p>
            <a:r>
              <a:rPr lang="en-US" sz="1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Smid</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 C., Metz, T. D., &amp; Gordon, A. J. (2019). Stimulant use in pregnancy – an under-recognized epidemic among pregnant women. </a:t>
            </a:r>
            <a:r>
              <a:rPr lang="en-US"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Clinical Obstetrics and Gynecology, 62</a:t>
            </a: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168–184. </a:t>
            </a:r>
            <a:r>
              <a:rPr lang="en-US" sz="1200" u="sng" dirty="0">
                <a:solidFill>
                  <a:srgbClr val="333333"/>
                </a:solidFill>
                <a:effectLst/>
                <a:latin typeface="Calibri" panose="020F0502020204030204" pitchFamily="34" charset="0"/>
                <a:ea typeface="Calibri" panose="020F0502020204030204" pitchFamily="34" charset="0"/>
                <a:hlinkClick r:id="rId4"/>
              </a:rPr>
              <a:t>https://doi.org/10.1097/GRF.0000000000000418</a:t>
            </a:r>
            <a:endParaRPr lang="en-US" sz="1200" b="0" u="sng" baseline="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u="sng" baseline="0" dirty="0">
              <a:solidFill>
                <a:srgbClr val="333333"/>
              </a:solidFill>
              <a:effectLst/>
              <a:latin typeface="Calibri" panose="020F0502020204030204" pitchFamily="34" charset="0"/>
              <a:cs typeface="Times New Roman" panose="02020603050405020304" pitchFamily="18" charset="0"/>
            </a:endParaRPr>
          </a:p>
          <a:p>
            <a:r>
              <a:rPr lang="en-US" b="0" baseline="0"/>
              <a:t>American </a:t>
            </a:r>
            <a:r>
              <a:rPr lang="en-US" b="0" baseline="0" dirty="0"/>
              <a:t>College of Obstetricians and Gynecologists Committee on Health Care for Underserved Women. (2011, reaffirmed 2017). </a:t>
            </a:r>
            <a:r>
              <a:rPr lang="en-US" b="0" i="1" baseline="0" dirty="0"/>
              <a:t>Committee Opinion No. 479: Methamphetamine abuse in women of reproductive age. Obstetrics and Gynecology, </a:t>
            </a:r>
            <a:r>
              <a:rPr lang="en-US" b="0" i="0" baseline="0" dirty="0"/>
              <a:t>117(3), 751</a:t>
            </a:r>
            <a:r>
              <a:rPr lang="en-US" sz="1200" kern="1200" dirty="0">
                <a:solidFill>
                  <a:schemeClr val="tx1"/>
                </a:solidFill>
                <a:effectLst/>
                <a:latin typeface="+mn-lt"/>
                <a:ea typeface="+mn-ea"/>
                <a:cs typeface="+mn-cs"/>
              </a:rPr>
              <a:t>–</a:t>
            </a:r>
            <a:r>
              <a:rPr lang="en-US" b="0" i="0" baseline="0" dirty="0"/>
              <a:t>755.</a:t>
            </a:r>
          </a:p>
          <a:p>
            <a:endParaRPr lang="en-US" b="0" i="0" baseline="0" dirty="0"/>
          </a:p>
          <a:p>
            <a:r>
              <a:rPr lang="en-US" b="1" i="0" baseline="0" dirty="0"/>
              <a:t>IMAGE CREDIT:</a:t>
            </a:r>
          </a:p>
          <a:p>
            <a:r>
              <a:rPr lang="en-US" i="0" baseline="0" dirty="0"/>
              <a:t>Purchased image, Fotolia, 2017.</a:t>
            </a:r>
            <a:endParaRPr lang="en-US" dirty="0"/>
          </a:p>
        </p:txBody>
      </p:sp>
      <p:sp>
        <p:nvSpPr>
          <p:cNvPr id="4" name="Slide Number Placeholder 3"/>
          <p:cNvSpPr>
            <a:spLocks noGrp="1"/>
          </p:cNvSpPr>
          <p:nvPr>
            <p:ph type="sldNum" sz="quarter" idx="5"/>
          </p:nvPr>
        </p:nvSpPr>
        <p:spPr/>
        <p:txBody>
          <a:bodyPr/>
          <a:lstStyle/>
          <a:p>
            <a:fld id="{6A8124FE-23F5-F643-A10F-58C2D79EE931}" type="slidenum">
              <a:rPr lang="en-US" smtClean="0"/>
              <a:t>3</a:t>
            </a:fld>
            <a:endParaRPr lang="en-US"/>
          </a:p>
        </p:txBody>
      </p:sp>
    </p:spTree>
    <p:extLst>
      <p:ext uri="{BB962C8B-B14F-4D97-AF65-F5344CB8AC3E}">
        <p14:creationId xmlns:p14="http://schemas.microsoft.com/office/powerpoint/2010/main" val="2096609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userDrawn="1"/>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userDrawn="1"/>
        </p:nvPicPr>
        <p:blipFill>
          <a:blip r:embed="rId4"/>
          <a:srcRect/>
          <a:stretch/>
        </p:blipFill>
        <p:spPr>
          <a:xfrm>
            <a:off x="467596" y="5650992"/>
            <a:ext cx="1783817" cy="749808"/>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userDrawn="1"/>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Tree>
    <p:extLst>
      <p:ext uri="{BB962C8B-B14F-4D97-AF65-F5344CB8AC3E}">
        <p14:creationId xmlns:p14="http://schemas.microsoft.com/office/powerpoint/2010/main" val="1368256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dirty="0"/>
              <a:t>Click to 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52645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9662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024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7561147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270941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dirty="0"/>
              <a:t>Click to 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03566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193228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dirty="0"/>
              <a:t>Click to edit Master title style</a:t>
            </a:r>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dirty="0"/>
              <a:t>Click to 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939027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dirty="0"/>
              <a:t>Click to 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98263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dirty="0"/>
              <a:t>Click to edit Master text styles</a:t>
            </a:r>
          </a:p>
          <a:p>
            <a:pPr lvl="0"/>
            <a:r>
              <a:rPr lang="en-US" dirty="0"/>
              <a:t>Click to edit Master text styles</a:t>
            </a:r>
          </a:p>
          <a:p>
            <a:pPr lvl="0"/>
            <a:r>
              <a:rPr lang="en-US" dirty="0"/>
              <a:t>Click to edit Master text styles</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40297E34-0326-6442-A83A-7AC02FF9B76A}" type="slidenum">
              <a:rPr lang="en-US" smtClean="0"/>
              <a:t>‹#›</a:t>
            </a:fld>
            <a:endParaRPr lang="en-US" dirty="0"/>
          </a:p>
        </p:txBody>
      </p:sp>
    </p:spTree>
    <p:extLst>
      <p:ext uri="{BB962C8B-B14F-4D97-AF65-F5344CB8AC3E}">
        <p14:creationId xmlns:p14="http://schemas.microsoft.com/office/powerpoint/2010/main" val="86381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38758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193609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dirty="0"/>
              <a:t>Click to 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69960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36788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2707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dirty="0"/>
              <a:t>Click to 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401525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40297E34-0326-6442-A83A-7AC02FF9B76A}" type="slidenum">
              <a:rPr lang="en-US" smtClean="0"/>
              <a:pPr/>
              <a:t>‹#›</a:t>
            </a:fld>
            <a:endParaRPr lang="en-US" dirty="0"/>
          </a:p>
        </p:txBody>
      </p:sp>
    </p:spTree>
    <p:extLst>
      <p:ext uri="{BB962C8B-B14F-4D97-AF65-F5344CB8AC3E}">
        <p14:creationId xmlns:p14="http://schemas.microsoft.com/office/powerpoint/2010/main" val="3961568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40297E34-0326-6442-A83A-7AC02FF9B76A}" type="slidenum">
              <a:rPr lang="en-US" smtClean="0"/>
              <a:pPr/>
              <a:t>‹#›</a:t>
            </a:fld>
            <a:endParaRPr lang="en-US" dirty="0"/>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937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0" r:id="rId4"/>
    <p:sldLayoutId id="2147483661" r:id="rId5"/>
    <p:sldLayoutId id="2147483663" r:id="rId6"/>
    <p:sldLayoutId id="2147483665" r:id="rId7"/>
    <p:sldLayoutId id="2147483664" r:id="rId8"/>
    <p:sldLayoutId id="2147483666" r:id="rId9"/>
    <p:sldLayoutId id="2147483667" r:id="rId10"/>
    <p:sldLayoutId id="2147483668" r:id="rId11"/>
    <p:sldLayoutId id="2147483651" r:id="rId12"/>
    <p:sldLayoutId id="2147483670" r:id="rId13"/>
    <p:sldLayoutId id="2147483669" r:id="rId14"/>
    <p:sldLayoutId id="2147483653" r:id="rId15"/>
    <p:sldLayoutId id="2147483656" r:id="rId16"/>
    <p:sldLayoutId id="2147483671" r:id="rId17"/>
    <p:sldLayoutId id="2147483672" r:id="rId18"/>
  </p:sldLayoutIdLst>
  <p:hf hdr="0" ftr="0" dt="0"/>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0"/>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7F06225-E967-BDAD-ECF5-E20ED73FA196}"/>
              </a:ext>
            </a:extLst>
          </p:cNvPr>
          <p:cNvSpPr>
            <a:spLocks noGrp="1"/>
          </p:cNvSpPr>
          <p:nvPr>
            <p:ph type="ctrTitle"/>
          </p:nvPr>
        </p:nvSpPr>
        <p:spPr/>
        <p:txBody>
          <a:bodyPr/>
          <a:lstStyle/>
          <a:p>
            <a:r>
              <a:rPr lang="en-US" dirty="0"/>
              <a:t>Stimulants and Pregnancy</a:t>
            </a:r>
          </a:p>
        </p:txBody>
      </p:sp>
      <p:sp>
        <p:nvSpPr>
          <p:cNvPr id="7" name="Subtitle 6">
            <a:extLst>
              <a:ext uri="{FF2B5EF4-FFF2-40B4-BE49-F238E27FC236}">
                <a16:creationId xmlns:a16="http://schemas.microsoft.com/office/drawing/2014/main" id="{538734AD-D26F-BD25-06EE-B42CA81FCEAE}"/>
              </a:ext>
            </a:extLst>
          </p:cNvPr>
          <p:cNvSpPr>
            <a:spLocks noGrp="1"/>
          </p:cNvSpPr>
          <p:nvPr>
            <p:ph type="subTitle" idx="1"/>
          </p:nvPr>
        </p:nvSpPr>
        <p:spPr/>
        <p:txBody>
          <a:bodyPr/>
          <a:lstStyle/>
          <a:p>
            <a:r>
              <a:rPr lang="en-US" dirty="0"/>
              <a:t>Stimulants Mini-Deck #6</a:t>
            </a:r>
          </a:p>
        </p:txBody>
      </p:sp>
    </p:spTree>
    <p:extLst>
      <p:ext uri="{BB962C8B-B14F-4D97-AF65-F5344CB8AC3E}">
        <p14:creationId xmlns:p14="http://schemas.microsoft.com/office/powerpoint/2010/main" val="176021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A19-B670-D773-3F00-F30D844724B5}"/>
              </a:ext>
            </a:extLst>
          </p:cNvPr>
          <p:cNvSpPr>
            <a:spLocks noGrp="1"/>
          </p:cNvSpPr>
          <p:nvPr>
            <p:ph type="title"/>
          </p:nvPr>
        </p:nvSpPr>
        <p:spPr>
          <a:xfrm>
            <a:off x="3905161" y="914400"/>
            <a:ext cx="8042451" cy="1385488"/>
          </a:xfrm>
        </p:spPr>
        <p:txBody>
          <a:bodyPr/>
          <a:lstStyle/>
          <a:p>
            <a:r>
              <a:rPr lang="en-US" dirty="0"/>
              <a:t>Effects of Stimulant Use During Pregnancy</a:t>
            </a:r>
          </a:p>
        </p:txBody>
      </p:sp>
      <p:pic>
        <p:nvPicPr>
          <p:cNvPr id="13" name="Content Placeholder 12" descr="Pregnant Woman &#10;&#10;Photo of a caucasian woman who is touching her pregnant belly wearing a blue and gray striped tank top">
            <a:extLst>
              <a:ext uri="{FF2B5EF4-FFF2-40B4-BE49-F238E27FC236}">
                <a16:creationId xmlns:a16="http://schemas.microsoft.com/office/drawing/2014/main" id="{834AF9B7-D8B1-A222-8EDF-C79BAAC3433B}"/>
              </a:ext>
            </a:extLst>
          </p:cNvPr>
          <p:cNvPicPr>
            <a:picLocks noGrp="1" noChangeAspect="1"/>
          </p:cNvPicPr>
          <p:nvPr>
            <p:ph idx="1"/>
          </p:nvPr>
        </p:nvPicPr>
        <p:blipFill>
          <a:blip r:embed="rId3"/>
          <a:stretch>
            <a:fillRect/>
          </a:stretch>
        </p:blipFill>
        <p:spPr>
          <a:xfrm>
            <a:off x="704088" y="2150034"/>
            <a:ext cx="2770487" cy="3492652"/>
          </a:xfrm>
        </p:spPr>
      </p:pic>
      <p:sp>
        <p:nvSpPr>
          <p:cNvPr id="8" name="Content Placeholder 2">
            <a:extLst>
              <a:ext uri="{FF2B5EF4-FFF2-40B4-BE49-F238E27FC236}">
                <a16:creationId xmlns:a16="http://schemas.microsoft.com/office/drawing/2014/main" id="{473FE456-AFD4-E25A-255F-ADE0FCC34861}"/>
              </a:ext>
            </a:extLst>
          </p:cNvPr>
          <p:cNvSpPr>
            <a:spLocks noGrp="1"/>
          </p:cNvSpPr>
          <p:nvPr>
            <p:ph sz="half" idx="2"/>
          </p:nvPr>
        </p:nvSpPr>
        <p:spPr>
          <a:xfrm>
            <a:off x="4084320" y="2150034"/>
            <a:ext cx="6692392" cy="4039629"/>
          </a:xfrm>
        </p:spPr>
        <p:txBody>
          <a:bodyPr vert="horz" lIns="91440" tIns="45720" rIns="91440" bIns="45720" rtlCol="0">
            <a:normAutofit/>
          </a:bodyPr>
          <a:lstStyle/>
          <a:p>
            <a:pPr marL="342900" indent="-342900">
              <a:buBlip>
                <a:blip r:embed="rId4"/>
              </a:buBlip>
            </a:pPr>
            <a:r>
              <a:rPr lang="en-US" dirty="0"/>
              <a:t>Maternal migraines and seizures</a:t>
            </a:r>
          </a:p>
          <a:p>
            <a:pPr marL="342900" indent="-342900">
              <a:buBlip>
                <a:blip r:embed="rId4"/>
              </a:buBlip>
            </a:pPr>
            <a:r>
              <a:rPr lang="en-US" dirty="0"/>
              <a:t>Premature membrane rupture</a:t>
            </a:r>
          </a:p>
          <a:p>
            <a:pPr marL="342900" indent="-342900">
              <a:buBlip>
                <a:blip r:embed="rId4"/>
              </a:buBlip>
            </a:pPr>
            <a:r>
              <a:rPr lang="en-US" dirty="0"/>
              <a:t>Separation of placental lining from uterus prior to delivery</a:t>
            </a:r>
          </a:p>
          <a:p>
            <a:pPr marL="342900" indent="-342900">
              <a:buBlip>
                <a:blip r:embed="rId4"/>
              </a:buBlip>
            </a:pPr>
            <a:r>
              <a:rPr lang="en-US" dirty="0"/>
              <a:t>High blood pressure</a:t>
            </a:r>
          </a:p>
          <a:p>
            <a:pPr marL="342900" indent="-342900">
              <a:buBlip>
                <a:blip r:embed="rId4"/>
              </a:buBlip>
            </a:pPr>
            <a:r>
              <a:rPr lang="en-US" dirty="0"/>
              <a:t>Edema and seizures</a:t>
            </a:r>
          </a:p>
          <a:p>
            <a:pPr marL="342900" indent="-342900">
              <a:buBlip>
                <a:blip r:embed="rId4"/>
              </a:buBlip>
            </a:pPr>
            <a:r>
              <a:rPr lang="en-US" dirty="0"/>
              <a:t>Spontaneous miscarriage</a:t>
            </a:r>
          </a:p>
          <a:p>
            <a:pPr marL="342900" indent="-342900">
              <a:buBlip>
                <a:blip r:embed="rId4"/>
              </a:buBlip>
            </a:pPr>
            <a:r>
              <a:rPr lang="en-US" dirty="0"/>
              <a:t>Preterm labor</a:t>
            </a:r>
          </a:p>
          <a:p>
            <a:pPr marL="342900" indent="-342900">
              <a:buBlip>
                <a:blip r:embed="rId4"/>
              </a:buBlip>
            </a:pPr>
            <a:r>
              <a:rPr lang="en-US" dirty="0"/>
              <a:t>Difficult delivery</a:t>
            </a:r>
          </a:p>
        </p:txBody>
      </p:sp>
      <p:sp>
        <p:nvSpPr>
          <p:cNvPr id="5" name="Slide Number Placeholder 4">
            <a:extLst>
              <a:ext uri="{FF2B5EF4-FFF2-40B4-BE49-F238E27FC236}">
                <a16:creationId xmlns:a16="http://schemas.microsoft.com/office/drawing/2014/main" id="{8D99E68C-786F-8180-35D3-11BBBAAE8A0D}"/>
              </a:ext>
            </a:extLst>
          </p:cNvPr>
          <p:cNvSpPr>
            <a:spLocks noGrp="1"/>
          </p:cNvSpPr>
          <p:nvPr>
            <p:ph type="sldNum" sz="quarter" idx="10"/>
          </p:nvPr>
        </p:nvSpPr>
        <p:spPr/>
        <p:txBody>
          <a:bodyPr/>
          <a:lstStyle/>
          <a:p>
            <a:fld id="{40297E34-0326-6442-A83A-7AC02FF9B76A}" type="slidenum">
              <a:rPr lang="en-US" smtClean="0"/>
              <a:pPr/>
              <a:t>2</a:t>
            </a:fld>
            <a:endParaRPr lang="en-US" dirty="0"/>
          </a:p>
        </p:txBody>
      </p:sp>
      <p:sp>
        <p:nvSpPr>
          <p:cNvPr id="9" name="TextBox 8">
            <a:extLst>
              <a:ext uri="{FF2B5EF4-FFF2-40B4-BE49-F238E27FC236}">
                <a16:creationId xmlns:a16="http://schemas.microsoft.com/office/drawing/2014/main" id="{414B9A1D-7818-B623-0B21-9554030FB9F5}"/>
              </a:ext>
            </a:extLst>
          </p:cNvPr>
          <p:cNvSpPr txBox="1"/>
          <p:nvPr/>
        </p:nvSpPr>
        <p:spPr>
          <a:xfrm>
            <a:off x="3230881" y="6550223"/>
            <a:ext cx="8961120" cy="307777"/>
          </a:xfrm>
          <a:prstGeom prst="rect">
            <a:avLst/>
          </a:prstGeom>
          <a:noFill/>
        </p:spPr>
        <p:txBody>
          <a:bodyPr wrap="square" rtlCol="0">
            <a:spAutoFit/>
          </a:bodyPr>
          <a:lstStyle/>
          <a:p>
            <a:pPr algn="r"/>
            <a:r>
              <a:rPr lang="en-US" sz="1400" dirty="0"/>
              <a:t>SOURCES: </a:t>
            </a:r>
            <a:r>
              <a:rPr lang="en-US" sz="1400" dirty="0" err="1"/>
              <a:t>Smid</a:t>
            </a:r>
            <a:r>
              <a:rPr lang="en-US" sz="1400" dirty="0"/>
              <a:t> et al., 2019; NIDA, 2016; Cain et al., 2013; Volkow, 2005.</a:t>
            </a:r>
          </a:p>
        </p:txBody>
      </p:sp>
    </p:spTree>
    <p:extLst>
      <p:ext uri="{BB962C8B-B14F-4D97-AF65-F5344CB8AC3E}">
        <p14:creationId xmlns:p14="http://schemas.microsoft.com/office/powerpoint/2010/main" val="60609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BA19-B670-D773-3F00-F30D844724B5}"/>
              </a:ext>
            </a:extLst>
          </p:cNvPr>
          <p:cNvSpPr>
            <a:spLocks noGrp="1"/>
          </p:cNvSpPr>
          <p:nvPr>
            <p:ph type="title"/>
          </p:nvPr>
        </p:nvSpPr>
        <p:spPr>
          <a:xfrm>
            <a:off x="4236720" y="914401"/>
            <a:ext cx="7463331" cy="1249679"/>
          </a:xfrm>
        </p:spPr>
        <p:txBody>
          <a:bodyPr/>
          <a:lstStyle/>
          <a:p>
            <a:r>
              <a:rPr lang="en-US" dirty="0"/>
              <a:t>Additional Effects of Methamphetamine</a:t>
            </a:r>
          </a:p>
        </p:txBody>
      </p:sp>
      <p:pic>
        <p:nvPicPr>
          <p:cNvPr id="14" name="Content Placeholder 13" descr="Pregnant Women&#10;&#10;Photo of two pregnant women. The woman in the foreground is caucasian and wearing a pink shirt; the woman in the background is African American and wearing a beige shirt. Both women are holding their bellies.">
            <a:extLst>
              <a:ext uri="{FF2B5EF4-FFF2-40B4-BE49-F238E27FC236}">
                <a16:creationId xmlns:a16="http://schemas.microsoft.com/office/drawing/2014/main" id="{18BD3A9C-69E5-81E0-3B91-2F5DD0198B35}"/>
              </a:ext>
            </a:extLst>
          </p:cNvPr>
          <p:cNvPicPr>
            <a:picLocks noGrp="1" noChangeAspect="1"/>
          </p:cNvPicPr>
          <p:nvPr>
            <p:ph idx="1"/>
          </p:nvPr>
        </p:nvPicPr>
        <p:blipFill>
          <a:blip r:embed="rId3"/>
          <a:stretch>
            <a:fillRect/>
          </a:stretch>
        </p:blipFill>
        <p:spPr>
          <a:xfrm>
            <a:off x="1033939" y="2591816"/>
            <a:ext cx="2621280" cy="3096768"/>
          </a:xfrm>
        </p:spPr>
      </p:pic>
      <p:sp>
        <p:nvSpPr>
          <p:cNvPr id="8" name="Content Placeholder 2">
            <a:extLst>
              <a:ext uri="{FF2B5EF4-FFF2-40B4-BE49-F238E27FC236}">
                <a16:creationId xmlns:a16="http://schemas.microsoft.com/office/drawing/2014/main" id="{473FE456-AFD4-E25A-255F-ADE0FCC34861}"/>
              </a:ext>
            </a:extLst>
          </p:cNvPr>
          <p:cNvSpPr>
            <a:spLocks noGrp="1"/>
          </p:cNvSpPr>
          <p:nvPr>
            <p:ph sz="half" idx="2"/>
          </p:nvPr>
        </p:nvSpPr>
        <p:spPr>
          <a:xfrm>
            <a:off x="4531360" y="2591816"/>
            <a:ext cx="5829773" cy="3597848"/>
          </a:xfrm>
        </p:spPr>
        <p:txBody>
          <a:bodyPr vert="horz" lIns="91440" tIns="45720" rIns="91440" bIns="45720" rtlCol="0">
            <a:normAutofit/>
          </a:bodyPr>
          <a:lstStyle/>
          <a:p>
            <a:pPr marL="342900" indent="-342900">
              <a:buBlip>
                <a:blip r:embed="rId4"/>
              </a:buBlip>
            </a:pPr>
            <a:r>
              <a:rPr lang="en-US" dirty="0"/>
              <a:t>Cardiac and brain abnormalities</a:t>
            </a:r>
          </a:p>
          <a:p>
            <a:pPr marL="342900" indent="-342900">
              <a:buBlip>
                <a:blip r:embed="rId4"/>
              </a:buBlip>
            </a:pPr>
            <a:r>
              <a:rPr lang="en-US" dirty="0"/>
              <a:t>Neurological problems</a:t>
            </a:r>
          </a:p>
          <a:p>
            <a:pPr marL="800100" lvl="1" indent="-342900">
              <a:buFont typeface="Courier New" panose="02070309020205020404" pitchFamily="49" charset="0"/>
              <a:buChar char="o"/>
            </a:pPr>
            <a:r>
              <a:rPr lang="en-US" dirty="0">
                <a:solidFill>
                  <a:schemeClr val="accent3"/>
                </a:solidFill>
              </a:rPr>
              <a:t>Decreased arousal</a:t>
            </a:r>
          </a:p>
          <a:p>
            <a:pPr marL="800100" lvl="1" indent="-342900">
              <a:buFont typeface="Courier New" panose="02070309020205020404" pitchFamily="49" charset="0"/>
              <a:buChar char="o"/>
            </a:pPr>
            <a:r>
              <a:rPr lang="en-US" dirty="0">
                <a:solidFill>
                  <a:schemeClr val="accent3"/>
                </a:solidFill>
              </a:rPr>
              <a:t>Increased stress</a:t>
            </a:r>
          </a:p>
          <a:p>
            <a:pPr marL="800100" lvl="1" indent="-342900">
              <a:buFont typeface="Courier New" panose="02070309020205020404" pitchFamily="49" charset="0"/>
              <a:buChar char="o"/>
            </a:pPr>
            <a:r>
              <a:rPr lang="en-US" dirty="0">
                <a:solidFill>
                  <a:schemeClr val="accent3"/>
                </a:solidFill>
              </a:rPr>
              <a:t>Attention impairments</a:t>
            </a:r>
          </a:p>
          <a:p>
            <a:pPr marL="342900" indent="-342900">
              <a:buBlip>
                <a:blip r:embed="rId4"/>
              </a:buBlip>
            </a:pPr>
            <a:endParaRPr lang="en-US" i="1" dirty="0">
              <a:solidFill>
                <a:schemeClr val="accent3"/>
              </a:solidFill>
            </a:endParaRPr>
          </a:p>
        </p:txBody>
      </p:sp>
      <p:sp>
        <p:nvSpPr>
          <p:cNvPr id="5" name="Slide Number Placeholder 4">
            <a:extLst>
              <a:ext uri="{FF2B5EF4-FFF2-40B4-BE49-F238E27FC236}">
                <a16:creationId xmlns:a16="http://schemas.microsoft.com/office/drawing/2014/main" id="{8D99E68C-786F-8180-35D3-11BBBAAE8A0D}"/>
              </a:ext>
            </a:extLst>
          </p:cNvPr>
          <p:cNvSpPr>
            <a:spLocks noGrp="1"/>
          </p:cNvSpPr>
          <p:nvPr>
            <p:ph type="sldNum" sz="quarter" idx="10"/>
          </p:nvPr>
        </p:nvSpPr>
        <p:spPr/>
        <p:txBody>
          <a:bodyPr/>
          <a:lstStyle/>
          <a:p>
            <a:fld id="{40297E34-0326-6442-A83A-7AC02FF9B76A}" type="slidenum">
              <a:rPr lang="en-US" smtClean="0"/>
              <a:pPr/>
              <a:t>3</a:t>
            </a:fld>
            <a:endParaRPr lang="en-US" dirty="0"/>
          </a:p>
        </p:txBody>
      </p:sp>
      <p:sp>
        <p:nvSpPr>
          <p:cNvPr id="7" name="TextBox 6">
            <a:extLst>
              <a:ext uri="{FF2B5EF4-FFF2-40B4-BE49-F238E27FC236}">
                <a16:creationId xmlns:a16="http://schemas.microsoft.com/office/drawing/2014/main" id="{4CA405B5-4868-0B80-DC46-10FD58105A67}"/>
              </a:ext>
            </a:extLst>
          </p:cNvPr>
          <p:cNvSpPr txBox="1"/>
          <p:nvPr/>
        </p:nvSpPr>
        <p:spPr>
          <a:xfrm>
            <a:off x="3230881" y="6550223"/>
            <a:ext cx="8961120" cy="307777"/>
          </a:xfrm>
          <a:prstGeom prst="rect">
            <a:avLst/>
          </a:prstGeom>
          <a:noFill/>
        </p:spPr>
        <p:txBody>
          <a:bodyPr wrap="square" rtlCol="0">
            <a:spAutoFit/>
          </a:bodyPr>
          <a:lstStyle/>
          <a:p>
            <a:pPr algn="r"/>
            <a:r>
              <a:rPr lang="en-US" sz="1400" dirty="0"/>
              <a:t>SOURCES: </a:t>
            </a:r>
            <a:r>
              <a:rPr lang="en-US" sz="1400" dirty="0" err="1"/>
              <a:t>Smid</a:t>
            </a:r>
            <a:r>
              <a:rPr lang="en-US" sz="1400" dirty="0"/>
              <a:t> et al., 2019; American Congress of Obstetricians and Gynecologists, 2017.</a:t>
            </a:r>
          </a:p>
        </p:txBody>
      </p:sp>
    </p:spTree>
    <p:extLst>
      <p:ext uri="{BB962C8B-B14F-4D97-AF65-F5344CB8AC3E}">
        <p14:creationId xmlns:p14="http://schemas.microsoft.com/office/powerpoint/2010/main" val="3652821687"/>
      </p:ext>
    </p:extLst>
  </p:cSld>
  <p:clrMapOvr>
    <a:masterClrMapping/>
  </p:clrMapOvr>
</p:sld>
</file>

<file path=ppt/theme/theme1.xml><?xml version="1.0" encoding="utf-8"?>
<a:theme xmlns:a="http://schemas.openxmlformats.org/drawingml/2006/main" name="Office Theme">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TotalTime>
  <Words>1113</Words>
  <Application>Microsoft Office PowerPoint</Application>
  <PresentationFormat>Widescreen</PresentationFormat>
  <Paragraphs>61</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Courier New</vt:lpstr>
      <vt:lpstr>Office Theme</vt:lpstr>
      <vt:lpstr>Stimulants and Pregnancy</vt:lpstr>
      <vt:lpstr>Effects of Stimulant Use During Pregnancy</vt:lpstr>
      <vt:lpstr>Additional Effects of Methamphetamine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L McCarty</dc:creator>
  <cp:lastModifiedBy>Rutkowski, Beth</cp:lastModifiedBy>
  <cp:revision>82</cp:revision>
  <dcterms:created xsi:type="dcterms:W3CDTF">2022-06-22T17:25:43Z</dcterms:created>
  <dcterms:modified xsi:type="dcterms:W3CDTF">2022-08-17T14:10:52Z</dcterms:modified>
</cp:coreProperties>
</file>