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v"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1583" r:id="rId3"/>
    <p:sldId id="1607" r:id="rId4"/>
    <p:sldId id="1779" r:id="rId5"/>
    <p:sldId id="1613" r:id="rId6"/>
    <p:sldId id="160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42"/>
    <a:srgbClr val="89A1A9"/>
    <a:srgbClr val="768632"/>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60635" autoAdjust="0"/>
  </p:normalViewPr>
  <p:slideViewPr>
    <p:cSldViewPr snapToGrid="0" snapToObjects="1">
      <p:cViewPr varScale="1">
        <p:scale>
          <a:sx n="69" d="100"/>
          <a:sy n="69" d="100"/>
        </p:scale>
        <p:origin x="2328" y="54"/>
      </p:cViewPr>
      <p:guideLst/>
    </p:cSldViewPr>
  </p:slideViewPr>
  <p:outlineViewPr>
    <p:cViewPr>
      <p:scale>
        <a:sx n="33" d="100"/>
        <a:sy n="33" d="100"/>
      </p:scale>
      <p:origin x="0" y="0"/>
    </p:cViewPr>
  </p:outlineViewPr>
  <p:notesTextViewPr>
    <p:cViewPr>
      <p:scale>
        <a:sx n="200" d="100"/>
        <a:sy n="200" d="100"/>
      </p:scale>
      <p:origin x="0" y="-21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rldefense.com/v3/__http:/www.mpattc.org__;!!F9wkZZsI-LA!DC6mG9OmhndYHzjYKAoaur-6VSEixvwlvCVV0wm5wDDPWoXhHr1NAfOvGuaHylN7eDcQriyjWEiTCE-vdiQaBEoO0AV8dOph5i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rldefense.com/v3/__http:/www.psattc.org__;!!F9wkZZsI-LA!DC6mG9OmhndYHzjYKAoaur-6VSEixvwlvCVV0wm5wDDPWoXhHr1NAfOvGuaHylN7eDcQriyjWEiTCE-vdiQaBEoO0AV8c0q09i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uclaisa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07/s40263-014-0209-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j.drugalcdep.2019.10782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sycnet.apa.org/doi/10.1080/1055049039024070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186/1471-244X-12-22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j.drugalcdep.2016.01.01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i.org/10.1007/s40263-014-0209-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800" dirty="0" err="1">
                <a:effectLst/>
                <a:latin typeface="Calibri" panose="020F0502020204030204" pitchFamily="34" charset="0"/>
                <a:ea typeface="Calibri" panose="020F0502020204030204" pitchFamily="34" charset="0"/>
              </a:rPr>
              <a:t>Juntenen</a:t>
            </a:r>
            <a:r>
              <a:rPr lang="en-US" sz="18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require further information, please do not hesitate to contact the MPATTC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or PSATTC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and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Date last updated: August 17, 2022.</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altLang="en-US" sz="1200" b="1" dirty="0"/>
              <a:t>INSTRUCTIONS:</a:t>
            </a:r>
          </a:p>
          <a:p>
            <a:pPr marL="0" indent="-228600"/>
            <a:r>
              <a:rPr lang="en-US" altLang="en-US" sz="1200" b="1" i="1" dirty="0"/>
              <a:t>This slide contains a movie clip that will play automatically</a:t>
            </a:r>
            <a:r>
              <a:rPr lang="en-US" altLang="en-US" sz="1200" b="1" i="1" baseline="0" dirty="0"/>
              <a:t> </a:t>
            </a:r>
            <a:r>
              <a:rPr lang="en-US" altLang="en-US" sz="1200" b="1" i="1" dirty="0"/>
              <a:t>when the trainer clicks on the black box.  In order for this to work, the connection between the PowerPoint presentation and the video file must be maintained. When moving the PowerPoint file to another location on your computer or to another computer, make sure to always move the video file along with it. If the link becomes broken, the video will need to be reinserted. Delete the black box. From the insert menu in PowerPoint, select “movie.” Select the video file that was included for this training. When asked, indicate that the movie should play automatically. It will appear as a black box on the screen. The video should play when the slide show is being viewed when the trainer clicks on the black box.</a:t>
            </a:r>
            <a:r>
              <a:rPr lang="en-US" altLang="en-US" sz="1200" dirty="0"/>
              <a:t> </a:t>
            </a:r>
          </a:p>
          <a:p>
            <a:pPr marL="0" indent="-228600"/>
            <a:endParaRPr lang="en-US" altLang="en-US" sz="1200" dirty="0"/>
          </a:p>
          <a:p>
            <a:pPr marL="0" indent="-228600"/>
            <a:r>
              <a:rPr lang="en-US" altLang="en-US" sz="1200" dirty="0"/>
              <a:t>Video Length:</a:t>
            </a:r>
            <a:r>
              <a:rPr lang="en-US" altLang="en-US" sz="1200" baseline="0" dirty="0"/>
              <a:t> 28</a:t>
            </a:r>
            <a:r>
              <a:rPr lang="en-US" altLang="en-US" sz="1200" dirty="0"/>
              <a:t> seconds.</a:t>
            </a:r>
          </a:p>
          <a:p>
            <a:pPr marL="228600" indent="-228600"/>
            <a:endParaRPr lang="en-US" altLang="en-US" sz="1200" dirty="0"/>
          </a:p>
          <a:p>
            <a:pPr marL="0" indent="0">
              <a:buFontTx/>
              <a:buNone/>
            </a:pPr>
            <a:r>
              <a:rPr lang="en-US" altLang="en-US" sz="1200" dirty="0"/>
              <a:t>This short video clip shows the emotional impact of methamphetamine use, more specifically the symptoms</a:t>
            </a:r>
            <a:r>
              <a:rPr lang="en-US" altLang="en-US" sz="1200" baseline="0" dirty="0"/>
              <a:t> of psychosis that occur in some individuals.</a:t>
            </a:r>
          </a:p>
          <a:p>
            <a:pPr marL="0" indent="0">
              <a:buFontTx/>
              <a:buNone/>
            </a:pPr>
            <a:endParaRPr lang="en-US" altLang="en-US" sz="1200" baseline="0" dirty="0"/>
          </a:p>
          <a:p>
            <a:pPr marL="228600" indent="-228600"/>
            <a:r>
              <a:rPr lang="en-US" altLang="en-US" sz="1200" b="1" i="0" dirty="0"/>
              <a:t>VIDEO</a:t>
            </a:r>
            <a:r>
              <a:rPr lang="en-US" altLang="en-US" sz="1200" b="1" i="0" baseline="0" dirty="0"/>
              <a:t> SOURCE:</a:t>
            </a:r>
          </a:p>
          <a:p>
            <a:pPr marL="228600" indent="-228600"/>
            <a:r>
              <a:rPr lang="en-US" altLang="en-US" sz="1200" dirty="0"/>
              <a:t>Meyers,</a:t>
            </a:r>
            <a:r>
              <a:rPr lang="en-US" altLang="en-US" sz="1200" baseline="0" dirty="0"/>
              <a:t> E. (Director). (2008). </a:t>
            </a:r>
            <a:r>
              <a:rPr lang="en-US" altLang="en-US" sz="1200" i="1" baseline="0" dirty="0"/>
              <a:t>Meth Inside Out: </a:t>
            </a:r>
            <a:r>
              <a:rPr lang="en-US" altLang="en-US" sz="1200" b="0" i="1" kern="1200" baseline="0" dirty="0">
                <a:solidFill>
                  <a:schemeClr val="tx1"/>
                </a:solidFill>
                <a:effectLst/>
                <a:latin typeface="+mn-lt"/>
                <a:ea typeface="+mn-ea"/>
                <a:cs typeface="+mn-cs"/>
              </a:rPr>
              <a:t>Methamphetamine Psychosis. </a:t>
            </a:r>
            <a:r>
              <a:rPr lang="en-US" altLang="en-US" sz="1200" b="0" i="0" kern="1200" baseline="0" dirty="0">
                <a:solidFill>
                  <a:schemeClr val="tx1"/>
                </a:solidFill>
                <a:effectLst/>
                <a:latin typeface="+mn-lt"/>
                <a:ea typeface="+mn-ea"/>
                <a:cs typeface="+mn-cs"/>
              </a:rPr>
              <a:t>[Film]. Los Angeles, CA: Eyes of the World Media Group. Available at</a:t>
            </a:r>
            <a:r>
              <a:rPr lang="en-US" sz="1200" b="0" i="0" kern="1200" baseline="0" dirty="0">
                <a:solidFill>
                  <a:schemeClr val="tx1"/>
                </a:solidFill>
                <a:effectLst/>
                <a:latin typeface="+mn-lt"/>
                <a:ea typeface="+mn-ea"/>
                <a:cs typeface="+mn-cs"/>
              </a:rPr>
              <a:t>: </a:t>
            </a:r>
            <a:r>
              <a:rPr lang="en-US" sz="1200" dirty="0">
                <a:hlinkClick r:id="rId3"/>
              </a:rPr>
              <a:t>https://vimeo.com/uclaisap</a:t>
            </a:r>
            <a:r>
              <a:rPr lang="en-US" altLang="en-US" sz="1200" baseline="0" dirty="0"/>
              <a:t>.</a:t>
            </a:r>
            <a:endParaRPr lang="en-US" altLang="en-US" sz="1200" dirty="0"/>
          </a:p>
          <a:p>
            <a:pPr marL="228600" indent="-228600"/>
            <a:endParaRPr lang="en-US" altLang="en-US" sz="1200" baseline="0" dirty="0"/>
          </a:p>
          <a:p>
            <a:pPr marL="228600" indent="-228600"/>
            <a:r>
              <a:rPr lang="en-US" altLang="en-US" sz="1200" b="1" baseline="0" dirty="0"/>
              <a:t>ADDITIONAL VIDEO RESOURCES:</a:t>
            </a:r>
          </a:p>
          <a:p>
            <a:pPr marL="457200" marR="0" lvl="0" indent="-457200" algn="l" defTabSz="914400" rtl="0" eaLnBrk="0" fontAlgn="base" latinLnBrk="0" hangingPunct="0">
              <a:lnSpc>
                <a:spcPct val="100000"/>
              </a:lnSpc>
              <a:spcBef>
                <a:spcPct val="30000"/>
              </a:spcBef>
              <a:spcAft>
                <a:spcPct val="0"/>
              </a:spcAft>
              <a:buClrTx/>
              <a:buSzTx/>
              <a:buFontTx/>
              <a:buNone/>
              <a:tabLst/>
              <a:defRPr/>
            </a:pPr>
            <a:r>
              <a:rPr lang="en-US" altLang="en-US" sz="1200" dirty="0"/>
              <a:t>Meyers,</a:t>
            </a:r>
            <a:r>
              <a:rPr lang="en-US" altLang="en-US" sz="1200" baseline="0" dirty="0"/>
              <a:t> E. (Director). (2008). </a:t>
            </a:r>
            <a:r>
              <a:rPr lang="en-US" altLang="en-US" sz="1200" i="1" baseline="0" dirty="0"/>
              <a:t>Meth Inside Out: Methamphetamine and Anhedonia. </a:t>
            </a:r>
            <a:r>
              <a:rPr lang="en-US" altLang="en-US" sz="1200" b="0" i="0" kern="1200" baseline="0" dirty="0">
                <a:solidFill>
                  <a:schemeClr val="tx1"/>
                </a:solidFill>
                <a:effectLst/>
                <a:latin typeface="+mn-lt"/>
                <a:ea typeface="+mn-ea"/>
                <a:cs typeface="+mn-cs"/>
              </a:rPr>
              <a:t>Los Angeles, CA: Eyes of the World Media Group. Available at</a:t>
            </a:r>
            <a:r>
              <a:rPr lang="en-US" sz="1200" b="0" i="0" kern="1200" baseline="0" dirty="0">
                <a:solidFill>
                  <a:schemeClr val="tx1"/>
                </a:solidFill>
                <a:effectLst/>
                <a:latin typeface="+mn-lt"/>
                <a:ea typeface="+mn-ea"/>
                <a:cs typeface="+mn-cs"/>
              </a:rPr>
              <a:t>: </a:t>
            </a:r>
            <a:r>
              <a:rPr lang="en-US" sz="1200" dirty="0">
                <a:hlinkClick r:id="rId3"/>
              </a:rPr>
              <a:t>https://vimeo.com/uclaisap</a:t>
            </a:r>
            <a:r>
              <a:rPr lang="en-US" altLang="en-US" sz="1200" baseline="0" dirty="0"/>
              <a:t>.</a:t>
            </a:r>
          </a:p>
          <a:p>
            <a:pPr marL="228600" indent="-228600"/>
            <a:endParaRPr lang="en-US" altLang="en-US" sz="1200" b="1" baseline="0" dirty="0"/>
          </a:p>
          <a:p>
            <a:pPr marL="457200" marR="0" lvl="0" indent="-457200" algn="l" defTabSz="914400" rtl="0" eaLnBrk="0" fontAlgn="base" latinLnBrk="0" hangingPunct="0">
              <a:lnSpc>
                <a:spcPct val="100000"/>
              </a:lnSpc>
              <a:spcBef>
                <a:spcPct val="30000"/>
              </a:spcBef>
              <a:spcAft>
                <a:spcPct val="0"/>
              </a:spcAft>
              <a:buClrTx/>
              <a:buSzTx/>
              <a:buFontTx/>
              <a:buNone/>
              <a:tabLst/>
              <a:defRPr/>
            </a:pPr>
            <a:r>
              <a:rPr lang="en-US" altLang="en-US" sz="1200" dirty="0"/>
              <a:t>Meyers,</a:t>
            </a:r>
            <a:r>
              <a:rPr lang="en-US" altLang="en-US" sz="1200" baseline="0" dirty="0"/>
              <a:t> E. (Director). (2008). </a:t>
            </a:r>
            <a:r>
              <a:rPr lang="en-US" altLang="en-US" sz="1200" i="1" baseline="0" dirty="0"/>
              <a:t>Meth Inside Out: Methamphetamine and Aggression. </a:t>
            </a:r>
            <a:r>
              <a:rPr lang="en-US" altLang="en-US" sz="1200" b="0" i="0" kern="1200" baseline="0" dirty="0">
                <a:solidFill>
                  <a:schemeClr val="tx1"/>
                </a:solidFill>
                <a:effectLst/>
                <a:latin typeface="+mn-lt"/>
                <a:ea typeface="+mn-ea"/>
                <a:cs typeface="+mn-cs"/>
              </a:rPr>
              <a:t>Los Angeles, CA: Eyes of the World Media Group. Available at</a:t>
            </a:r>
            <a:r>
              <a:rPr lang="en-US" sz="1200" b="0" i="0" kern="1200" baseline="0" dirty="0">
                <a:solidFill>
                  <a:schemeClr val="tx1"/>
                </a:solidFill>
                <a:effectLst/>
                <a:latin typeface="+mn-lt"/>
                <a:ea typeface="+mn-ea"/>
                <a:cs typeface="+mn-cs"/>
              </a:rPr>
              <a:t>: </a:t>
            </a:r>
            <a:r>
              <a:rPr lang="en-US" sz="1200" dirty="0">
                <a:hlinkClick r:id="rId3"/>
              </a:rPr>
              <a:t>https://vimeo.com/uclaisap</a:t>
            </a:r>
            <a:r>
              <a:rPr lang="en-US" altLang="en-US" sz="1200" baseline="0" dirty="0"/>
              <a:t>.</a:t>
            </a:r>
          </a:p>
        </p:txBody>
      </p:sp>
      <p:sp>
        <p:nvSpPr>
          <p:cNvPr id="4" name="Slide Number Placeholder 3"/>
          <p:cNvSpPr>
            <a:spLocks noGrp="1"/>
          </p:cNvSpPr>
          <p:nvPr>
            <p:ph type="sldNum" sz="quarter" idx="5"/>
          </p:nvPr>
        </p:nvSpPr>
        <p:spPr/>
        <p:txBody>
          <a:bodyPr/>
          <a:lstStyle/>
          <a:p>
            <a:fld id="{3E76D4DB-50E1-4E27-8FBA-0791D4290833}" type="slidenum">
              <a:rPr lang="en-US" smtClean="0"/>
              <a:t>2</a:t>
            </a:fld>
            <a:endParaRPr lang="en-US"/>
          </a:p>
        </p:txBody>
      </p:sp>
    </p:spTree>
    <p:extLst>
      <p:ext uri="{BB962C8B-B14F-4D97-AF65-F5344CB8AC3E}">
        <p14:creationId xmlns:p14="http://schemas.microsoft.com/office/powerpoint/2010/main" val="247577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a:t>
            </a:r>
            <a:r>
              <a:rPr lang="en-US" sz="1200" b="0" kern="1200" baseline="0" dirty="0">
                <a:solidFill>
                  <a:schemeClr val="tx1"/>
                </a:solidFill>
                <a:effectLst/>
                <a:latin typeface="+mn-lt"/>
                <a:ea typeface="+mn-ea"/>
                <a:cs typeface="+mn-cs"/>
              </a:rPr>
              <a:t> a 2014 study by </a:t>
            </a:r>
            <a:r>
              <a:rPr lang="en-US" sz="1200" b="0" kern="1200" baseline="0" dirty="0" err="1">
                <a:solidFill>
                  <a:schemeClr val="tx1"/>
                </a:solidFill>
                <a:effectLst/>
                <a:latin typeface="+mn-lt"/>
                <a:ea typeface="+mn-ea"/>
                <a:cs typeface="+mn-cs"/>
              </a:rPr>
              <a:t>Glasner</a:t>
            </a:r>
            <a:r>
              <a:rPr lang="en-US" sz="1200" b="0" kern="1200" baseline="0" dirty="0">
                <a:solidFill>
                  <a:schemeClr val="tx1"/>
                </a:solidFill>
                <a:effectLst/>
                <a:latin typeface="+mn-lt"/>
                <a:ea typeface="+mn-ea"/>
                <a:cs typeface="+mn-cs"/>
              </a:rPr>
              <a:t>-Edwards &amp; Mooney, the investigators found that there was a strong association between methamphetamine and psychosis, even when controlling for a history of schizophrenia or other psychiatric disorders. As you see in the figure, those subjects who were dependent on methamphetamine were three times more likely to have psychosis compared to the non-dependent subjects. The time from first use to psychosis differed based upon route of administration, meaning those who smoked methamphetamine showed psychotic symptoms more quickly that those who injected methamphetamine. </a:t>
            </a:r>
          </a:p>
          <a:p>
            <a:endParaRPr lang="en-US" b="0" dirty="0"/>
          </a:p>
          <a:p>
            <a:r>
              <a:rPr lang="en-US" b="1" dirty="0"/>
              <a:t>REFERENCE:</a:t>
            </a:r>
          </a:p>
          <a:p>
            <a:r>
              <a:rPr lang="en-US" sz="1800" dirty="0">
                <a:solidFill>
                  <a:srgbClr val="000000"/>
                </a:solidFill>
                <a:effectLst/>
                <a:latin typeface="Calibri" panose="020F0502020204030204" pitchFamily="34" charset="0"/>
                <a:ea typeface="Calibri" panose="020F0502020204030204" pitchFamily="34" charset="0"/>
              </a:rPr>
              <a:t>Glasner-Edwards, S., &amp; Mooney, L. J. (2014). Methamphetamine psychosis: Epidemiology and management. </a:t>
            </a:r>
            <a:r>
              <a:rPr lang="en-US" sz="1800" i="1" dirty="0">
                <a:solidFill>
                  <a:srgbClr val="000000"/>
                </a:solidFill>
                <a:effectLst/>
                <a:latin typeface="Calibri" panose="020F0502020204030204" pitchFamily="34" charset="0"/>
                <a:ea typeface="Calibri" panose="020F0502020204030204" pitchFamily="34" charset="0"/>
              </a:rPr>
              <a:t>CNS Drugs</a:t>
            </a:r>
            <a:r>
              <a:rPr lang="en-US" sz="1800" dirty="0">
                <a:solidFill>
                  <a:srgbClr val="000000"/>
                </a:solidFill>
                <a:effectLst/>
                <a:latin typeface="Calibri" panose="020F0502020204030204" pitchFamily="34" charset="0"/>
                <a:ea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rPr>
              <a:t>28</a:t>
            </a:r>
            <a:r>
              <a:rPr lang="en-US" sz="1800" dirty="0">
                <a:solidFill>
                  <a:srgbClr val="000000"/>
                </a:solidFill>
                <a:effectLst/>
                <a:latin typeface="Calibri" panose="020F0502020204030204" pitchFamily="34" charset="0"/>
                <a:ea typeface="Calibri" panose="020F0502020204030204" pitchFamily="34" charset="0"/>
              </a:rPr>
              <a:t>(12), 1115–1126.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https://doi.org/10.1007/s40263-014-0209-8</a:t>
            </a:r>
            <a:endParaRPr lang="en-US" b="1" dirty="0"/>
          </a:p>
        </p:txBody>
      </p:sp>
      <p:sp>
        <p:nvSpPr>
          <p:cNvPr id="4" name="Slide Number Placeholder 3"/>
          <p:cNvSpPr>
            <a:spLocks noGrp="1"/>
          </p:cNvSpPr>
          <p:nvPr>
            <p:ph type="sldNum" sz="quarter" idx="5"/>
          </p:nvPr>
        </p:nvSpPr>
        <p:spPr/>
        <p:txBody>
          <a:bodyPr/>
          <a:lstStyle/>
          <a:p>
            <a:fld id="{3E76D4DB-50E1-4E27-8FBA-0791D4290833}" type="slidenum">
              <a:rPr lang="en-US" smtClean="0"/>
              <a:t>3</a:t>
            </a:fld>
            <a:endParaRPr lang="en-US"/>
          </a:p>
        </p:txBody>
      </p:sp>
    </p:spTree>
    <p:extLst>
      <p:ext uri="{BB962C8B-B14F-4D97-AF65-F5344CB8AC3E}">
        <p14:creationId xmlns:p14="http://schemas.microsoft.com/office/powerpoint/2010/main" val="368950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Foulds</a:t>
            </a:r>
            <a:r>
              <a:rPr lang="en-US" baseline="0" dirty="0"/>
              <a:t> and colleagues conducted a longitudinal birth cohort study to examine the link between the use of methamphetamine and perpetration of violence. Twenty eight percent of study participants reported using methamphetamine between the ages of 18-35. The researchers found a 2-fold increase in the odds of hostility or violence among people who used amphetamines (vs. those who did not use amphetamines). Further, frequent use increased the risk of violent behavior. Other risk factors for violence included psychotic symptoms, use of alcohol or other drugs, psychosocial problems, and impulsivity.</a:t>
            </a:r>
          </a:p>
          <a:p>
            <a:endParaRPr lang="en-US" baseline="0" dirty="0"/>
          </a:p>
          <a:p>
            <a:r>
              <a:rPr lang="en-US" baseline="0" dirty="0"/>
              <a:t>As part of the </a:t>
            </a:r>
            <a:r>
              <a:rPr lang="en-US" i="1" baseline="0" dirty="0"/>
              <a:t>Methamphetamine Treatment Project (MTP)</a:t>
            </a:r>
            <a:r>
              <a:rPr lang="en-US" baseline="0" dirty="0"/>
              <a:t>, Cohen and colleagues published an article examining the history of abuse and violence in a sample of 1,016 research participants. The reporting of abuse and violence was extensive, with 80% of females reporting abuse or violence from a partner. Males were more likely, on the other hand, to report experiencing violence from friends and others. Further, a high percentage of all study participants reported a variety of threatening or coercive experiences with their partners.</a:t>
            </a:r>
          </a:p>
          <a:p>
            <a:endParaRPr lang="en-US" baseline="0" dirty="0"/>
          </a:p>
          <a:p>
            <a:r>
              <a:rPr lang="en-US" baseline="0" dirty="0"/>
              <a:t>Due to the high prevalence of historical and current violence among people who use methamphetamine, a trauma-informed approach to care and an emphasis on teaching patients de-escalation strategies is critical. </a:t>
            </a:r>
          </a:p>
          <a:p>
            <a:endParaRPr lang="en-US" baseline="0" dirty="0"/>
          </a:p>
          <a:p>
            <a:r>
              <a:rPr lang="en-US" b="1" dirty="0"/>
              <a:t>REFERENCE:</a:t>
            </a:r>
          </a:p>
          <a:p>
            <a:pPr marL="0" marR="0" indent="-45720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Foulds</a:t>
            </a:r>
            <a:r>
              <a:rPr lang="en-US" sz="1800" dirty="0">
                <a:effectLst/>
                <a:latin typeface="Calibri" panose="020F0502020204030204" pitchFamily="34" charset="0"/>
                <a:ea typeface="Calibri" panose="020F0502020204030204" pitchFamily="34" charset="0"/>
                <a:cs typeface="Calibri" panose="020F0502020204030204" pitchFamily="34" charset="0"/>
              </a:rPr>
              <a:t>, J. A., Boden, J. M., </a:t>
            </a:r>
            <a:r>
              <a:rPr lang="en-US" sz="1800" dirty="0" err="1">
                <a:effectLst/>
                <a:latin typeface="Calibri" panose="020F0502020204030204" pitchFamily="34" charset="0"/>
                <a:ea typeface="Calibri" panose="020F0502020204030204" pitchFamily="34" charset="0"/>
                <a:cs typeface="Calibri" panose="020F0502020204030204" pitchFamily="34" charset="0"/>
              </a:rPr>
              <a:t>McKetin</a:t>
            </a:r>
            <a:r>
              <a:rPr lang="en-US" sz="1800" dirty="0">
                <a:effectLst/>
                <a:latin typeface="Calibri" panose="020F0502020204030204" pitchFamily="34" charset="0"/>
                <a:ea typeface="Calibri" panose="020F0502020204030204" pitchFamily="34" charset="0"/>
                <a:cs typeface="Calibri" panose="020F0502020204030204" pitchFamily="34" charset="0"/>
              </a:rPr>
              <a:t>, R., &amp; Newton-Howes, G. (2020). Methamphetamine use and violence: Findings from a longitudinal birth cohort. </a:t>
            </a:r>
            <a:r>
              <a:rPr lang="en-US" sz="1800" i="1" dirty="0">
                <a:effectLst/>
                <a:latin typeface="Calibri" panose="020F0502020204030204" pitchFamily="34" charset="0"/>
                <a:ea typeface="Calibri" panose="020F0502020204030204" pitchFamily="34" charset="0"/>
                <a:cs typeface="Calibri" panose="020F0502020204030204" pitchFamily="34" charset="0"/>
              </a:rPr>
              <a:t>Drug and Alcohol Dependence, 207</a:t>
            </a:r>
            <a:r>
              <a:rPr lang="en-US" sz="1800" dirty="0">
                <a:effectLst/>
                <a:latin typeface="Calibri" panose="020F0502020204030204" pitchFamily="34" charset="0"/>
                <a:ea typeface="Calibri" panose="020F0502020204030204" pitchFamily="34" charset="0"/>
                <a:cs typeface="Calibri" panose="020F0502020204030204" pitchFamily="34" charset="0"/>
              </a:rPr>
              <a:t>, 107826.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https://doi.org/10.1016/j.drugalcdep.2019.107826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indent="-45720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Cohen, J. B.,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Dickow</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Horner, K.,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Zweben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Balabis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Vandersloot, D., &amp;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Reiber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 (2003). Abuse and violence history of men and women in treatment for methamphetamine dependence.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American Journal on Addictions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377–385.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https://doi.org/10.1080/10550490390240701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IMAGE CREDIT: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Purchased Image, Adobe Stock, 2020.</a:t>
            </a:r>
          </a:p>
          <a:p>
            <a:endParaRPr lang="en-US"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4</a:t>
            </a:fld>
            <a:endParaRPr lang="en-US" altLang="en-US" dirty="0"/>
          </a:p>
        </p:txBody>
      </p:sp>
    </p:spTree>
    <p:extLst>
      <p:ext uri="{BB962C8B-B14F-4D97-AF65-F5344CB8AC3E}">
        <p14:creationId xmlns:p14="http://schemas.microsoft.com/office/powerpoint/2010/main" val="410870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lists the various symptoms of psychosis that may be induced by using amphetamines. As a practical treatment implication, it is critical to treat the symptoms, regardless of whether they are amphetamine-induced or primary psychosis.</a:t>
            </a:r>
            <a:endParaRPr lang="en-US" dirty="0"/>
          </a:p>
          <a:p>
            <a:endParaRPr lang="en-US" b="1" dirty="0"/>
          </a:p>
          <a:p>
            <a:r>
              <a:rPr lang="en-US" b="1" dirty="0"/>
              <a:t>REFERENCE:</a:t>
            </a:r>
          </a:p>
          <a:p>
            <a:r>
              <a:rPr lang="en-US" sz="1800" dirty="0" err="1">
                <a:solidFill>
                  <a:srgbClr val="212121"/>
                </a:solidFill>
                <a:effectLst/>
                <a:latin typeface="Calibri" panose="020F0502020204030204" pitchFamily="34" charset="0"/>
                <a:ea typeface="Calibri" panose="020F0502020204030204" pitchFamily="34" charset="0"/>
              </a:rPr>
              <a:t>Bramness</a:t>
            </a:r>
            <a:r>
              <a:rPr lang="en-US" sz="1800" dirty="0">
                <a:solidFill>
                  <a:srgbClr val="212121"/>
                </a:solidFill>
                <a:effectLst/>
                <a:latin typeface="Calibri" panose="020F0502020204030204" pitchFamily="34" charset="0"/>
                <a:ea typeface="Calibri" panose="020F0502020204030204" pitchFamily="34" charset="0"/>
              </a:rPr>
              <a:t>, J. G., Gundersen, Ø. H., </a:t>
            </a:r>
            <a:r>
              <a:rPr lang="en-US" sz="1800" dirty="0" err="1">
                <a:solidFill>
                  <a:srgbClr val="212121"/>
                </a:solidFill>
                <a:effectLst/>
                <a:latin typeface="Calibri" panose="020F0502020204030204" pitchFamily="34" charset="0"/>
                <a:ea typeface="Calibri" panose="020F0502020204030204" pitchFamily="34" charset="0"/>
              </a:rPr>
              <a:t>Guterstam</a:t>
            </a:r>
            <a:r>
              <a:rPr lang="en-US" sz="1800" dirty="0">
                <a:solidFill>
                  <a:srgbClr val="212121"/>
                </a:solidFill>
                <a:effectLst/>
                <a:latin typeface="Calibri" panose="020F0502020204030204" pitchFamily="34" charset="0"/>
                <a:ea typeface="Calibri" panose="020F0502020204030204" pitchFamily="34" charset="0"/>
              </a:rPr>
              <a:t>, J., </a:t>
            </a:r>
            <a:r>
              <a:rPr lang="en-US" sz="1800" dirty="0" err="1">
                <a:solidFill>
                  <a:srgbClr val="212121"/>
                </a:solidFill>
                <a:effectLst/>
                <a:latin typeface="Calibri" panose="020F0502020204030204" pitchFamily="34" charset="0"/>
                <a:ea typeface="Calibri" panose="020F0502020204030204" pitchFamily="34" charset="0"/>
              </a:rPr>
              <a:t>Rognli</a:t>
            </a:r>
            <a:r>
              <a:rPr lang="en-US" sz="1800" dirty="0">
                <a:solidFill>
                  <a:srgbClr val="212121"/>
                </a:solidFill>
                <a:effectLst/>
                <a:latin typeface="Calibri" panose="020F0502020204030204" pitchFamily="34" charset="0"/>
                <a:ea typeface="Calibri" panose="020F0502020204030204" pitchFamily="34" charset="0"/>
              </a:rPr>
              <a:t>, E. B., </a:t>
            </a:r>
            <a:r>
              <a:rPr lang="en-US" sz="1800" dirty="0" err="1">
                <a:solidFill>
                  <a:srgbClr val="212121"/>
                </a:solidFill>
                <a:effectLst/>
                <a:latin typeface="Calibri" panose="020F0502020204030204" pitchFamily="34" charset="0"/>
                <a:ea typeface="Calibri" panose="020F0502020204030204" pitchFamily="34" charset="0"/>
              </a:rPr>
              <a:t>Konstenius</a:t>
            </a:r>
            <a:r>
              <a:rPr lang="en-US" sz="1800" dirty="0">
                <a:solidFill>
                  <a:srgbClr val="212121"/>
                </a:solidFill>
                <a:effectLst/>
                <a:latin typeface="Calibri" panose="020F0502020204030204" pitchFamily="34" charset="0"/>
                <a:ea typeface="Calibri" panose="020F0502020204030204" pitchFamily="34" charset="0"/>
              </a:rPr>
              <a:t>, M., </a:t>
            </a:r>
            <a:r>
              <a:rPr lang="en-US" sz="1800" dirty="0" err="1">
                <a:solidFill>
                  <a:srgbClr val="212121"/>
                </a:solidFill>
                <a:effectLst/>
                <a:latin typeface="Calibri" panose="020F0502020204030204" pitchFamily="34" charset="0"/>
                <a:ea typeface="Calibri" panose="020F0502020204030204" pitchFamily="34" charset="0"/>
              </a:rPr>
              <a:t>Løberg</a:t>
            </a:r>
            <a:r>
              <a:rPr lang="en-US" sz="1800" dirty="0">
                <a:solidFill>
                  <a:srgbClr val="212121"/>
                </a:solidFill>
                <a:effectLst/>
                <a:latin typeface="Calibri" panose="020F0502020204030204" pitchFamily="34" charset="0"/>
                <a:ea typeface="Calibri" panose="020F0502020204030204" pitchFamily="34" charset="0"/>
              </a:rPr>
              <a:t>, E. M., </a:t>
            </a:r>
            <a:r>
              <a:rPr lang="en-US" sz="1800" dirty="0" err="1">
                <a:solidFill>
                  <a:srgbClr val="212121"/>
                </a:solidFill>
                <a:effectLst/>
                <a:latin typeface="Calibri" panose="020F0502020204030204" pitchFamily="34" charset="0"/>
                <a:ea typeface="Calibri" panose="020F0502020204030204" pitchFamily="34" charset="0"/>
              </a:rPr>
              <a:t>Medhus</a:t>
            </a:r>
            <a:r>
              <a:rPr lang="en-US" sz="1800" dirty="0">
                <a:solidFill>
                  <a:srgbClr val="212121"/>
                </a:solidFill>
                <a:effectLst/>
                <a:latin typeface="Calibri" panose="020F0502020204030204" pitchFamily="34" charset="0"/>
                <a:ea typeface="Calibri" panose="020F0502020204030204" pitchFamily="34" charset="0"/>
              </a:rPr>
              <a:t>, S., </a:t>
            </a:r>
            <a:r>
              <a:rPr lang="en-US" sz="1800" dirty="0" err="1">
                <a:solidFill>
                  <a:srgbClr val="212121"/>
                </a:solidFill>
                <a:effectLst/>
                <a:latin typeface="Calibri" panose="020F0502020204030204" pitchFamily="34" charset="0"/>
                <a:ea typeface="Calibri" panose="020F0502020204030204" pitchFamily="34" charset="0"/>
              </a:rPr>
              <a:t>Tanum</a:t>
            </a:r>
            <a:r>
              <a:rPr lang="en-US" sz="1800" dirty="0">
                <a:solidFill>
                  <a:srgbClr val="212121"/>
                </a:solidFill>
                <a:effectLst/>
                <a:latin typeface="Calibri" panose="020F0502020204030204" pitchFamily="34" charset="0"/>
                <a:ea typeface="Calibri" panose="020F0502020204030204" pitchFamily="34" charset="0"/>
              </a:rPr>
              <a:t>, L., &amp; Franck, J. (2012). Amphetamine-induced psychosis: A separate diagnostic entity or primary psychosis triggered in the vulnerable?. </a:t>
            </a:r>
            <a:r>
              <a:rPr lang="en-US" sz="1800" i="1" dirty="0">
                <a:solidFill>
                  <a:srgbClr val="212121"/>
                </a:solidFill>
                <a:effectLst/>
                <a:latin typeface="Calibri" panose="020F0502020204030204" pitchFamily="34" charset="0"/>
                <a:ea typeface="Calibri" panose="020F0502020204030204" pitchFamily="34" charset="0"/>
              </a:rPr>
              <a:t>BMC Psychiatry</a:t>
            </a:r>
            <a:r>
              <a:rPr lang="en-US" sz="1800" dirty="0">
                <a:solidFill>
                  <a:srgbClr val="212121"/>
                </a:solidFill>
                <a:effectLst/>
                <a:latin typeface="Calibri" panose="020F0502020204030204" pitchFamily="34" charset="0"/>
                <a:ea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rPr>
              <a:t>12(221)</a:t>
            </a:r>
            <a:r>
              <a:rPr lang="en-US" sz="1800" dirty="0">
                <a:solidFill>
                  <a:srgbClr val="212121"/>
                </a:solidFill>
                <a:effectLst/>
                <a:latin typeface="Calibri" panose="020F0502020204030204" pitchFamily="34" charset="0"/>
                <a:ea typeface="Calibri" panose="020F0502020204030204" pitchFamily="34" charset="0"/>
              </a:rPr>
              <a:t>, 1</a:t>
            </a:r>
            <a:r>
              <a:rPr lang="en-US" sz="1800" dirty="0">
                <a:solidFill>
                  <a:srgbClr val="000000"/>
                </a:solidFill>
                <a:effectLst/>
                <a:latin typeface="Calibri" panose="020F0502020204030204" pitchFamily="34" charset="0"/>
                <a:ea typeface="Calibri" panose="020F0502020204030204" pitchFamily="34" charset="0"/>
              </a:rPr>
              <a:t>–</a:t>
            </a:r>
            <a:r>
              <a:rPr lang="en-US" sz="1800" dirty="0">
                <a:solidFill>
                  <a:srgbClr val="212121"/>
                </a:solidFill>
                <a:effectLst/>
                <a:latin typeface="Calibri" panose="020F0502020204030204" pitchFamily="34" charset="0"/>
                <a:ea typeface="Calibri" panose="020F0502020204030204" pitchFamily="34" charset="0"/>
              </a:rPr>
              <a:t>7.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https://doi.org/10.1186/1471-244X-12-221</a:t>
            </a:r>
            <a:endParaRPr lang="en-US" i="0"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5</a:t>
            </a:fld>
            <a:endParaRPr lang="en-US" altLang="en-US" dirty="0"/>
          </a:p>
        </p:txBody>
      </p:sp>
    </p:spTree>
    <p:extLst>
      <p:ext uri="{BB962C8B-B14F-4D97-AF65-F5344CB8AC3E}">
        <p14:creationId xmlns:p14="http://schemas.microsoft.com/office/powerpoint/2010/main" val="325708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a:t>
            </a:r>
            <a:r>
              <a:rPr lang="en-US" b="0" baseline="0" dirty="0"/>
              <a:t> slide features a few implications for treating psychosis among people who use methamphetamine, and the limitations of existing research. Because no large randomized controlled clinical trials have been conducted, treatment recommendations are based upon clinical experience rather than an evidence-based model. Both clinical experience and the limited data that does exist suggest that using medications to treat the symptoms that exist is helpful, coupled with behavioral interventions to reduce further use of methamphetamine.</a:t>
            </a:r>
          </a:p>
          <a:p>
            <a:endParaRPr lang="en-US" b="0" baseline="0" dirty="0"/>
          </a:p>
          <a:p>
            <a:r>
              <a:rPr lang="en-US" b="0" baseline="0" dirty="0"/>
              <a:t>Psychosis and affective disorders such as schizophrenia are associated with both positive and negative symptoms. Positive symptoms include the presence of, such as: hallucinations (sensory experiences that are not real), delusions (beliefs that cannot be real), and repetitive movements that are hard to control. Negative symptoms, on the other hand, take away or are characterized by absence or loss of experience, and include: a decrease in ability to emotionally respond to people, events, etc., a decrease in speaking, or difficulty sticking with activities and tasks.</a:t>
            </a:r>
          </a:p>
          <a:p>
            <a:endParaRPr lang="en-US" b="0" dirty="0"/>
          </a:p>
          <a:p>
            <a:r>
              <a:rPr lang="en-US" b="1" dirty="0"/>
              <a:t>REFERENCES:</a:t>
            </a:r>
          </a:p>
          <a:p>
            <a:r>
              <a:rPr lang="en-US" sz="1800" dirty="0" err="1">
                <a:solidFill>
                  <a:srgbClr val="212121"/>
                </a:solidFill>
                <a:effectLst/>
                <a:latin typeface="Calibri" panose="020F0502020204030204" pitchFamily="34" charset="0"/>
                <a:ea typeface="Calibri" panose="020F0502020204030204" pitchFamily="34" charset="0"/>
              </a:rPr>
              <a:t>McKetin</a:t>
            </a:r>
            <a:r>
              <a:rPr lang="en-US" sz="1800" dirty="0">
                <a:solidFill>
                  <a:srgbClr val="212121"/>
                </a:solidFill>
                <a:effectLst/>
                <a:latin typeface="Calibri" panose="020F0502020204030204" pitchFamily="34" charset="0"/>
                <a:ea typeface="Calibri" panose="020F0502020204030204" pitchFamily="34" charset="0"/>
              </a:rPr>
              <a:t>, R., Dawe, S., Burns, R. A., Hides, L., Kavanagh, D. J., </a:t>
            </a:r>
            <a:r>
              <a:rPr lang="en-US" sz="1800" dirty="0" err="1">
                <a:solidFill>
                  <a:srgbClr val="212121"/>
                </a:solidFill>
                <a:effectLst/>
                <a:latin typeface="Calibri" panose="020F0502020204030204" pitchFamily="34" charset="0"/>
                <a:ea typeface="Calibri" panose="020F0502020204030204" pitchFamily="34" charset="0"/>
              </a:rPr>
              <a:t>Teesson</a:t>
            </a:r>
            <a:r>
              <a:rPr lang="en-US" sz="1800" dirty="0">
                <a:solidFill>
                  <a:srgbClr val="212121"/>
                </a:solidFill>
                <a:effectLst/>
                <a:latin typeface="Calibri" panose="020F0502020204030204" pitchFamily="34" charset="0"/>
                <a:ea typeface="Calibri" panose="020F0502020204030204" pitchFamily="34" charset="0"/>
              </a:rPr>
              <a:t>, M., </a:t>
            </a:r>
            <a:r>
              <a:rPr lang="en-US" sz="1800" dirty="0" err="1">
                <a:solidFill>
                  <a:srgbClr val="212121"/>
                </a:solidFill>
                <a:effectLst/>
                <a:latin typeface="Calibri" panose="020F0502020204030204" pitchFamily="34" charset="0"/>
                <a:ea typeface="Calibri" panose="020F0502020204030204" pitchFamily="34" charset="0"/>
              </a:rPr>
              <a:t>McD</a:t>
            </a:r>
            <a:r>
              <a:rPr lang="en-US" sz="1800" dirty="0">
                <a:solidFill>
                  <a:srgbClr val="212121"/>
                </a:solidFill>
                <a:effectLst/>
                <a:latin typeface="Calibri" panose="020F0502020204030204" pitchFamily="34" charset="0"/>
                <a:ea typeface="Calibri" panose="020F0502020204030204" pitchFamily="34" charset="0"/>
              </a:rPr>
              <a:t> Young, R., Voce, A., &amp; Saunders, J. B. (2016). The profile of psychiatric symptoms exacerbated by methamphetamine use. </a:t>
            </a:r>
            <a:r>
              <a:rPr lang="en-US" sz="1800" i="1" dirty="0">
                <a:solidFill>
                  <a:srgbClr val="212121"/>
                </a:solidFill>
                <a:effectLst/>
                <a:latin typeface="Calibri" panose="020F0502020204030204" pitchFamily="34" charset="0"/>
                <a:ea typeface="Calibri" panose="020F0502020204030204" pitchFamily="34" charset="0"/>
              </a:rPr>
              <a:t>Drug and Alcohol Dependence</a:t>
            </a:r>
            <a:r>
              <a:rPr lang="en-US" sz="1800" dirty="0">
                <a:solidFill>
                  <a:srgbClr val="212121"/>
                </a:solidFill>
                <a:effectLst/>
                <a:latin typeface="Calibri" panose="020F0502020204030204" pitchFamily="34" charset="0"/>
                <a:ea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rPr>
              <a:t>161</a:t>
            </a:r>
            <a:r>
              <a:rPr lang="en-US" sz="1800" dirty="0">
                <a:solidFill>
                  <a:srgbClr val="212121"/>
                </a:solidFill>
                <a:effectLst/>
                <a:latin typeface="Calibri" panose="020F0502020204030204" pitchFamily="34" charset="0"/>
                <a:ea typeface="Calibri" panose="020F0502020204030204" pitchFamily="34" charset="0"/>
              </a:rPr>
              <a:t>, 104–109.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https://doi.org/10.1016/j.drugalcdep.2016.01.018</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Glasner-Edwards, S., &amp; Mooney, L. J. (2014). Methamphetamine psychosis: Epidemiology and management. </a:t>
            </a:r>
            <a:r>
              <a:rPr lang="en-US" sz="1800" i="1" dirty="0">
                <a:solidFill>
                  <a:srgbClr val="000000"/>
                </a:solidFill>
                <a:effectLst/>
                <a:latin typeface="Calibri" panose="020F0502020204030204" pitchFamily="34" charset="0"/>
                <a:ea typeface="Calibri" panose="020F0502020204030204" pitchFamily="34" charset="0"/>
              </a:rPr>
              <a:t>CNS Drugs</a:t>
            </a:r>
            <a:r>
              <a:rPr lang="en-US" sz="1800" dirty="0">
                <a:solidFill>
                  <a:srgbClr val="000000"/>
                </a:solidFill>
                <a:effectLst/>
                <a:latin typeface="Calibri" panose="020F0502020204030204" pitchFamily="34" charset="0"/>
                <a:ea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rPr>
              <a:t>28</a:t>
            </a:r>
            <a:r>
              <a:rPr lang="en-US" sz="1800" dirty="0">
                <a:solidFill>
                  <a:srgbClr val="000000"/>
                </a:solidFill>
                <a:effectLst/>
                <a:latin typeface="Calibri" panose="020F0502020204030204" pitchFamily="34" charset="0"/>
                <a:ea typeface="Calibri" panose="020F0502020204030204" pitchFamily="34" charset="0"/>
              </a:rPr>
              <a:t>(12), 1115–1126. </a:t>
            </a:r>
            <a:r>
              <a:rPr lang="en-US" sz="1800" u="sng" dirty="0">
                <a:solidFill>
                  <a:srgbClr val="333333"/>
                </a:solidFill>
                <a:effectLst/>
                <a:latin typeface="Calibri" panose="020F0502020204030204" pitchFamily="34" charset="0"/>
                <a:ea typeface="Calibri" panose="020F0502020204030204" pitchFamily="34" charset="0"/>
                <a:hlinkClick r:id="rId4"/>
              </a:rPr>
              <a:t>https://doi.org/10.1007/s40263-014-0209-8</a:t>
            </a:r>
            <a:endParaRPr lang="en-US" sz="1800" b="1" dirty="0"/>
          </a:p>
        </p:txBody>
      </p:sp>
      <p:sp>
        <p:nvSpPr>
          <p:cNvPr id="4" name="Slide Number Placeholder 3"/>
          <p:cNvSpPr>
            <a:spLocks noGrp="1"/>
          </p:cNvSpPr>
          <p:nvPr>
            <p:ph type="sldNum" sz="quarter" idx="5"/>
          </p:nvPr>
        </p:nvSpPr>
        <p:spPr/>
        <p:txBody>
          <a:bodyPr/>
          <a:lstStyle/>
          <a:p>
            <a:fld id="{3E76D4DB-50E1-4E27-8FBA-0791D4290833}" type="slidenum">
              <a:rPr lang="en-US" smtClean="0"/>
              <a:t>6</a:t>
            </a:fld>
            <a:endParaRPr lang="en-US"/>
          </a:p>
        </p:txBody>
      </p:sp>
    </p:spTree>
    <p:extLst>
      <p:ext uri="{BB962C8B-B14F-4D97-AF65-F5344CB8AC3E}">
        <p14:creationId xmlns:p14="http://schemas.microsoft.com/office/powerpoint/2010/main" val="2992005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8A8C8F">
            <a:alpha val="34901"/>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276DFEE-6111-B044-B70B-587C38B4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143003"/>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7CEBB7-AEC1-4C49-839C-FD72B16E5D8B}"/>
              </a:ext>
            </a:extLst>
          </p:cNvPr>
          <p:cNvSpPr>
            <a:spLocks noGrp="1"/>
          </p:cNvSpPr>
          <p:nvPr>
            <p:ph type="dt" sz="half" idx="10"/>
          </p:nvPr>
        </p:nvSpPr>
        <p:spPr>
          <a:xfrm>
            <a:off x="609600" y="6208716"/>
            <a:ext cx="2844800" cy="365125"/>
          </a:xfrm>
        </p:spPr>
        <p:txBody>
          <a:bodyPr/>
          <a:lstStyle>
            <a:lvl1pPr>
              <a:defRPr/>
            </a:lvl1pPr>
          </a:lstStyle>
          <a:p>
            <a:fld id="{117E417A-E05E-4A14-BE62-9A880CF10071}" type="datetime1">
              <a:rPr lang="en-US" smtClean="0"/>
              <a:t>8/17/2022</a:t>
            </a:fld>
            <a:endParaRPr lang="en-US" dirty="0"/>
          </a:p>
        </p:txBody>
      </p:sp>
      <p:sp>
        <p:nvSpPr>
          <p:cNvPr id="6" name="Footer Placeholder 4">
            <a:extLst>
              <a:ext uri="{FF2B5EF4-FFF2-40B4-BE49-F238E27FC236}">
                <a16:creationId xmlns:a16="http://schemas.microsoft.com/office/drawing/2014/main" id="{85598108-10C3-5A4C-96E3-2DAD9E7AD2B8}"/>
              </a:ext>
            </a:extLst>
          </p:cNvPr>
          <p:cNvSpPr>
            <a:spLocks noGrp="1"/>
          </p:cNvSpPr>
          <p:nvPr>
            <p:ph type="ftr" sz="quarter" idx="11"/>
          </p:nvPr>
        </p:nvSpPr>
        <p:spPr>
          <a:xfrm>
            <a:off x="4165600" y="6208716"/>
            <a:ext cx="38608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57BF6C96-EAE8-E041-BBDF-FB4234E93359}"/>
              </a:ext>
            </a:extLst>
          </p:cNvPr>
          <p:cNvSpPr>
            <a:spLocks noGrp="1"/>
          </p:cNvSpPr>
          <p:nvPr>
            <p:ph type="sldNum" sz="quarter" idx="12"/>
          </p:nvPr>
        </p:nvSpPr>
        <p:spPr>
          <a:xfrm>
            <a:off x="8737600" y="6208716"/>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4575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2_Two Content">
    <p:bg>
      <p:bgPr>
        <a:solidFill>
          <a:srgbClr val="8A8C8F">
            <a:alpha val="34901"/>
          </a:srgbClr>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CCF3589-B513-F24D-BF72-69BD4DFBD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219203"/>
            <a:ext cx="5384800" cy="4906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19203"/>
            <a:ext cx="5384800" cy="4906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D591019-2F30-C249-A626-A1413DAC9C49}"/>
              </a:ext>
            </a:extLst>
          </p:cNvPr>
          <p:cNvSpPr>
            <a:spLocks noGrp="1"/>
          </p:cNvSpPr>
          <p:nvPr>
            <p:ph type="dt" sz="half" idx="10"/>
          </p:nvPr>
        </p:nvSpPr>
        <p:spPr>
          <a:xfrm>
            <a:off x="609600" y="6264278"/>
            <a:ext cx="2844800" cy="365125"/>
          </a:xfrm>
        </p:spPr>
        <p:txBody>
          <a:bodyPr/>
          <a:lstStyle>
            <a:lvl1pPr>
              <a:defRPr/>
            </a:lvl1pPr>
          </a:lstStyle>
          <a:p>
            <a:fld id="{DAAC925C-4186-45D0-A8FB-DB26F5B1B52C}" type="datetime1">
              <a:rPr lang="en-US" smtClean="0"/>
              <a:t>8/17/2022</a:t>
            </a:fld>
            <a:endParaRPr lang="en-US" dirty="0"/>
          </a:p>
        </p:txBody>
      </p:sp>
      <p:sp>
        <p:nvSpPr>
          <p:cNvPr id="7" name="Footer Placeholder 5">
            <a:extLst>
              <a:ext uri="{FF2B5EF4-FFF2-40B4-BE49-F238E27FC236}">
                <a16:creationId xmlns:a16="http://schemas.microsoft.com/office/drawing/2014/main" id="{1199CAF9-28CB-894F-A14E-14F31C1DB104}"/>
              </a:ext>
            </a:extLst>
          </p:cNvPr>
          <p:cNvSpPr>
            <a:spLocks noGrp="1"/>
          </p:cNvSpPr>
          <p:nvPr>
            <p:ph type="ftr" sz="quarter" idx="11"/>
          </p:nvPr>
        </p:nvSpPr>
        <p:spPr>
          <a:xfrm>
            <a:off x="4165600" y="6264278"/>
            <a:ext cx="3860800" cy="365125"/>
          </a:xfrm>
        </p:spPr>
        <p:txBody>
          <a:bodyPr/>
          <a:lstStyle>
            <a:lvl1pPr>
              <a:defRPr/>
            </a:lvl1pPr>
          </a:lstStyle>
          <a:p>
            <a:endParaRPr lang="en-US" dirty="0"/>
          </a:p>
        </p:txBody>
      </p:sp>
      <p:sp>
        <p:nvSpPr>
          <p:cNvPr id="8" name="Slide Number Placeholder 6">
            <a:extLst>
              <a:ext uri="{FF2B5EF4-FFF2-40B4-BE49-F238E27FC236}">
                <a16:creationId xmlns:a16="http://schemas.microsoft.com/office/drawing/2014/main" id="{FDE9BCDA-D58D-7241-B155-03E5C51F11D5}"/>
              </a:ext>
            </a:extLst>
          </p:cNvPr>
          <p:cNvSpPr>
            <a:spLocks noGrp="1"/>
          </p:cNvSpPr>
          <p:nvPr>
            <p:ph type="sldNum" sz="quarter" idx="12"/>
          </p:nvPr>
        </p:nvSpPr>
        <p:spPr>
          <a:xfrm>
            <a:off x="8737600" y="6264278"/>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36141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 id="2147483674" r:id="rId20"/>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2"/>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video" Target="../media/media1.m4v"/><Relationship Id="rId2" Type="http://schemas.microsoft.com/office/2007/relationships/media" Target="../media/media1.m4v"/><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Stimulants and Psychosis</a:t>
            </a:r>
          </a:p>
        </p:txBody>
      </p:sp>
      <p:pic>
        <p:nvPicPr>
          <p:cNvPr id="11" name="Picture 10">
            <a:extLst>
              <a:ext uri="{FF2B5EF4-FFF2-40B4-BE49-F238E27FC236}">
                <a16:creationId xmlns:a16="http://schemas.microsoft.com/office/drawing/2014/main" id="{242FA9BD-2E17-FB55-EFB3-A44CA6A9A055}"/>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3F3F3"/>
              </a:clrFrom>
              <a:clrTo>
                <a:srgbClr val="F3F3F3">
                  <a:alpha val="0"/>
                </a:srgbClr>
              </a:clrTo>
            </a:clrChange>
            <a:alphaModFix/>
          </a:blip>
          <a:srcRect l="47749" t="7737" r="7232" b="9359"/>
          <a:stretch/>
        </p:blipFill>
        <p:spPr>
          <a:xfrm>
            <a:off x="8219934" y="472155"/>
            <a:ext cx="2826758" cy="4259322"/>
          </a:xfrm>
          <a:prstGeom prst="rect">
            <a:avLst/>
          </a:prstGeom>
        </p:spPr>
      </p:pic>
      <p:sp>
        <p:nvSpPr>
          <p:cNvPr id="3" name="Subtitle 2">
            <a:extLst>
              <a:ext uri="{FF2B5EF4-FFF2-40B4-BE49-F238E27FC236}">
                <a16:creationId xmlns:a16="http://schemas.microsoft.com/office/drawing/2014/main" id="{149190CD-C93D-6533-875B-8628FD329691}"/>
              </a:ext>
            </a:extLst>
          </p:cNvPr>
          <p:cNvSpPr>
            <a:spLocks noGrp="1"/>
          </p:cNvSpPr>
          <p:nvPr>
            <p:ph type="subTitle" idx="1"/>
          </p:nvPr>
        </p:nvSpPr>
        <p:spPr/>
        <p:txBody>
          <a:bodyPr/>
          <a:lstStyle/>
          <a:p>
            <a:r>
              <a:rPr lang="en-US"/>
              <a:t>Stimulant Keys – Mini Deck 8</a:t>
            </a:r>
          </a:p>
          <a:p>
            <a:endParaRPr lang="en-US"/>
          </a:p>
        </p:txBody>
      </p:sp>
    </p:spTree>
    <p:extLst>
      <p:ext uri="{BB962C8B-B14F-4D97-AF65-F5344CB8AC3E}">
        <p14:creationId xmlns:p14="http://schemas.microsoft.com/office/powerpoint/2010/main" val="176021715"/>
      </p:ext>
    </p:extLst>
  </p:cSld>
  <p:clrMapOvr>
    <a:masterClrMapping/>
  </p:clrMapOvr>
  <mc:AlternateContent xmlns:mc="http://schemas.openxmlformats.org/markup-compatibility/2006" xmlns:p14="http://schemas.microsoft.com/office/powerpoint/2010/main">
    <mc:Choice Requires="p14">
      <p:transition spd="slow" p14:dur="2000" advTm="5141"/>
    </mc:Choice>
    <mc:Fallback xmlns="">
      <p:transition spd="slow" advTm="51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57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5A82E2-4A31-418A-9C2B-F03EDD9064F1}"/>
              </a:ext>
            </a:extLst>
          </p:cNvPr>
          <p:cNvSpPr>
            <a:spLocks noGrp="1"/>
          </p:cNvSpPr>
          <p:nvPr>
            <p:ph type="title"/>
          </p:nvPr>
        </p:nvSpPr>
        <p:spPr>
          <a:xfrm>
            <a:off x="914400" y="617555"/>
            <a:ext cx="10360152" cy="914400"/>
          </a:xfrm>
        </p:spPr>
        <p:txBody>
          <a:bodyPr>
            <a:normAutofit/>
          </a:bodyPr>
          <a:lstStyle/>
          <a:p>
            <a:pPr algn="ctr"/>
            <a:r>
              <a:rPr lang="en-US" sz="3600" dirty="0"/>
              <a:t>What Does Psychosis Look Like?</a:t>
            </a:r>
          </a:p>
        </p:txBody>
      </p:sp>
      <p:pic>
        <p:nvPicPr>
          <p:cNvPr id="4" name="05-Methpsychosis Powerpoint Hi_captioned" descr="This 28 second video, which shows the impact of methamphetamine use on the development of psychosis, is captioned to meet 508 compliance standards." title="Methamphetamine and Psychosis Video Clip">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6"/>
          <a:stretch>
            <a:fillRect/>
          </a:stretch>
        </p:blipFill>
        <p:spPr>
          <a:xfrm>
            <a:off x="2224440" y="1828800"/>
            <a:ext cx="7740072" cy="4354136"/>
          </a:xfrm>
          <a:prstGeom prst="rect">
            <a:avLst/>
          </a:prstGeom>
          <a:ln w="314325">
            <a:solidFill>
              <a:srgbClr val="89A1A9"/>
            </a:solidFill>
          </a:ln>
          <a:effectLst>
            <a:softEdge rad="63500"/>
          </a:effectLst>
        </p:spPr>
      </p:pic>
      <p:sp>
        <p:nvSpPr>
          <p:cNvPr id="6" name="Slide Number Placeholder 5"/>
          <p:cNvSpPr>
            <a:spLocks noGrp="1"/>
          </p:cNvSpPr>
          <p:nvPr>
            <p:ph type="sldNum" sz="quarter" idx="10"/>
          </p:nvPr>
        </p:nvSpPr>
        <p:spPr/>
        <p:txBody>
          <a:bodyPr/>
          <a:lstStyle/>
          <a:p>
            <a:fld id="{AA5A8000-143E-E345-AB7D-4AEB5E1250A5}" type="slidenum">
              <a:rPr lang="en-US" sz="1200"/>
              <a:t>2</a:t>
            </a:fld>
            <a:endParaRPr lang="en-US" sz="1200" dirty="0"/>
          </a:p>
        </p:txBody>
      </p:sp>
      <p:sp>
        <p:nvSpPr>
          <p:cNvPr id="3" name="Footer Placeholder 2"/>
          <p:cNvSpPr>
            <a:spLocks noGrp="1"/>
          </p:cNvSpPr>
          <p:nvPr>
            <p:ph type="ftr" sz="quarter" idx="4294967295"/>
          </p:nvPr>
        </p:nvSpPr>
        <p:spPr>
          <a:xfrm>
            <a:off x="0" y="6208713"/>
            <a:ext cx="3860800" cy="365125"/>
          </a:xfrm>
        </p:spPr>
        <p:txBody>
          <a:bodyPr/>
          <a:lstStyle/>
          <a:p>
            <a:r>
              <a:rPr lang="en-US" sz="1200" dirty="0"/>
              <a:t>SOURCE: Meyers, 2008</a:t>
            </a:r>
          </a:p>
        </p:txBody>
      </p:sp>
    </p:spTree>
    <p:extLst>
      <p:ext uri="{BB962C8B-B14F-4D97-AF65-F5344CB8AC3E}">
        <p14:creationId xmlns:p14="http://schemas.microsoft.com/office/powerpoint/2010/main" val="350711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854"/>
    </mc:Choice>
    <mc:Fallback xmlns="">
      <p:transition spd="slow" advTm="108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311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Methamphetamine  and Psychosis</a:t>
            </a:r>
          </a:p>
        </p:txBody>
      </p:sp>
      <p:sp>
        <p:nvSpPr>
          <p:cNvPr id="3" name="Content Placeholder 2"/>
          <p:cNvSpPr>
            <a:spLocks noGrp="1"/>
          </p:cNvSpPr>
          <p:nvPr>
            <p:ph idx="1"/>
          </p:nvPr>
        </p:nvSpPr>
        <p:spPr>
          <a:xfrm>
            <a:off x="488901" y="1828800"/>
            <a:ext cx="11211150" cy="4351338"/>
          </a:xfrm>
        </p:spPr>
        <p:txBody>
          <a:bodyPr>
            <a:normAutofit/>
          </a:bodyPr>
          <a:lstStyle/>
          <a:p>
            <a:r>
              <a:rPr lang="en-US" sz="2400" dirty="0"/>
              <a:t>A strong association exists between methamphetamine and psychosis, even after controlling for history of schizophrenia and other psychotic disorders</a:t>
            </a:r>
          </a:p>
        </p:txBody>
      </p:sp>
      <p:sp>
        <p:nvSpPr>
          <p:cNvPr id="9" name="Slide Number Placeholder 8"/>
          <p:cNvSpPr>
            <a:spLocks noGrp="1"/>
          </p:cNvSpPr>
          <p:nvPr>
            <p:ph type="sldNum" sz="quarter" idx="4"/>
          </p:nvPr>
        </p:nvSpPr>
        <p:spPr/>
        <p:txBody>
          <a:bodyPr/>
          <a:lstStyle/>
          <a:p>
            <a:fld id="{AA5A8000-143E-E345-AB7D-4AEB5E1250A5}" type="slidenum">
              <a:rPr lang="en-US" sz="1200"/>
              <a:t>3</a:t>
            </a:fld>
            <a:endParaRPr lang="en-US" sz="1200" dirty="0"/>
          </a:p>
        </p:txBody>
      </p:sp>
      <p:sp>
        <p:nvSpPr>
          <p:cNvPr id="8" name="Footer Placeholder 7"/>
          <p:cNvSpPr>
            <a:spLocks noGrp="1"/>
          </p:cNvSpPr>
          <p:nvPr>
            <p:ph type="ftr" sz="quarter" idx="4294967295"/>
          </p:nvPr>
        </p:nvSpPr>
        <p:spPr>
          <a:xfrm>
            <a:off x="8848436" y="6531841"/>
            <a:ext cx="3276600" cy="365125"/>
          </a:xfrm>
        </p:spPr>
        <p:txBody>
          <a:bodyPr/>
          <a:lstStyle/>
          <a:p>
            <a:pPr algn="r"/>
            <a:r>
              <a:rPr lang="en-US" sz="1200" dirty="0"/>
              <a:t>SOURCE: </a:t>
            </a:r>
            <a:r>
              <a:rPr lang="en-US" sz="1200" dirty="0" err="1"/>
              <a:t>Glasner</a:t>
            </a:r>
            <a:r>
              <a:rPr lang="en-US" sz="1200" dirty="0"/>
              <a:t>-Edwards &amp; Mooney, 2014</a:t>
            </a:r>
          </a:p>
        </p:txBody>
      </p:sp>
      <p:graphicFrame>
        <p:nvGraphicFramePr>
          <p:cNvPr id="5" name="Object 4" descr="Graphic showing that Meth Dependent individuals are 3x more likely to have psychosis than non meth depended individuals.  Further 24-46% of Meth Dependent individuals have symptoms of psychosis.  Length of time between first use and psychosis depend on route of administration with peopel who smoke showing symptoms after 1.7 years and those who inject after 4.4 year.">
            <a:extLst>
              <a:ext uri="{FF2B5EF4-FFF2-40B4-BE49-F238E27FC236}">
                <a16:creationId xmlns:a16="http://schemas.microsoft.com/office/drawing/2014/main" id="{133663B2-DDE0-1FB9-C1ED-2AFE61A765BB}"/>
              </a:ext>
            </a:extLst>
          </p:cNvPr>
          <p:cNvGraphicFramePr>
            <a:graphicFrameLocks noChangeAspect="1"/>
          </p:cNvGraphicFramePr>
          <p:nvPr>
            <p:extLst>
              <p:ext uri="{D42A27DB-BD31-4B8C-83A1-F6EECF244321}">
                <p14:modId xmlns:p14="http://schemas.microsoft.com/office/powerpoint/2010/main" val="2226606949"/>
              </p:ext>
            </p:extLst>
          </p:nvPr>
        </p:nvGraphicFramePr>
        <p:xfrm>
          <a:off x="1928651" y="2834208"/>
          <a:ext cx="7829070" cy="3579644"/>
        </p:xfrm>
        <a:graphic>
          <a:graphicData uri="http://schemas.openxmlformats.org/presentationml/2006/ole">
            <mc:AlternateContent xmlns:mc="http://schemas.openxmlformats.org/markup-compatibility/2006">
              <mc:Choice xmlns:v="urn:schemas-microsoft-com:vml" Requires="v">
                <p:oleObj r:id="rId3" imgW="8888760" imgH="4063320" progId="">
                  <p:embed/>
                </p:oleObj>
              </mc:Choice>
              <mc:Fallback>
                <p:oleObj r:id="rId3" imgW="8888760" imgH="4063320" progId="">
                  <p:embed/>
                  <p:pic>
                    <p:nvPicPr>
                      <p:cNvPr id="0" name=""/>
                      <p:cNvPicPr/>
                      <p:nvPr/>
                    </p:nvPicPr>
                    <p:blipFill>
                      <a:blip r:embed="rId4"/>
                      <a:stretch>
                        <a:fillRect/>
                      </a:stretch>
                    </p:blipFill>
                    <p:spPr>
                      <a:xfrm>
                        <a:off x="1928651" y="2834208"/>
                        <a:ext cx="7829070" cy="3579644"/>
                      </a:xfrm>
                      <a:prstGeom prst="rect">
                        <a:avLst/>
                      </a:prstGeom>
                    </p:spPr>
                  </p:pic>
                </p:oleObj>
              </mc:Fallback>
            </mc:AlternateContent>
          </a:graphicData>
        </a:graphic>
      </p:graphicFrame>
    </p:spTree>
    <p:extLst>
      <p:ext uri="{BB962C8B-B14F-4D97-AF65-F5344CB8AC3E}">
        <p14:creationId xmlns:p14="http://schemas.microsoft.com/office/powerpoint/2010/main" val="360130702"/>
      </p:ext>
    </p:extLst>
  </p:cSld>
  <p:clrMapOvr>
    <a:masterClrMapping/>
  </p:clrMapOvr>
  <mc:AlternateContent xmlns:mc="http://schemas.openxmlformats.org/markup-compatibility/2006" xmlns:p14="http://schemas.microsoft.com/office/powerpoint/2010/main">
    <mc:Choice Requires="p14">
      <p:transition spd="slow" p14:dur="2000" advTm="53667"/>
    </mc:Choice>
    <mc:Fallback xmlns="">
      <p:transition spd="slow" advTm="536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C860C-FE2C-4CC7-8A1B-775E36F9D01E}"/>
              </a:ext>
            </a:extLst>
          </p:cNvPr>
          <p:cNvSpPr>
            <a:spLocks noGrp="1"/>
          </p:cNvSpPr>
          <p:nvPr>
            <p:ph type="title"/>
          </p:nvPr>
        </p:nvSpPr>
        <p:spPr>
          <a:xfrm>
            <a:off x="914400" y="914400"/>
            <a:ext cx="10360152" cy="626900"/>
          </a:xfrm>
        </p:spPr>
        <p:txBody>
          <a:bodyPr>
            <a:normAutofit/>
          </a:bodyPr>
          <a:lstStyle/>
          <a:p>
            <a:pPr algn="ctr"/>
            <a:r>
              <a:rPr lang="en-US" sz="3600" dirty="0"/>
              <a:t>Methamphetamine Use and Violence</a:t>
            </a:r>
          </a:p>
        </p:txBody>
      </p:sp>
      <p:sp>
        <p:nvSpPr>
          <p:cNvPr id="5" name="Content Placeholder 4">
            <a:extLst>
              <a:ext uri="{FF2B5EF4-FFF2-40B4-BE49-F238E27FC236}">
                <a16:creationId xmlns:a16="http://schemas.microsoft.com/office/drawing/2014/main" id="{724A8962-A792-4D07-A573-C716B42427B6}"/>
              </a:ext>
            </a:extLst>
          </p:cNvPr>
          <p:cNvSpPr>
            <a:spLocks noGrp="1"/>
          </p:cNvSpPr>
          <p:nvPr>
            <p:ph idx="1"/>
          </p:nvPr>
        </p:nvSpPr>
        <p:spPr/>
        <p:txBody>
          <a:bodyPr vert="horz" lIns="91440" tIns="45720" rIns="91440" bIns="45720" rtlCol="0">
            <a:normAutofit fontScale="92500" lnSpcReduction="20000"/>
          </a:bodyPr>
          <a:lstStyle/>
          <a:p>
            <a:pPr marL="342900" indent="-342900">
              <a:buBlip>
                <a:blip r:embed="rId5"/>
              </a:buBlip>
            </a:pPr>
            <a:r>
              <a:rPr lang="en-US" sz="2800" dirty="0"/>
              <a:t>Compared to no use, amphetamines</a:t>
            </a:r>
            <a:br>
              <a:rPr lang="en-US" sz="2800" dirty="0"/>
            </a:br>
            <a:r>
              <a:rPr lang="en-US" sz="2800" dirty="0"/>
              <a:t>use was associated with a 2-fold </a:t>
            </a:r>
            <a:br>
              <a:rPr lang="en-US" sz="2800" dirty="0"/>
            </a:br>
            <a:r>
              <a:rPr lang="en-US" sz="2800" dirty="0"/>
              <a:t>increase in the odds of hostility </a:t>
            </a:r>
            <a:br>
              <a:rPr lang="en-US" sz="2800" dirty="0"/>
            </a:br>
            <a:r>
              <a:rPr lang="en-US" sz="2800" dirty="0"/>
              <a:t>or violence</a:t>
            </a:r>
          </a:p>
          <a:p>
            <a:pPr marL="342900" indent="-342900">
              <a:buBlip>
                <a:blip r:embed="rId5"/>
              </a:buBlip>
            </a:pPr>
            <a:r>
              <a:rPr lang="en-US" sz="2800" dirty="0"/>
              <a:t>Frequent use increases the risk of </a:t>
            </a:r>
            <a:br>
              <a:rPr lang="en-US" sz="2800" dirty="0"/>
            </a:br>
            <a:r>
              <a:rPr lang="en-US" sz="2800" dirty="0"/>
              <a:t>violent behavior </a:t>
            </a:r>
          </a:p>
          <a:p>
            <a:pPr marL="342900" indent="-342900">
              <a:buBlip>
                <a:blip r:embed="rId5"/>
              </a:buBlip>
            </a:pPr>
            <a:r>
              <a:rPr lang="en-US" sz="2800" dirty="0"/>
              <a:t>Other risk factors included: psychotic symptoms, alcohol or other drug use, psychosocial problems, and impulsivity</a:t>
            </a:r>
          </a:p>
          <a:p>
            <a:pPr marL="342900" indent="-342900">
              <a:buBlip>
                <a:blip r:embed="rId5"/>
              </a:buBlip>
            </a:pPr>
            <a:r>
              <a:rPr lang="en-US" sz="2800" dirty="0"/>
              <a:t>People who use methamphetamine are also more likely to be victims of abuse or violent acts</a:t>
            </a:r>
          </a:p>
          <a:p>
            <a:pPr marL="342900" indent="-342900">
              <a:buBlip>
                <a:blip r:embed="rId5"/>
              </a:buBlip>
            </a:pPr>
            <a:r>
              <a:rPr lang="en-US" sz="2800" dirty="0"/>
              <a:t> Women who used methamphetamine are significantly more likely to experience partner abuse/violence</a:t>
            </a:r>
          </a:p>
        </p:txBody>
      </p:sp>
      <p:sp>
        <p:nvSpPr>
          <p:cNvPr id="3" name="Slide Number Placeholder 2"/>
          <p:cNvSpPr>
            <a:spLocks noGrp="1"/>
          </p:cNvSpPr>
          <p:nvPr>
            <p:ph type="sldNum" sz="quarter" idx="10"/>
          </p:nvPr>
        </p:nvSpPr>
        <p:spPr/>
        <p:txBody>
          <a:bodyPr/>
          <a:lstStyle/>
          <a:p>
            <a:fld id="{AA5A8000-143E-E345-AB7D-4AEB5E1250A5}" type="slidenum">
              <a:rPr lang="en-US" sz="1200" smtClean="0"/>
              <a:t>4</a:t>
            </a:fld>
            <a:endParaRPr lang="en-US" sz="1200" dirty="0"/>
          </a:p>
        </p:txBody>
      </p:sp>
      <p:pic>
        <p:nvPicPr>
          <p:cNvPr id="7" name="Content Placeholder 6">
            <a:extLst>
              <a:ext uri="{C183D7F6-B498-43B3-948B-1728B52AA6E4}">
                <adec:decorative xmlns:adec="http://schemas.microsoft.com/office/drawing/2017/decorative" val="1"/>
              </a:ext>
            </a:extLst>
          </p:cNvPr>
          <p:cNvPicPr>
            <a:picLocks noGrp="1" noChangeAspect="1"/>
          </p:cNvPicPr>
          <p:nvPr>
            <p:ph sz="half" idx="4294967295"/>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386061" y="1512888"/>
            <a:ext cx="2894012" cy="2171700"/>
          </a:xfrm>
          <a:effectLst>
            <a:softEdge rad="63500"/>
          </a:effectLst>
        </p:spPr>
      </p:pic>
      <p:sp>
        <p:nvSpPr>
          <p:cNvPr id="2" name="Footer Placeholder 1"/>
          <p:cNvSpPr>
            <a:spLocks noGrp="1"/>
          </p:cNvSpPr>
          <p:nvPr>
            <p:ph type="ftr" sz="quarter" idx="4294967295"/>
          </p:nvPr>
        </p:nvSpPr>
        <p:spPr>
          <a:xfrm>
            <a:off x="8561388" y="6583363"/>
            <a:ext cx="3630612" cy="365125"/>
          </a:xfrm>
        </p:spPr>
        <p:txBody>
          <a:bodyPr/>
          <a:lstStyle/>
          <a:p>
            <a:pPr algn="r"/>
            <a:r>
              <a:rPr lang="fr-FR" sz="1200" dirty="0"/>
              <a:t>SOURCES: </a:t>
            </a:r>
            <a:r>
              <a:rPr lang="fr-FR" sz="1200" dirty="0" err="1"/>
              <a:t>Foulds</a:t>
            </a:r>
            <a:r>
              <a:rPr lang="fr-FR" sz="1200" dirty="0"/>
              <a:t> et al., 2020; Cohen et al., 2003</a:t>
            </a:r>
            <a:endParaRPr lang="en-US" sz="1200" dirty="0"/>
          </a:p>
        </p:txBody>
      </p:sp>
    </p:spTree>
    <p:extLst>
      <p:ext uri="{BB962C8B-B14F-4D97-AF65-F5344CB8AC3E}">
        <p14:creationId xmlns:p14="http://schemas.microsoft.com/office/powerpoint/2010/main" val="1146244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197"/>
    </mc:Choice>
    <mc:Fallback xmlns="">
      <p:transition spd="slow" advTm="471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pPr algn="ctr" eaLnBrk="1" hangingPunct="1"/>
            <a:r>
              <a:rPr lang="en-US" altLang="en-US" dirty="0"/>
              <a:t>Symptoms of Amphetamine-Induced Psychosis</a:t>
            </a:r>
          </a:p>
        </p:txBody>
      </p:sp>
      <p:sp>
        <p:nvSpPr>
          <p:cNvPr id="44035" name="Content Placeholder 2"/>
          <p:cNvSpPr>
            <a:spLocks noGrp="1"/>
          </p:cNvSpPr>
          <p:nvPr>
            <p:ph idx="1"/>
          </p:nvPr>
        </p:nvSpPr>
        <p:spPr/>
        <p:txBody>
          <a:bodyPr vert="horz" lIns="91440" tIns="45720" rIns="91440" bIns="45720" rtlCol="0">
            <a:normAutofit/>
          </a:bodyPr>
          <a:lstStyle/>
          <a:p>
            <a:pPr marL="342900" indent="-342900">
              <a:buBlip>
                <a:blip r:embed="rId5"/>
              </a:buBlip>
            </a:pPr>
            <a:r>
              <a:rPr lang="en-US" altLang="en-US" sz="2800" dirty="0"/>
              <a:t>Persecutory delusions</a:t>
            </a:r>
          </a:p>
          <a:p>
            <a:pPr marL="342900" indent="-342900">
              <a:buBlip>
                <a:blip r:embed="rId5"/>
              </a:buBlip>
            </a:pPr>
            <a:r>
              <a:rPr lang="en-US" altLang="en-US" sz="2800" dirty="0"/>
              <a:t>Ideas of reference</a:t>
            </a:r>
          </a:p>
          <a:p>
            <a:pPr marL="342900" indent="-342900">
              <a:buBlip>
                <a:blip r:embed="rId5"/>
              </a:buBlip>
            </a:pPr>
            <a:r>
              <a:rPr lang="en-US" altLang="en-US" sz="2800" dirty="0"/>
              <a:t>Hallucinations (visual, auditory, olfactory, tactile)</a:t>
            </a:r>
          </a:p>
          <a:p>
            <a:pPr marL="342900" indent="-342900">
              <a:buBlip>
                <a:blip r:embed="rId5"/>
              </a:buBlip>
            </a:pPr>
            <a:r>
              <a:rPr lang="en-US" altLang="en-US" sz="2800" dirty="0"/>
              <a:t>Stereotypical and compulsive acts</a:t>
            </a:r>
          </a:p>
          <a:p>
            <a:pPr marL="342900" indent="-342900">
              <a:buBlip>
                <a:blip r:embed="rId5"/>
              </a:buBlip>
            </a:pPr>
            <a:r>
              <a:rPr lang="en-US" altLang="en-US" sz="2800" dirty="0"/>
              <a:t>Blunt affect, poverty of speech</a:t>
            </a:r>
          </a:p>
          <a:p>
            <a:pPr marL="342900" indent="-342900">
              <a:buBlip>
                <a:blip r:embed="rId5"/>
              </a:buBlip>
            </a:pPr>
            <a:r>
              <a:rPr lang="en-US" altLang="en-US" sz="2800" dirty="0"/>
              <a:t>Prone to excited delirium and violence</a:t>
            </a:r>
          </a:p>
        </p:txBody>
      </p:sp>
      <p:sp>
        <p:nvSpPr>
          <p:cNvPr id="5" name="Slide Number Placeholder 4"/>
          <p:cNvSpPr>
            <a:spLocks noGrp="1"/>
          </p:cNvSpPr>
          <p:nvPr>
            <p:ph type="sldNum" sz="quarter" idx="4"/>
          </p:nvPr>
        </p:nvSpPr>
        <p:spPr/>
        <p:txBody>
          <a:bodyPr/>
          <a:lstStyle/>
          <a:p>
            <a:fld id="{AA5A8000-143E-E345-AB7D-4AEB5E1250A5}" type="slidenum">
              <a:rPr lang="en-US" sz="1200"/>
              <a:t>5</a:t>
            </a:fld>
            <a:endParaRPr lang="en-US" sz="1200" dirty="0"/>
          </a:p>
        </p:txBody>
      </p:sp>
      <p:sp>
        <p:nvSpPr>
          <p:cNvPr id="3" name="Footer Placeholder 2"/>
          <p:cNvSpPr>
            <a:spLocks noGrp="1"/>
          </p:cNvSpPr>
          <p:nvPr>
            <p:ph type="ftr" sz="quarter" idx="4294967295"/>
          </p:nvPr>
        </p:nvSpPr>
        <p:spPr>
          <a:xfrm>
            <a:off x="8201891" y="6565612"/>
            <a:ext cx="3860800" cy="365125"/>
          </a:xfrm>
        </p:spPr>
        <p:txBody>
          <a:bodyPr/>
          <a:lstStyle/>
          <a:p>
            <a:pPr algn="r"/>
            <a:r>
              <a:rPr lang="en-US" sz="1200" dirty="0"/>
              <a:t>SOURCE: </a:t>
            </a:r>
            <a:r>
              <a:rPr lang="en-US" sz="1200" dirty="0" err="1"/>
              <a:t>Bramness</a:t>
            </a:r>
            <a:r>
              <a:rPr lang="en-US" sz="1200" dirty="0"/>
              <a:t> et al., 2012</a:t>
            </a:r>
          </a:p>
        </p:txBody>
      </p:sp>
      <p:pic>
        <p:nvPicPr>
          <p:cNvPr id="6" name="Content Placeholder 6">
            <a:extLst>
              <a:ext uri="{FF2B5EF4-FFF2-40B4-BE49-F238E27FC236}">
                <a16:creationId xmlns:a16="http://schemas.microsoft.com/office/drawing/2014/main" id="{E798CC4C-84D6-8AFF-0D33-318169F557B7}"/>
              </a:ext>
              <a:ext uri="{C183D7F6-B498-43B3-948B-1728B52AA6E4}">
                <adec:decorative xmlns:adec="http://schemas.microsoft.com/office/drawing/2017/decorative" val="1"/>
              </a:ext>
            </a:extLst>
          </p:cNvPr>
          <p:cNvPicPr>
            <a:picLocks noChangeAspect="1"/>
          </p:cNvPicPr>
          <p:nvPr/>
        </p:nvPicPr>
        <p:blipFill rotWithShape="1">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21489" t="7264" r="20106"/>
          <a:stretch/>
        </p:blipFill>
        <p:spPr>
          <a:xfrm>
            <a:off x="10723992" y="787327"/>
            <a:ext cx="1101120" cy="1311998"/>
          </a:xfrm>
          <a:prstGeom prst="ellipse">
            <a:avLst/>
          </a:prstGeom>
          <a:effectLst>
            <a:softEdge rad="63500"/>
          </a:effectLst>
        </p:spPr>
      </p:pic>
    </p:spTree>
    <p:extLst>
      <p:ext uri="{BB962C8B-B14F-4D97-AF65-F5344CB8AC3E}">
        <p14:creationId xmlns:p14="http://schemas.microsoft.com/office/powerpoint/2010/main" val="619303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4917"/>
    </mc:Choice>
    <mc:Fallback xmlns="">
      <p:transition spd="slow" advTm="449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Treatment for Methamphetamine Psychosis</a:t>
            </a:r>
          </a:p>
        </p:txBody>
      </p:sp>
      <p:sp>
        <p:nvSpPr>
          <p:cNvPr id="5" name="Content Placeholder 4">
            <a:extLst>
              <a:ext uri="{FF2B5EF4-FFF2-40B4-BE49-F238E27FC236}">
                <a16:creationId xmlns:a16="http://schemas.microsoft.com/office/drawing/2014/main" id="{22B57B9A-AF4B-1FFA-A906-7C8B379AF49B}"/>
              </a:ext>
            </a:extLst>
          </p:cNvPr>
          <p:cNvSpPr>
            <a:spLocks noGrp="1"/>
          </p:cNvSpPr>
          <p:nvPr>
            <p:ph idx="1"/>
          </p:nvPr>
        </p:nvSpPr>
        <p:spPr/>
        <p:txBody>
          <a:bodyPr/>
          <a:lstStyle/>
          <a:p>
            <a:pPr marL="342900" indent="-342900">
              <a:buBlip>
                <a:blip r:embed="rId3"/>
              </a:buBlip>
            </a:pPr>
            <a:r>
              <a:rPr lang="en-US" sz="2400" dirty="0"/>
              <a:t>Use of methamphetamine produces positive symptoms of psychosis and affective disorder, with no evidence of negative symptoms</a:t>
            </a:r>
          </a:p>
          <a:p>
            <a:pPr marL="342900" indent="-342900">
              <a:buBlip>
                <a:blip r:embed="rId3"/>
              </a:buBlip>
            </a:pPr>
            <a:r>
              <a:rPr lang="en-US" sz="2400" dirty="0"/>
              <a:t>No large randomized clinical trials have been conducted; no evidence-based clinical recommendations</a:t>
            </a:r>
          </a:p>
          <a:p>
            <a:pPr marL="342900" indent="-342900">
              <a:buBlip>
                <a:blip r:embed="rId3"/>
              </a:buBlip>
            </a:pPr>
            <a:r>
              <a:rPr lang="en-US" sz="2400" dirty="0"/>
              <a:t>Clinical experience and the limited data suggest that using medications to treat symptoms is helpful</a:t>
            </a:r>
          </a:p>
          <a:p>
            <a:pPr marL="342900" indent="-342900">
              <a:buBlip>
                <a:blip r:embed="rId3"/>
              </a:buBlip>
            </a:pPr>
            <a:r>
              <a:rPr lang="en-US" sz="2400" dirty="0"/>
              <a:t>Couple with behavioral interventions to reduce use</a:t>
            </a:r>
          </a:p>
        </p:txBody>
      </p:sp>
      <p:sp>
        <p:nvSpPr>
          <p:cNvPr id="6" name="Slide Number Placeholder 5"/>
          <p:cNvSpPr>
            <a:spLocks noGrp="1"/>
          </p:cNvSpPr>
          <p:nvPr>
            <p:ph type="sldNum" sz="quarter" idx="4"/>
          </p:nvPr>
        </p:nvSpPr>
        <p:spPr/>
        <p:txBody>
          <a:bodyPr/>
          <a:lstStyle/>
          <a:p>
            <a:fld id="{AA5A8000-143E-E345-AB7D-4AEB5E1250A5}" type="slidenum">
              <a:rPr lang="en-US" sz="1200"/>
              <a:t>6</a:t>
            </a:fld>
            <a:endParaRPr lang="en-US" sz="1200" dirty="0"/>
          </a:p>
        </p:txBody>
      </p:sp>
      <p:sp>
        <p:nvSpPr>
          <p:cNvPr id="4" name="Footer Placeholder 3"/>
          <p:cNvSpPr>
            <a:spLocks noGrp="1"/>
          </p:cNvSpPr>
          <p:nvPr>
            <p:ph type="ftr" sz="quarter" idx="4294967295"/>
          </p:nvPr>
        </p:nvSpPr>
        <p:spPr>
          <a:xfrm>
            <a:off x="7315200" y="6573838"/>
            <a:ext cx="4876800" cy="365125"/>
          </a:xfrm>
        </p:spPr>
        <p:txBody>
          <a:bodyPr/>
          <a:lstStyle/>
          <a:p>
            <a:pPr algn="r"/>
            <a:r>
              <a:rPr lang="en-US" sz="1200" dirty="0"/>
              <a:t>SOURCES: </a:t>
            </a:r>
            <a:r>
              <a:rPr lang="en-US" sz="1200" dirty="0" err="1"/>
              <a:t>McKetin</a:t>
            </a:r>
            <a:r>
              <a:rPr lang="en-US" sz="1200" dirty="0"/>
              <a:t> et al., 2016; Glasner-Edwards &amp; Mooney, 2014</a:t>
            </a:r>
          </a:p>
        </p:txBody>
      </p:sp>
    </p:spTree>
    <p:extLst>
      <p:ext uri="{BB962C8B-B14F-4D97-AF65-F5344CB8AC3E}">
        <p14:creationId xmlns:p14="http://schemas.microsoft.com/office/powerpoint/2010/main" val="2293396101"/>
      </p:ext>
    </p:extLst>
  </p:cSld>
  <p:clrMapOvr>
    <a:masterClrMapping/>
  </p:clrMapOvr>
  <mc:AlternateContent xmlns:mc="http://schemas.openxmlformats.org/markup-compatibility/2006" xmlns:p14="http://schemas.microsoft.com/office/powerpoint/2010/main">
    <mc:Choice Requires="p14">
      <p:transition spd="slow" p14:dur="2000" advTm="70094"/>
    </mc:Choice>
    <mc:Fallback xmlns="">
      <p:transition spd="slow" advTm="70094"/>
    </mc:Fallback>
  </mc:AlternateContent>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954</TotalTime>
  <Words>2028</Words>
  <Application>Microsoft Office PowerPoint</Application>
  <PresentationFormat>Widescreen</PresentationFormat>
  <Paragraphs>93</Paragraphs>
  <Slides>6</Slides>
  <Notes>6</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6</vt:i4>
      </vt:variant>
    </vt:vector>
  </HeadingPairs>
  <TitlesOfParts>
    <vt:vector size="9" baseType="lpstr">
      <vt:lpstr>Arial</vt:lpstr>
      <vt:lpstr>Calibri</vt:lpstr>
      <vt:lpstr>Office Theme</vt:lpstr>
      <vt:lpstr>Stimulants and Psychosis</vt:lpstr>
      <vt:lpstr>What Does Psychosis Look Like?</vt:lpstr>
      <vt:lpstr>Methamphetamine  and Psychosis</vt:lpstr>
      <vt:lpstr>Methamphetamine Use and Violence</vt:lpstr>
      <vt:lpstr>Symptoms of Amphetamine-Induced Psychosis</vt:lpstr>
      <vt:lpstr>Treatment for Methamphetamine Psychosis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63</cp:revision>
  <dcterms:created xsi:type="dcterms:W3CDTF">2022-06-22T17:25:43Z</dcterms:created>
  <dcterms:modified xsi:type="dcterms:W3CDTF">2022-08-17T14:12:02Z</dcterms:modified>
</cp:coreProperties>
</file>