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
  </p:notesMasterIdLst>
  <p:sldIdLst>
    <p:sldId id="256" r:id="rId2"/>
    <p:sldId id="1701" r:id="rId3"/>
    <p:sldId id="1702" r:id="rId4"/>
    <p:sldId id="1703" r:id="rId5"/>
    <p:sldId id="170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742"/>
    <a:srgbClr val="494949"/>
    <a:srgbClr val="A8A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46106" autoAdjust="0"/>
  </p:normalViewPr>
  <p:slideViewPr>
    <p:cSldViewPr snapToGrid="0" snapToObjects="1">
      <p:cViewPr varScale="1">
        <p:scale>
          <a:sx n="52" d="100"/>
          <a:sy n="52" d="100"/>
        </p:scale>
        <p:origin x="3006"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F005-824C-A945-ADDE-92EEEC73EE3A}"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24FE-23F5-F643-A10F-58C2D79EE931}" type="slidenum">
              <a:rPr lang="en-US" smtClean="0"/>
              <a:t>‹#›</a:t>
            </a:fld>
            <a:endParaRPr lang="en-US"/>
          </a:p>
        </p:txBody>
      </p:sp>
    </p:spTree>
    <p:extLst>
      <p:ext uri="{BB962C8B-B14F-4D97-AF65-F5344CB8AC3E}">
        <p14:creationId xmlns:p14="http://schemas.microsoft.com/office/powerpoint/2010/main" val="9193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rldefense.com/v3/__http:/www.mpattc.org__;!!F9wkZZsI-LA!DC6mG9OmhndYHzjYKAoaur-6VSEixvwlvCVV0wm5wDDPWoXhHr1NAfOvGuaHylN7eDcQriyjWEiTCE-vdiQaBEoO0AV8dOph5i4$"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urldefense.com/v3/__http:/www.psattc.org__;!!F9wkZZsI-LA!DC6mG9OmhndYHzjYKAoaur-6VSEixvwlvCVV0wm5wDDPWoXhHr1NAfOvGuaHylN7eDcQriyjWEiTCE-vdiQaBEoO0AV8c0q09i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1002/hup.2710"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doi.org/10.9740/mhc.2016.11.289" TargetMode="External"/><Relationship Id="rId4" Type="http://schemas.openxmlformats.org/officeDocument/2006/relationships/hyperlink" Target="https://www.aoaam.org/resources/Documents/2018%20Convention%20Slides/Monday%20-%2010-8-2018%20-%20130pm%20-%20Co-occuring%20Disorders-%20Substannce%20Induced%20vs%20Primary%20Psychiatric%20Disorder%20-%20Kmiec1.pdf"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002/hup.2710"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aoaam.org/resources/Documents/2018%20Convention%20Slides/Monday%20-%2010-8-2018%20-%20130pm%20-%20Co-occuring%20Disorders-%20Substannce%20Induced%20vs%20Primary%20Psychiatric%20Disorder%20-%20Kmiec1.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007/s40263-014-0209-8"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doi.org/10.1176/ajp.148.4.495"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007/s40263-014-0209-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SUD Keys to Education is a product for educators and clinical supervisors developed in 2022 by the Mountain Plains and Pacific Southwest Addiction Technology Transfer Centers (MPATTC and PSATTC). The main developers of the stimulant materials are Beth Rutkowski, MPH, and Thomas E. Freese, PhD. Additional guidance and editing support was provided by Cindy </a:t>
            </a:r>
            <a:r>
              <a:rPr lang="en-US" sz="1200" dirty="0" err="1">
                <a:effectLst/>
                <a:latin typeface="Calibri" panose="020F0502020204030204" pitchFamily="34" charset="0"/>
                <a:ea typeface="Calibri" panose="020F0502020204030204" pitchFamily="34" charset="0"/>
              </a:rPr>
              <a:t>Juntenen</a:t>
            </a:r>
            <a:r>
              <a:rPr lang="en-US" sz="1200" dirty="0">
                <a:effectLst/>
                <a:latin typeface="Calibri" panose="020F0502020204030204" pitchFamily="34" charset="0"/>
                <a:ea typeface="Calibri" panose="020F0502020204030204" pitchFamily="34" charset="0"/>
              </a:rPr>
              <a:t>, PhD, LP, Nancy Roget, MS, Trisha Dudkowski, BA, Kenneth Flanagan, PhD, Terra Hamblin, MA, Shannon McCarty, BS, Kim Miller, MS, Abby Roach-Moore, MSW, and Maridee Shogren, DNP.</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This product was developed to help community college/university faculty, as well as clinical supervisors and recovery support staff to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If you require further information, please do not hesitate to contact the MPATTC (</a:t>
            </a:r>
            <a:r>
              <a:rPr lang="en-US" sz="1200" u="sng" dirty="0">
                <a:solidFill>
                  <a:srgbClr val="0000FF"/>
                </a:solidFill>
                <a:effectLst/>
                <a:latin typeface="Calibri" panose="020F0502020204030204" pitchFamily="34" charset="0"/>
                <a:ea typeface="Calibri" panose="020F0502020204030204" pitchFamily="34" charset="0"/>
                <a:hlinkClick r:id="rId3"/>
              </a:rPr>
              <a:t>http://www.mpattc.org</a:t>
            </a:r>
            <a:r>
              <a:rPr lang="en-US" sz="1200" dirty="0">
                <a:effectLst/>
                <a:latin typeface="Calibri" panose="020F0502020204030204" pitchFamily="34" charset="0"/>
                <a:ea typeface="Calibri" panose="020F0502020204030204" pitchFamily="34" charset="0"/>
              </a:rPr>
              <a:t>) or PSATTC (</a:t>
            </a:r>
            <a:r>
              <a:rPr lang="en-US" sz="1200" u="sng" dirty="0">
                <a:solidFill>
                  <a:srgbClr val="0000FF"/>
                </a:solidFill>
                <a:effectLst/>
                <a:latin typeface="Calibri" panose="020F0502020204030204" pitchFamily="34" charset="0"/>
                <a:ea typeface="Calibri" panose="020F0502020204030204" pitchFamily="34" charset="0"/>
                <a:hlinkClick r:id="rId4"/>
              </a:rPr>
              <a:t>http://www.psattc.org</a:t>
            </a:r>
            <a:r>
              <a:rPr lang="en-US" sz="1200" dirty="0">
                <a:effectLst/>
                <a:latin typeface="Calibri" panose="020F0502020204030204" pitchFamily="34" charset="0"/>
                <a:ea typeface="Calibri" panose="020F0502020204030204" pitchFamily="34" charset="0"/>
              </a:rPr>
              <a:t>).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200" u="sng" dirty="0">
                <a:solidFill>
                  <a:srgbClr val="0000FF"/>
                </a:solidFill>
                <a:effectLst/>
                <a:latin typeface="Calibri" panose="020F0502020204030204" pitchFamily="34" charset="0"/>
                <a:ea typeface="Calibri" panose="020F0502020204030204" pitchFamily="34" charset="0"/>
                <a:hlinkClick r:id="rId3"/>
              </a:rPr>
              <a:t>http://www.mpattc.org</a:t>
            </a:r>
            <a:r>
              <a:rPr lang="en-US" sz="1200" dirty="0">
                <a:effectLst/>
                <a:latin typeface="Calibri" panose="020F0502020204030204" pitchFamily="34" charset="0"/>
                <a:ea typeface="Calibri" panose="020F0502020204030204" pitchFamily="34" charset="0"/>
              </a:rPr>
              <a:t> and </a:t>
            </a:r>
            <a:r>
              <a:rPr lang="en-US" sz="1200" u="sng" dirty="0">
                <a:solidFill>
                  <a:srgbClr val="0000FF"/>
                </a:solidFill>
                <a:effectLst/>
                <a:latin typeface="Calibri" panose="020F0502020204030204" pitchFamily="34" charset="0"/>
                <a:ea typeface="Calibri" panose="020F0502020204030204" pitchFamily="34" charset="0"/>
                <a:hlinkClick r:id="rId4"/>
              </a:rPr>
              <a:t>http://www.psattc.org</a:t>
            </a: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Additional resources are available to enhance and support the information provided in this brief presentation.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Date last updated: August 17, 2022.</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1</a:t>
            </a:fld>
            <a:endParaRPr lang="en-US"/>
          </a:p>
        </p:txBody>
      </p:sp>
    </p:spTree>
    <p:extLst>
      <p:ext uri="{BB962C8B-B14F-4D97-AF65-F5344CB8AC3E}">
        <p14:creationId xmlns:p14="http://schemas.microsoft.com/office/powerpoint/2010/main" val="387409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Determining</a:t>
            </a:r>
            <a:r>
              <a:rPr lang="en-US" baseline="0" dirty="0"/>
              <a:t> whether presented symptoms are primary or substance induced can be very challenging. Clinicians must rely on three (3) pieces of information: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baseline="0" dirty="0"/>
              <a:t>When symptoms first appeared: </a:t>
            </a:r>
            <a:r>
              <a:rPr lang="en-US" baseline="0" dirty="0"/>
              <a:t>if symptoms occurred prior to initiation of substance use, they are more likely to be primary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baseline="0" dirty="0"/>
              <a:t>Duration: </a:t>
            </a:r>
            <a:r>
              <a:rPr lang="en-US" baseline="0" dirty="0"/>
              <a:t>if symptoms only occur during intoxication or withdrawal, they are more likely to be substance induced. If they go away with abstinence, they are more likely to be primary.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baseline="0" dirty="0"/>
              <a:t>Intensity: </a:t>
            </a:r>
            <a:r>
              <a:rPr lang="en-US" baseline="0" dirty="0"/>
              <a:t>if symptoms are substantially greater that would be expected given frequency and intensity of use, consider the possibility of a primary disorder</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a:t>For all of these factors, it is critical to get an accurate history of symptoms and substance use.  This may be difficult with someone with an active stimulant use disorder, making accurate diagnosis even more challenging.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a:solidFill>
                  <a:schemeClr val="tx1"/>
                </a:solidFill>
                <a:latin typeface="+mn-lt"/>
                <a:ea typeface="+mn-ea"/>
                <a:cs typeface="+mn-cs"/>
              </a:rPr>
              <a:t>REFERENCES: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Chiang, M., Lombardi, D., Du, J., </a:t>
            </a:r>
            <a:r>
              <a:rPr lang="en-US" sz="18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Makrum</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U., </a:t>
            </a:r>
            <a:r>
              <a:rPr lang="en-US" sz="18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Sitthichai</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R., Harrington, A., </a:t>
            </a:r>
            <a:r>
              <a:rPr lang="en-US" sz="18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Shukair</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N., Zhao, M., &amp; Fan, X. (2019). Methamphetamine-associated psychosis: Clinical presentation, biological basis, and treatment options. </a:t>
            </a:r>
            <a:r>
              <a:rPr lang="en-US" sz="18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Human Psychopharmacology</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34</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(5), e2710.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https://doi.org/10.1002/hup.2710</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u="sng" dirty="0">
              <a:solidFill>
                <a:srgbClr val="0563C1"/>
              </a:solidFill>
              <a:effectLst/>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Kmeic</a:t>
            </a:r>
            <a:r>
              <a:rPr lang="en-US" dirty="0"/>
              <a:t>,</a:t>
            </a:r>
            <a:r>
              <a:rPr lang="en-US" baseline="0" dirty="0"/>
              <a:t> J., (2018). </a:t>
            </a:r>
            <a:r>
              <a:rPr lang="en-US" i="1" baseline="0" dirty="0"/>
              <a:t>Substance Induced Disorders </a:t>
            </a:r>
            <a:r>
              <a:rPr lang="en-US" sz="1200" b="0" i="0" kern="1200" dirty="0">
                <a:solidFill>
                  <a:schemeClr val="tx1"/>
                </a:solidFill>
                <a:effectLst/>
                <a:latin typeface="+mn-lt"/>
                <a:ea typeface="+mn-ea"/>
                <a:cs typeface="+mn-cs"/>
              </a:rPr>
              <a:t>[PowerPoint</a:t>
            </a:r>
            <a:r>
              <a:rPr lang="en-US" sz="1200" b="0" i="0" kern="1200" baseline="0" dirty="0">
                <a:solidFill>
                  <a:schemeClr val="tx1"/>
                </a:solidFill>
                <a:effectLst/>
                <a:latin typeface="+mn-lt"/>
                <a:ea typeface="+mn-ea"/>
                <a:cs typeface="+mn-cs"/>
              </a:rPr>
              <a:t> slides</a:t>
            </a:r>
            <a:r>
              <a:rPr lang="en-US" sz="1200" b="0" i="0" kern="1200" dirty="0">
                <a:solidFill>
                  <a:schemeClr val="tx1"/>
                </a:solidFill>
                <a:effectLst/>
                <a:latin typeface="+mn-lt"/>
                <a:ea typeface="+mn-ea"/>
                <a:cs typeface="+mn-cs"/>
              </a:rPr>
              <a:t>]. Retrieved June</a:t>
            </a:r>
            <a:r>
              <a:rPr lang="en-US" sz="1200" b="0" i="0" kern="1200" baseline="0" dirty="0">
                <a:solidFill>
                  <a:schemeClr val="tx1"/>
                </a:solidFill>
                <a:effectLst/>
                <a:latin typeface="+mn-lt"/>
                <a:ea typeface="+mn-ea"/>
                <a:cs typeface="+mn-cs"/>
              </a:rPr>
              <a:t> 15, 2020, </a:t>
            </a:r>
            <a:r>
              <a:rPr lang="en-US" sz="1200" b="0" i="0" kern="1200" dirty="0">
                <a:solidFill>
                  <a:schemeClr val="tx1"/>
                </a:solidFill>
                <a:effectLst/>
                <a:latin typeface="+mn-lt"/>
                <a:ea typeface="+mn-ea"/>
                <a:cs typeface="+mn-cs"/>
              </a:rPr>
              <a:t>from </a:t>
            </a:r>
            <a:r>
              <a:rPr lang="en-US" dirty="0">
                <a:hlinkClick r:id="rId4"/>
              </a:rPr>
              <a:t>https://www.aoaam.org/resources/Documents/2018%20Convention%20Slides/Monday%20-%2010-8-2018%20-%20130pm%20-%20Co-occuring%20Disorders-%20Substannce%20Induced%20vs%20Primary%20Psychiatric%20Disorder%20-%20Kmiec1.pdf</a:t>
            </a:r>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rPr>
              <a:t>McKee, J., &amp; </a:t>
            </a:r>
            <a:r>
              <a:rPr lang="en-US" sz="1800" dirty="0" err="1">
                <a:effectLst/>
                <a:latin typeface="Calibri" panose="020F0502020204030204" pitchFamily="34" charset="0"/>
                <a:ea typeface="Calibri" panose="020F0502020204030204" pitchFamily="34" charset="0"/>
              </a:rPr>
              <a:t>Brahm</a:t>
            </a:r>
            <a:r>
              <a:rPr lang="en-US" sz="1800" dirty="0">
                <a:effectLst/>
                <a:latin typeface="Calibri" panose="020F0502020204030204" pitchFamily="34" charset="0"/>
                <a:ea typeface="Calibri" panose="020F0502020204030204" pitchFamily="34" charset="0"/>
              </a:rPr>
              <a:t>, N. (2016). Medical mimics: Differential diagnostic considerations for psychiatric symptoms. </a:t>
            </a:r>
            <a:r>
              <a:rPr lang="en-US" sz="1800" i="1" dirty="0">
                <a:effectLst/>
                <a:latin typeface="Calibri" panose="020F0502020204030204" pitchFamily="34" charset="0"/>
                <a:ea typeface="Calibri" panose="020F0502020204030204" pitchFamily="34" charset="0"/>
              </a:rPr>
              <a:t>Mental Health Clinician,</a:t>
            </a:r>
            <a:r>
              <a:rPr lang="en-US" sz="180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6</a:t>
            </a:r>
            <a:r>
              <a:rPr lang="en-US" sz="1800" dirty="0">
                <a:effectLst/>
                <a:latin typeface="Calibri" panose="020F0502020204030204" pitchFamily="34" charset="0"/>
                <a:ea typeface="Calibri" panose="020F0502020204030204" pitchFamily="34" charset="0"/>
              </a:rPr>
              <a:t>, 289–296. </a:t>
            </a:r>
            <a:r>
              <a:rPr lang="en-US" sz="1800" u="sng" dirty="0">
                <a:solidFill>
                  <a:srgbClr val="0952AB"/>
                </a:solidFill>
                <a:effectLst/>
                <a:latin typeface="Calibri" panose="020F0502020204030204" pitchFamily="34" charset="0"/>
                <a:ea typeface="Calibri" panose="020F0502020204030204" pitchFamily="34" charset="0"/>
                <a:hlinkClick r:id="rId5"/>
              </a:rPr>
              <a:t>https://doi.org/10.9740/mhc.2016.11.289</a:t>
            </a:r>
            <a:endParaRPr lang="en-US" dirty="0"/>
          </a:p>
        </p:txBody>
      </p:sp>
      <p:sp>
        <p:nvSpPr>
          <p:cNvPr id="4" name="Slide Number Placeholder 3"/>
          <p:cNvSpPr>
            <a:spLocks noGrp="1"/>
          </p:cNvSpPr>
          <p:nvPr>
            <p:ph type="sldNum" sz="quarter" idx="10"/>
          </p:nvPr>
        </p:nvSpPr>
        <p:spPr/>
        <p:txBody>
          <a:bodyPr/>
          <a:lstStyle/>
          <a:p>
            <a:fld id="{8D8D7806-5041-4B18-AE8B-69E46FB3C628}" type="slidenum">
              <a:rPr lang="en-US" altLang="en-US" smtClean="0"/>
              <a:pPr/>
              <a:t>2</a:t>
            </a:fld>
            <a:endParaRPr lang="en-US" altLang="en-US" dirty="0"/>
          </a:p>
        </p:txBody>
      </p:sp>
    </p:spTree>
    <p:extLst>
      <p:ext uri="{BB962C8B-B14F-4D97-AF65-F5344CB8AC3E}">
        <p14:creationId xmlns:p14="http://schemas.microsoft.com/office/powerpoint/2010/main" val="3241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Diagnosis is also</a:t>
            </a:r>
            <a:r>
              <a:rPr lang="en-US" baseline="0" dirty="0"/>
              <a:t> challenged by the course of recovery from an SUD:</a:t>
            </a:r>
          </a:p>
          <a:p>
            <a:pPr marL="228600" indent="-228600">
              <a:buFont typeface="Arial" panose="020B0604020202020204" pitchFamily="34" charset="0"/>
              <a:buChar char="•"/>
            </a:pPr>
            <a:r>
              <a:rPr lang="en-US" baseline="0" dirty="0"/>
              <a:t>Prolonged abstinence is difficult for many people with an SUD to achieve and may take a considerable amount of time.</a:t>
            </a:r>
          </a:p>
          <a:p>
            <a:pPr marL="228600" indent="-228600">
              <a:buFont typeface="Arial" panose="020B0604020202020204" pitchFamily="34" charset="0"/>
              <a:buChar char="•"/>
            </a:pPr>
            <a:r>
              <a:rPr lang="en-US" baseline="0" dirty="0"/>
              <a:t>Relapse often occurs during treatment. It is unclear what impact continued use may have on determining if a condition is primary or substance induced.</a:t>
            </a:r>
          </a:p>
          <a:p>
            <a:pPr marL="228600" indent="-228600">
              <a:buFont typeface="Arial" panose="020B0604020202020204" pitchFamily="34" charset="0"/>
              <a:buChar char="•"/>
            </a:pPr>
            <a:r>
              <a:rPr lang="en-US" baseline="0" dirty="0"/>
              <a:t>Psychotic symptoms may occur as a symptom of intoxication or withdrawal. The individual may present with very different symptomatology from session to session.</a:t>
            </a:r>
          </a:p>
          <a:p>
            <a:pPr marL="228600" indent="-228600">
              <a:buFont typeface="Arial" panose="020B0604020202020204" pitchFamily="34" charset="0"/>
              <a:buChar char="•"/>
            </a:pPr>
            <a:r>
              <a:rPr lang="en-US" baseline="0" dirty="0"/>
              <a:t>Drug use can mimic mental health symptoms and medications for mental and physical health treatments can mimic symptoms of substance use and/or other mental health symptoms.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a:solidFill>
                  <a:schemeClr val="tx1"/>
                </a:solidFill>
                <a:latin typeface="+mn-lt"/>
                <a:ea typeface="+mn-ea"/>
                <a:cs typeface="+mn-cs"/>
              </a:rPr>
              <a:t>REFERENCES: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Chiang, M., Lombardi, D., Du, J., </a:t>
            </a:r>
            <a:r>
              <a:rPr lang="en-US"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Makrum</a:t>
            </a:r>
            <a:r>
              <a:rPr lang="en-US"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U., </a:t>
            </a:r>
            <a:r>
              <a:rPr lang="en-US"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Sitthichai</a:t>
            </a:r>
            <a:r>
              <a:rPr lang="en-US"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R., Harrington, A., </a:t>
            </a:r>
            <a:r>
              <a:rPr lang="en-US"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Shukair</a:t>
            </a:r>
            <a:r>
              <a:rPr lang="en-US"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N., Zhao, M., &amp; Fan, X. (2019). Methamphetamine-associated psychosis: Clinical presentation, biological basis, and treatment options. </a:t>
            </a:r>
            <a:r>
              <a:rPr lang="en-US" sz="12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Human Psychopharmacology</a:t>
            </a:r>
            <a:r>
              <a:rPr lang="en-US"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US" sz="12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34</a:t>
            </a:r>
            <a:r>
              <a:rPr lang="en-US"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(5), e2710.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https://doi.org/10.1002/hup.2710</a:t>
            </a:r>
            <a:endPar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u="sng" dirty="0">
              <a:solidFill>
                <a:srgbClr val="0563C1"/>
              </a:solidFill>
              <a:effectLst/>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Kmeic</a:t>
            </a:r>
            <a:r>
              <a:rPr lang="en-US" dirty="0"/>
              <a:t>,</a:t>
            </a:r>
            <a:r>
              <a:rPr lang="en-US" baseline="0" dirty="0"/>
              <a:t> J., (2018). </a:t>
            </a:r>
            <a:r>
              <a:rPr lang="en-US" i="1" baseline="0" dirty="0"/>
              <a:t>Substance Induced Disorders </a:t>
            </a:r>
            <a:r>
              <a:rPr lang="en-US" sz="1200" b="0" i="0" kern="1200" dirty="0">
                <a:solidFill>
                  <a:schemeClr val="tx1"/>
                </a:solidFill>
                <a:effectLst/>
                <a:latin typeface="+mn-lt"/>
                <a:ea typeface="+mn-ea"/>
                <a:cs typeface="+mn-cs"/>
              </a:rPr>
              <a:t>[PowerPoint</a:t>
            </a:r>
            <a:r>
              <a:rPr lang="en-US" sz="1200" b="0" i="0" kern="1200" baseline="0" dirty="0">
                <a:solidFill>
                  <a:schemeClr val="tx1"/>
                </a:solidFill>
                <a:effectLst/>
                <a:latin typeface="+mn-lt"/>
                <a:ea typeface="+mn-ea"/>
                <a:cs typeface="+mn-cs"/>
              </a:rPr>
              <a:t> slides</a:t>
            </a:r>
            <a:r>
              <a:rPr lang="en-US" sz="1200" b="0" i="0" kern="1200" dirty="0">
                <a:solidFill>
                  <a:schemeClr val="tx1"/>
                </a:solidFill>
                <a:effectLst/>
                <a:latin typeface="+mn-lt"/>
                <a:ea typeface="+mn-ea"/>
                <a:cs typeface="+mn-cs"/>
              </a:rPr>
              <a:t>]. Retrieved June</a:t>
            </a:r>
            <a:r>
              <a:rPr lang="en-US" sz="1200" b="0" i="0" kern="1200" baseline="0" dirty="0">
                <a:solidFill>
                  <a:schemeClr val="tx1"/>
                </a:solidFill>
                <a:effectLst/>
                <a:latin typeface="+mn-lt"/>
                <a:ea typeface="+mn-ea"/>
                <a:cs typeface="+mn-cs"/>
              </a:rPr>
              <a:t> 15, 2020, </a:t>
            </a:r>
            <a:r>
              <a:rPr lang="en-US" sz="1200" b="0" i="0" kern="1200" dirty="0">
                <a:solidFill>
                  <a:schemeClr val="tx1"/>
                </a:solidFill>
                <a:effectLst/>
                <a:latin typeface="+mn-lt"/>
                <a:ea typeface="+mn-ea"/>
                <a:cs typeface="+mn-cs"/>
              </a:rPr>
              <a:t>from </a:t>
            </a:r>
            <a:r>
              <a:rPr lang="en-US" dirty="0">
                <a:hlinkClick r:id="rId4"/>
              </a:rPr>
              <a:t>https://www.aoaam.org/resources/Documents/2018%20Convention%20Slides/Monday%20-%2010-8-2018%20-%20130pm%20-%20Co-occuring%20Disorders-%20Substannce%20Induced%20vs%20Primary%20Psychiatric%20Disorder%20-%20Kmiec1.pdf</a:t>
            </a:r>
            <a:r>
              <a:rPr lang="en-US" dirty="0"/>
              <a:t>. </a:t>
            </a:r>
          </a:p>
        </p:txBody>
      </p:sp>
      <p:sp>
        <p:nvSpPr>
          <p:cNvPr id="4" name="Slide Number Placeholder 3"/>
          <p:cNvSpPr>
            <a:spLocks noGrp="1"/>
          </p:cNvSpPr>
          <p:nvPr>
            <p:ph type="sldNum" sz="quarter" idx="10"/>
          </p:nvPr>
        </p:nvSpPr>
        <p:spPr/>
        <p:txBody>
          <a:bodyPr/>
          <a:lstStyle/>
          <a:p>
            <a:fld id="{8D8D7806-5041-4B18-AE8B-69E46FB3C628}" type="slidenum">
              <a:rPr lang="en-US" altLang="en-US" smtClean="0"/>
              <a:pPr/>
              <a:t>3</a:t>
            </a:fld>
            <a:endParaRPr lang="en-US" altLang="en-US" dirty="0"/>
          </a:p>
        </p:txBody>
      </p:sp>
    </p:spTree>
    <p:extLst>
      <p:ext uri="{BB962C8B-B14F-4D97-AF65-F5344CB8AC3E}">
        <p14:creationId xmlns:p14="http://schemas.microsoft.com/office/powerpoint/2010/main" val="3859404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a:t>A lack of consensus exists for how long a person should be abstinent before making a primary diagnosis: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The DSM-5 says substance-induced disorders should remit after about a month. However, brain research shows that the changes from stimulants may persist for a year or more.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Cocaine-induced psychotic symptoms can last from a few hours to days or weeks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Likewise, mental health symptoms from methamphetamine can last for months, and for some may become permanent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baseline="0" dirty="0"/>
              <a:t>REFERENCES: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err="1">
                <a:solidFill>
                  <a:srgbClr val="000000"/>
                </a:solidFill>
                <a:effectLst/>
                <a:latin typeface="Calibri" panose="020F0502020204030204" pitchFamily="34" charset="0"/>
                <a:ea typeface="Calibri" panose="020F0502020204030204" pitchFamily="34" charset="0"/>
              </a:rPr>
              <a:t>Glasner</a:t>
            </a:r>
            <a:r>
              <a:rPr lang="en-US" sz="1800" dirty="0">
                <a:solidFill>
                  <a:srgbClr val="000000"/>
                </a:solidFill>
                <a:effectLst/>
                <a:latin typeface="Calibri" panose="020F0502020204030204" pitchFamily="34" charset="0"/>
                <a:ea typeface="Calibri" panose="020F0502020204030204" pitchFamily="34" charset="0"/>
              </a:rPr>
              <a:t>-Edwards, S., &amp; Mooney, L. J. (2014). Methamphetamine psychosis: Epidemiology and management. </a:t>
            </a:r>
            <a:r>
              <a:rPr lang="en-US" sz="1800" i="1" dirty="0">
                <a:solidFill>
                  <a:srgbClr val="000000"/>
                </a:solidFill>
                <a:effectLst/>
                <a:latin typeface="Calibri" panose="020F0502020204030204" pitchFamily="34" charset="0"/>
                <a:ea typeface="Calibri" panose="020F0502020204030204" pitchFamily="34" charset="0"/>
              </a:rPr>
              <a:t>CNS Drugs</a:t>
            </a:r>
            <a:r>
              <a:rPr lang="en-US" sz="1800" dirty="0">
                <a:solidFill>
                  <a:srgbClr val="000000"/>
                </a:solidFill>
                <a:effectLst/>
                <a:latin typeface="Calibri" panose="020F0502020204030204" pitchFamily="34" charset="0"/>
                <a:ea typeface="Calibri" panose="020F0502020204030204" pitchFamily="34" charset="0"/>
              </a:rPr>
              <a:t>, </a:t>
            </a:r>
            <a:r>
              <a:rPr lang="en-US" sz="1800" i="1" dirty="0">
                <a:solidFill>
                  <a:srgbClr val="000000"/>
                </a:solidFill>
                <a:effectLst/>
                <a:latin typeface="Calibri" panose="020F0502020204030204" pitchFamily="34" charset="0"/>
                <a:ea typeface="Calibri" panose="020F0502020204030204" pitchFamily="34" charset="0"/>
              </a:rPr>
              <a:t>28</a:t>
            </a:r>
            <a:r>
              <a:rPr lang="en-US" sz="1800" dirty="0">
                <a:solidFill>
                  <a:srgbClr val="000000"/>
                </a:solidFill>
                <a:effectLst/>
                <a:latin typeface="Calibri" panose="020F0502020204030204" pitchFamily="34" charset="0"/>
                <a:ea typeface="Calibri" panose="020F0502020204030204" pitchFamily="34" charset="0"/>
              </a:rPr>
              <a:t>(12), 1115–1126. </a:t>
            </a:r>
            <a:r>
              <a:rPr lang="en-US" sz="1800" u="sng" dirty="0">
                <a:solidFill>
                  <a:srgbClr val="333333"/>
                </a:solidFill>
                <a:effectLst/>
                <a:latin typeface="Calibri" panose="020F0502020204030204" pitchFamily="34" charset="0"/>
                <a:ea typeface="Calibri" panose="020F0502020204030204" pitchFamily="34" charset="0"/>
                <a:hlinkClick r:id="rId3"/>
              </a:rPr>
              <a:t>https://doi.org/10.1007/s40263-014-0209-8</a:t>
            </a:r>
            <a:endPar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err="1">
                <a:effectLst/>
                <a:latin typeface="Calibri" panose="020F0502020204030204" pitchFamily="34" charset="0"/>
                <a:ea typeface="Calibri" panose="020F0502020204030204" pitchFamily="34" charset="0"/>
              </a:rPr>
              <a:t>Satel</a:t>
            </a:r>
            <a:r>
              <a:rPr lang="en-US" sz="1800" dirty="0">
                <a:effectLst/>
                <a:latin typeface="Calibri" panose="020F0502020204030204" pitchFamily="34" charset="0"/>
                <a:ea typeface="Calibri" panose="020F0502020204030204" pitchFamily="34" charset="0"/>
              </a:rPr>
              <a:t>, S. L., Southwick, S. M., &amp; </a:t>
            </a:r>
            <a:r>
              <a:rPr lang="en-US" sz="1800" dirty="0" err="1">
                <a:effectLst/>
                <a:latin typeface="Calibri" panose="020F0502020204030204" pitchFamily="34" charset="0"/>
                <a:ea typeface="Calibri" panose="020F0502020204030204" pitchFamily="34" charset="0"/>
              </a:rPr>
              <a:t>Gawin</a:t>
            </a:r>
            <a:r>
              <a:rPr lang="en-US" sz="1800" dirty="0">
                <a:effectLst/>
                <a:latin typeface="Calibri" panose="020F0502020204030204" pitchFamily="34" charset="0"/>
                <a:ea typeface="Calibri" panose="020F0502020204030204" pitchFamily="34" charset="0"/>
              </a:rPr>
              <a:t>, F. H. (1991). Clinical features of cocaine-induced paranoia. </a:t>
            </a:r>
            <a:r>
              <a:rPr lang="en-US" sz="1800" i="1" dirty="0">
                <a:effectLst/>
                <a:latin typeface="Calibri" panose="020F0502020204030204" pitchFamily="34" charset="0"/>
                <a:ea typeface="Calibri" panose="020F0502020204030204" pitchFamily="34" charset="0"/>
              </a:rPr>
              <a:t>American Journal of Psychiatry, 148, </a:t>
            </a:r>
            <a:r>
              <a:rPr lang="en-US" sz="1800" dirty="0">
                <a:effectLst/>
                <a:latin typeface="Calibri" panose="020F0502020204030204" pitchFamily="34" charset="0"/>
                <a:ea typeface="Calibri" panose="020F0502020204030204" pitchFamily="34" charset="0"/>
              </a:rPr>
              <a:t>495–498. </a:t>
            </a:r>
            <a:r>
              <a:rPr lang="en-US" sz="1800" u="none" strike="noStrike" dirty="0">
                <a:solidFill>
                  <a:srgbClr val="0563C1"/>
                </a:solidFill>
                <a:effectLst/>
                <a:latin typeface="Calibri" panose="020F0502020204030204" pitchFamily="34" charset="0"/>
                <a:ea typeface="Calibri" panose="020F0502020204030204" pitchFamily="34" charset="0"/>
                <a:hlinkClick r:id="rId4"/>
              </a:rPr>
              <a:t>https://doi.org/10.1176/ajp.148.4.495</a:t>
            </a:r>
            <a:endPar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0" i="0" u="sng" kern="1200" dirty="0">
              <a:solidFill>
                <a:srgbClr val="0563C1"/>
              </a:solidFill>
              <a:effectLst/>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8D7806-5041-4B18-AE8B-69E46FB3C628}" type="slidenum">
              <a:rPr lang="en-US" altLang="en-US" smtClean="0"/>
              <a:pPr/>
              <a:t>4</a:t>
            </a:fld>
            <a:endParaRPr lang="en-US" altLang="en-US" dirty="0"/>
          </a:p>
        </p:txBody>
      </p:sp>
    </p:spTree>
    <p:extLst>
      <p:ext uri="{BB962C8B-B14F-4D97-AF65-F5344CB8AC3E}">
        <p14:creationId xmlns:p14="http://schemas.microsoft.com/office/powerpoint/2010/main" val="181013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Managing individuals</a:t>
            </a:r>
            <a:r>
              <a:rPr lang="en-US" baseline="0" dirty="0"/>
              <a:t> who present with psychotic symptoms can be challenging. Additionally, there are no </a:t>
            </a:r>
            <a:r>
              <a:rPr lang="en-US" sz="1200" b="0" i="0" kern="1200" dirty="0">
                <a:solidFill>
                  <a:schemeClr val="tx1"/>
                </a:solidFill>
                <a:effectLst/>
                <a:latin typeface="+mn-lt"/>
                <a:ea typeface="+mn-ea"/>
                <a:cs typeface="+mn-cs"/>
              </a:rPr>
              <a:t>large randomized clinical trials of pharmacotherapeutic regimens for the treatment of acute stimulant induced psychosis. Therefore, recommendations</a:t>
            </a:r>
            <a:r>
              <a:rPr lang="en-US" sz="1200" b="0" i="0" kern="1200" baseline="0" dirty="0">
                <a:solidFill>
                  <a:schemeClr val="tx1"/>
                </a:solidFill>
                <a:effectLst/>
                <a:latin typeface="+mn-lt"/>
                <a:ea typeface="+mn-ea"/>
                <a:cs typeface="+mn-cs"/>
              </a:rPr>
              <a:t> are based on </a:t>
            </a:r>
            <a:r>
              <a:rPr lang="en-US" sz="1200" b="0" i="0" kern="1200" dirty="0">
                <a:solidFill>
                  <a:schemeClr val="tx1"/>
                </a:solidFill>
                <a:effectLst/>
                <a:latin typeface="+mn-lt"/>
                <a:ea typeface="+mn-ea"/>
                <a:cs typeface="+mn-cs"/>
              </a:rPr>
              <a:t>clinical practice but fall short of evidence-based clinical guidelines.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Recommendations include: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Get</a:t>
            </a:r>
            <a:r>
              <a:rPr lang="en-US" sz="1200" b="0" i="0" kern="1200" baseline="0" dirty="0">
                <a:solidFill>
                  <a:schemeClr val="tx1"/>
                </a:solidFill>
                <a:effectLst/>
                <a:latin typeface="+mn-lt"/>
                <a:ea typeface="+mn-ea"/>
                <a:cs typeface="+mn-cs"/>
              </a:rPr>
              <a:t> as much information as possible at intake and identifying symptoms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Develop a treatment plan that includes medical and psychosocial interventions that address psychotic symptoms according to patient needs and safety issues. Treatment will likely begin before providers are certain of the etiology of the symptoms.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Discuss diagnostic challenges and associated treatment issues with the treatment team</a:t>
            </a:r>
          </a:p>
          <a:p>
            <a:pPr marL="171450" indent="-171450">
              <a:buFont typeface="Arial" panose="020B0604020202020204" pitchFamily="34" charset="0"/>
              <a:buChar char="•"/>
            </a:pPr>
            <a:r>
              <a:rPr lang="en-US" dirty="0"/>
              <a:t>Elicit</a:t>
            </a:r>
            <a:r>
              <a:rPr lang="en-US" baseline="0" dirty="0"/>
              <a:t> the patient help to continually gather more information and move toward resolution of diagnostic ambiguity  </a:t>
            </a:r>
          </a:p>
          <a:p>
            <a:pPr marL="628650" lvl="1" indent="-171450">
              <a:buFont typeface="Arial" panose="020B0604020202020204" pitchFamily="34" charset="0"/>
              <a:buChar char="•"/>
            </a:pPr>
            <a:r>
              <a:rPr lang="en-US" dirty="0"/>
              <a:t>To the extent possible, explain the</a:t>
            </a:r>
            <a:r>
              <a:rPr lang="en-US" baseline="0" dirty="0"/>
              <a:t> </a:t>
            </a:r>
            <a:r>
              <a:rPr lang="en-US" dirty="0"/>
              <a:t>difficulty of making accurate</a:t>
            </a:r>
            <a:r>
              <a:rPr lang="en-US" baseline="0" dirty="0"/>
              <a:t> diagnosis to the patient and </a:t>
            </a:r>
            <a:r>
              <a:rPr lang="en-US" dirty="0"/>
              <a:t>get buy-in</a:t>
            </a:r>
            <a:r>
              <a:rPr lang="en-US" baseline="0" dirty="0"/>
              <a:t> from him/her, i.e., “It’s hard to know exactly what is causing what right now. It will be easier to tell when you have some time without alcohol or drugs in your brain. How about if we start with working on reducing your alcohol/drug use, and at the same time see if we can also reduce your (depression/anxiety/paranoia, etc.)?” </a:t>
            </a:r>
          </a:p>
          <a:p>
            <a:pPr marL="628650" lvl="1" indent="-171450">
              <a:buFont typeface="Arial" panose="020B0604020202020204" pitchFamily="34" charset="0"/>
              <a:buChar char="•"/>
            </a:pPr>
            <a:endParaRPr lang="en-US" baseline="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baseline="0" dirty="0"/>
              <a:t>REFERENCE:</a:t>
            </a:r>
          </a:p>
          <a:p>
            <a:pPr marL="0" marR="0">
              <a:lnSpc>
                <a:spcPct val="107000"/>
              </a:lnSpc>
              <a:spcBef>
                <a:spcPts val="0"/>
              </a:spcBef>
              <a:spcAft>
                <a:spcPts val="800"/>
              </a:spcAft>
            </a:pPr>
            <a:r>
              <a:rPr lang="en-US" sz="1200" dirty="0" err="1">
                <a:solidFill>
                  <a:srgbClr val="000000"/>
                </a:solidFill>
                <a:effectLst/>
                <a:latin typeface="Calibri" panose="020F0502020204030204" pitchFamily="34" charset="0"/>
                <a:ea typeface="Calibri" panose="020F0502020204030204" pitchFamily="34" charset="0"/>
              </a:rPr>
              <a:t>Glasner</a:t>
            </a:r>
            <a:r>
              <a:rPr lang="en-US" sz="1200" dirty="0">
                <a:solidFill>
                  <a:srgbClr val="000000"/>
                </a:solidFill>
                <a:effectLst/>
                <a:latin typeface="Calibri" panose="020F0502020204030204" pitchFamily="34" charset="0"/>
                <a:ea typeface="Calibri" panose="020F0502020204030204" pitchFamily="34" charset="0"/>
              </a:rPr>
              <a:t>-Edwards, S., &amp; Mooney, L. J. (2014). Methamphetamine psychosis: Epidemiology and management. </a:t>
            </a:r>
            <a:r>
              <a:rPr lang="en-US" sz="1200" i="1" dirty="0">
                <a:solidFill>
                  <a:srgbClr val="000000"/>
                </a:solidFill>
                <a:effectLst/>
                <a:latin typeface="Calibri" panose="020F0502020204030204" pitchFamily="34" charset="0"/>
                <a:ea typeface="Calibri" panose="020F0502020204030204" pitchFamily="34" charset="0"/>
              </a:rPr>
              <a:t>CNS Drugs</a:t>
            </a:r>
            <a:r>
              <a:rPr lang="en-US" sz="1200" dirty="0">
                <a:solidFill>
                  <a:srgbClr val="000000"/>
                </a:solidFill>
                <a:effectLst/>
                <a:latin typeface="Calibri" panose="020F0502020204030204" pitchFamily="34" charset="0"/>
                <a:ea typeface="Calibri" panose="020F0502020204030204" pitchFamily="34" charset="0"/>
              </a:rPr>
              <a:t>, </a:t>
            </a:r>
            <a:r>
              <a:rPr lang="en-US" sz="1200" i="1" dirty="0">
                <a:solidFill>
                  <a:srgbClr val="000000"/>
                </a:solidFill>
                <a:effectLst/>
                <a:latin typeface="Calibri" panose="020F0502020204030204" pitchFamily="34" charset="0"/>
                <a:ea typeface="Calibri" panose="020F0502020204030204" pitchFamily="34" charset="0"/>
              </a:rPr>
              <a:t>28</a:t>
            </a:r>
            <a:r>
              <a:rPr lang="en-US" sz="1200" dirty="0">
                <a:solidFill>
                  <a:srgbClr val="000000"/>
                </a:solidFill>
                <a:effectLst/>
                <a:latin typeface="Calibri" panose="020F0502020204030204" pitchFamily="34" charset="0"/>
                <a:ea typeface="Calibri" panose="020F0502020204030204" pitchFamily="34" charset="0"/>
              </a:rPr>
              <a:t>(12), 1115–1126. </a:t>
            </a:r>
            <a:r>
              <a:rPr lang="en-US" sz="1800" u="sng" dirty="0">
                <a:solidFill>
                  <a:srgbClr val="333333"/>
                </a:solidFill>
                <a:effectLst/>
                <a:latin typeface="Calibri" panose="020F0502020204030204" pitchFamily="34" charset="0"/>
                <a:ea typeface="Calibri" panose="020F0502020204030204" pitchFamily="34" charset="0"/>
                <a:cs typeface="Calibri" panose="020F0502020204030204" pitchFamily="34" charset="0"/>
                <a:hlinkClick r:id="rId3"/>
              </a:rPr>
              <a:t>https://doi.org/10.1007/s40263-014-0209-8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9B5582-D55E-4EFD-B5F1-7A7F4C0511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2225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userDrawn="1"/>
        </p:nvPicPr>
        <p:blipFill>
          <a:blip r:embed="rId3"/>
          <a:stretch>
            <a:fillRect/>
          </a:stretch>
        </p:blipFill>
        <p:spPr>
          <a:xfrm>
            <a:off x="457200" y="457200"/>
            <a:ext cx="3498618" cy="1280160"/>
          </a:xfrm>
          <a:prstGeom prst="rect">
            <a:avLst/>
          </a:prstGeom>
        </p:spPr>
      </p:pic>
      <p:pic>
        <p:nvPicPr>
          <p:cNvPr id="13" name="Picture 12" descr="Mountain Plains ATTC and Pacific Southwest ATTC">
            <a:extLst>
              <a:ext uri="{FF2B5EF4-FFF2-40B4-BE49-F238E27FC236}">
                <a16:creationId xmlns:a16="http://schemas.microsoft.com/office/drawing/2014/main" id="{ECFB257F-D5E8-C32A-B222-5BB37FC480D2}"/>
              </a:ext>
            </a:extLst>
          </p:cNvPr>
          <p:cNvPicPr>
            <a:picLocks noChangeAspect="1"/>
          </p:cNvPicPr>
          <p:nvPr userDrawn="1"/>
        </p:nvPicPr>
        <p:blipFill>
          <a:blip r:embed="rId4"/>
          <a:srcRect/>
          <a:stretch/>
        </p:blipFill>
        <p:spPr>
          <a:xfrm>
            <a:off x="467596" y="5650992"/>
            <a:ext cx="1783817" cy="749808"/>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userDrawn="1"/>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1368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52645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662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24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561147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27094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03566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19322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93902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98263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Title and Content">
    <p:bg>
      <p:bgPr>
        <a:solidFill>
          <a:srgbClr val="8A8C8F">
            <a:alpha val="34901"/>
          </a:srgbClr>
        </a:soli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276DFEE-6111-B044-B70B-587C38B4A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4" y="1009650"/>
            <a:ext cx="121920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715962"/>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143003"/>
            <a:ext cx="10972800" cy="4983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37CEBB7-AEC1-4C49-839C-FD72B16E5D8B}"/>
              </a:ext>
            </a:extLst>
          </p:cNvPr>
          <p:cNvSpPr>
            <a:spLocks noGrp="1"/>
          </p:cNvSpPr>
          <p:nvPr>
            <p:ph type="dt" sz="half" idx="10"/>
          </p:nvPr>
        </p:nvSpPr>
        <p:spPr>
          <a:xfrm>
            <a:off x="609600" y="6208716"/>
            <a:ext cx="2844800" cy="365125"/>
          </a:xfrm>
        </p:spPr>
        <p:txBody>
          <a:bodyPr/>
          <a:lstStyle>
            <a:lvl1pPr>
              <a:defRPr/>
            </a:lvl1pPr>
          </a:lstStyle>
          <a:p>
            <a:endParaRPr lang="en-US" dirty="0"/>
          </a:p>
        </p:txBody>
      </p:sp>
      <p:sp>
        <p:nvSpPr>
          <p:cNvPr id="6" name="Footer Placeholder 4">
            <a:extLst>
              <a:ext uri="{FF2B5EF4-FFF2-40B4-BE49-F238E27FC236}">
                <a16:creationId xmlns:a16="http://schemas.microsoft.com/office/drawing/2014/main" id="{85598108-10C3-5A4C-96E3-2DAD9E7AD2B8}"/>
              </a:ext>
            </a:extLst>
          </p:cNvPr>
          <p:cNvSpPr>
            <a:spLocks noGrp="1"/>
          </p:cNvSpPr>
          <p:nvPr>
            <p:ph type="ftr" sz="quarter" idx="11"/>
          </p:nvPr>
        </p:nvSpPr>
        <p:spPr>
          <a:xfrm>
            <a:off x="4165600" y="6208716"/>
            <a:ext cx="3860800" cy="365125"/>
          </a:xfrm>
        </p:spPr>
        <p:txBody>
          <a:bodyPr/>
          <a:lstStyle>
            <a:lvl1pPr>
              <a:defRPr/>
            </a:lvl1pPr>
          </a:lstStyle>
          <a:p>
            <a:r>
              <a:rPr lang="fr-FR"/>
              <a:t>SOURCES: Chiang et al., 2019; Kmeic, 2018;  McKee &amp; Brahm, 2016</a:t>
            </a:r>
            <a:endParaRPr lang="en-US" dirty="0"/>
          </a:p>
        </p:txBody>
      </p:sp>
      <p:sp>
        <p:nvSpPr>
          <p:cNvPr id="7" name="Slide Number Placeholder 5">
            <a:extLst>
              <a:ext uri="{FF2B5EF4-FFF2-40B4-BE49-F238E27FC236}">
                <a16:creationId xmlns:a16="http://schemas.microsoft.com/office/drawing/2014/main" id="{57BF6C96-EAE8-E041-BBDF-FB4234E93359}"/>
              </a:ext>
            </a:extLst>
          </p:cNvPr>
          <p:cNvSpPr>
            <a:spLocks noGrp="1"/>
          </p:cNvSpPr>
          <p:nvPr>
            <p:ph type="sldNum" sz="quarter" idx="12"/>
          </p:nvPr>
        </p:nvSpPr>
        <p:spPr>
          <a:xfrm>
            <a:off x="8737600" y="6208716"/>
            <a:ext cx="2844800" cy="365125"/>
          </a:xfrm>
        </p:spPr>
        <p:txBody>
          <a:bodyPr/>
          <a:lstStyle>
            <a:lvl1pPr>
              <a:defRPr/>
            </a:lvl1pPr>
          </a:lstStyle>
          <a:p>
            <a:fld id="{AA5A8000-143E-E345-AB7D-4AEB5E1250A5}" type="slidenum">
              <a:rPr lang="en-US" smtClean="0"/>
              <a:t>‹#›</a:t>
            </a:fld>
            <a:endParaRPr lang="en-US" dirty="0"/>
          </a:p>
        </p:txBody>
      </p:sp>
    </p:spTree>
    <p:extLst>
      <p:ext uri="{BB962C8B-B14F-4D97-AF65-F5344CB8AC3E}">
        <p14:creationId xmlns:p14="http://schemas.microsoft.com/office/powerpoint/2010/main" val="297414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dirty="0"/>
              <a:t>Click to edit Master text styles</a:t>
            </a:r>
          </a:p>
          <a:p>
            <a:pPr lvl="0"/>
            <a:r>
              <a:rPr lang="en-US" dirty="0"/>
              <a:t>Click to edit Master text styles</a:t>
            </a:r>
          </a:p>
          <a:p>
            <a:pPr lvl="0"/>
            <a:r>
              <a:rPr lang="en-US" dirty="0"/>
              <a:t>Click to edit Master text styles</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a:t>
            </a:fld>
            <a:endParaRPr lang="en-US" dirty="0"/>
          </a:p>
        </p:txBody>
      </p:sp>
    </p:spTree>
    <p:extLst>
      <p:ext uri="{BB962C8B-B14F-4D97-AF65-F5344CB8AC3E}">
        <p14:creationId xmlns:p14="http://schemas.microsoft.com/office/powerpoint/2010/main" val="86381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38758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936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69960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36788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070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01525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96156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7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63" r:id="rId6"/>
    <p:sldLayoutId id="2147483665" r:id="rId7"/>
    <p:sldLayoutId id="2147483664" r:id="rId8"/>
    <p:sldLayoutId id="2147483666" r:id="rId9"/>
    <p:sldLayoutId id="2147483667" r:id="rId10"/>
    <p:sldLayoutId id="2147483668" r:id="rId11"/>
    <p:sldLayoutId id="2147483651" r:id="rId12"/>
    <p:sldLayoutId id="2147483670" r:id="rId13"/>
    <p:sldLayoutId id="2147483669" r:id="rId14"/>
    <p:sldLayoutId id="2147483653" r:id="rId15"/>
    <p:sldLayoutId id="2147483656" r:id="rId16"/>
    <p:sldLayoutId id="2147483671" r:id="rId17"/>
    <p:sldLayoutId id="2147483672" r:id="rId18"/>
    <p:sldLayoutId id="2147483673" r:id="rId19"/>
  </p:sldLayoutIdLst>
  <p:hf hdr="0" dt="0"/>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1"/>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1.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hemeOverride" Target="../theme/themeOverride2.xml"/><Relationship Id="rId5" Type="http://schemas.openxmlformats.org/officeDocument/2006/relationships/image" Target="../media/image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3.xml"/><Relationship Id="rId5" Type="http://schemas.openxmlformats.org/officeDocument/2006/relationships/image" Target="../media/image1.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hemeOverride" Target="../theme/themeOverride4.xml"/><Relationship Id="rId5" Type="http://schemas.openxmlformats.org/officeDocument/2006/relationships/image" Target="../media/image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F06225-E967-BDAD-ECF5-E20ED73FA196}"/>
              </a:ext>
            </a:extLst>
          </p:cNvPr>
          <p:cNvSpPr>
            <a:spLocks noGrp="1"/>
          </p:cNvSpPr>
          <p:nvPr>
            <p:ph type="ctrTitle"/>
          </p:nvPr>
        </p:nvSpPr>
        <p:spPr/>
        <p:txBody>
          <a:bodyPr/>
          <a:lstStyle/>
          <a:p>
            <a:r>
              <a:rPr lang="en-US" dirty="0"/>
              <a:t>Diagnostic Challenges</a:t>
            </a:r>
          </a:p>
        </p:txBody>
      </p:sp>
      <p:sp>
        <p:nvSpPr>
          <p:cNvPr id="7" name="Subtitle 6">
            <a:extLst>
              <a:ext uri="{FF2B5EF4-FFF2-40B4-BE49-F238E27FC236}">
                <a16:creationId xmlns:a16="http://schemas.microsoft.com/office/drawing/2014/main" id="{538734AD-D26F-BD25-06EE-B42CA81FCEAE}"/>
              </a:ext>
            </a:extLst>
          </p:cNvPr>
          <p:cNvSpPr>
            <a:spLocks noGrp="1"/>
          </p:cNvSpPr>
          <p:nvPr>
            <p:ph type="subTitle" idx="1"/>
          </p:nvPr>
        </p:nvSpPr>
        <p:spPr/>
        <p:txBody>
          <a:bodyPr/>
          <a:lstStyle/>
          <a:p>
            <a:r>
              <a:rPr lang="en-US" dirty="0"/>
              <a:t>Stimulant Keys – Mini Deck 9</a:t>
            </a:r>
          </a:p>
        </p:txBody>
      </p:sp>
    </p:spTree>
    <p:extLst>
      <p:ext uri="{BB962C8B-B14F-4D97-AF65-F5344CB8AC3E}">
        <p14:creationId xmlns:p14="http://schemas.microsoft.com/office/powerpoint/2010/main" val="176021715"/>
      </p:ext>
    </p:extLst>
  </p:cSld>
  <p:clrMapOvr>
    <a:masterClrMapping/>
  </p:clrMapOvr>
  <mc:AlternateContent xmlns:mc="http://schemas.openxmlformats.org/markup-compatibility/2006" xmlns:p14="http://schemas.microsoft.com/office/powerpoint/2010/main">
    <mc:Choice Requires="p14">
      <p:transition spd="slow" p14:dur="2000" advTm="13360"/>
    </mc:Choice>
    <mc:Fallback xmlns="">
      <p:transition spd="slow" advTm="1336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Diagnostic Challenges (1) </a:t>
            </a:r>
          </a:p>
        </p:txBody>
      </p:sp>
      <p:sp>
        <p:nvSpPr>
          <p:cNvPr id="5" name="Content Placeholder 4"/>
          <p:cNvSpPr>
            <a:spLocks noGrp="1"/>
          </p:cNvSpPr>
          <p:nvPr>
            <p:ph idx="1"/>
          </p:nvPr>
        </p:nvSpPr>
        <p:spPr>
          <a:xfrm>
            <a:off x="914399" y="1828800"/>
            <a:ext cx="11000509" cy="4351338"/>
          </a:xfrm>
        </p:spPr>
        <p:txBody>
          <a:bodyPr vert="horz" lIns="91440" tIns="45720" rIns="91440" bIns="45720" rtlCol="0">
            <a:noAutofit/>
          </a:bodyPr>
          <a:lstStyle/>
          <a:p>
            <a:pPr marL="342900" indent="-342900">
              <a:buBlip>
                <a:blip r:embed="rId5"/>
              </a:buBlip>
            </a:pPr>
            <a:r>
              <a:rPr lang="en-US" sz="2800" dirty="0"/>
              <a:t>Vital to get accurate history</a:t>
            </a:r>
          </a:p>
          <a:p>
            <a:pPr marL="342900" indent="-342900">
              <a:buBlip>
                <a:blip r:embed="rId5"/>
              </a:buBlip>
            </a:pPr>
            <a:r>
              <a:rPr lang="en-US" sz="2800" dirty="0"/>
              <a:t>Are symptoms substance-induced or part of an underlying MH disorder? </a:t>
            </a:r>
          </a:p>
          <a:p>
            <a:pPr marL="1028700" lvl="1" indent="-342900">
              <a:buBlip>
                <a:blip r:embed="rId5"/>
              </a:buBlip>
            </a:pPr>
            <a:r>
              <a:rPr lang="en-US" sz="2800" dirty="0">
                <a:solidFill>
                  <a:schemeClr val="accent1"/>
                </a:solidFill>
              </a:rPr>
              <a:t>If very similar symptoms present prior to initiation of substance use, they are likely primary</a:t>
            </a:r>
          </a:p>
          <a:p>
            <a:pPr marL="1028700" lvl="1" indent="-342900">
              <a:buBlip>
                <a:blip r:embed="rId5"/>
              </a:buBlip>
            </a:pPr>
            <a:r>
              <a:rPr lang="en-US" sz="2800" dirty="0">
                <a:solidFill>
                  <a:schemeClr val="accent1"/>
                </a:solidFill>
              </a:rPr>
              <a:t>If symptoms go away after period of sustained abstinence, they were likely substance-induced</a:t>
            </a:r>
          </a:p>
          <a:p>
            <a:pPr marL="1028700" lvl="1" indent="-342900">
              <a:buBlip>
                <a:blip r:embed="rId5"/>
              </a:buBlip>
            </a:pPr>
            <a:r>
              <a:rPr lang="en-US" sz="2800" dirty="0">
                <a:solidFill>
                  <a:schemeClr val="accent1"/>
                </a:solidFill>
              </a:rPr>
              <a:t>If they persist, it is likely they have an underlying MH disorder </a:t>
            </a:r>
          </a:p>
          <a:p>
            <a:pPr marL="1028700" lvl="1" indent="-342900">
              <a:buBlip>
                <a:blip r:embed="rId5"/>
              </a:buBlip>
            </a:pPr>
            <a:r>
              <a:rPr lang="en-US" sz="2800" dirty="0">
                <a:solidFill>
                  <a:schemeClr val="accent1"/>
                </a:solidFill>
              </a:rPr>
              <a:t>What is frequency and intensity of drug use?</a:t>
            </a:r>
          </a:p>
        </p:txBody>
      </p:sp>
      <p:sp>
        <p:nvSpPr>
          <p:cNvPr id="3" name="Slide Number Placeholder 2">
            <a:extLst>
              <a:ext uri="{FF2B5EF4-FFF2-40B4-BE49-F238E27FC236}">
                <a16:creationId xmlns:a16="http://schemas.microsoft.com/office/drawing/2014/main" id="{DF72B3B9-2A3F-EB2D-FB50-6BE748B846F4}"/>
              </a:ext>
            </a:extLst>
          </p:cNvPr>
          <p:cNvSpPr>
            <a:spLocks noGrp="1"/>
          </p:cNvSpPr>
          <p:nvPr>
            <p:ph type="sldNum" sz="quarter" idx="4"/>
          </p:nvPr>
        </p:nvSpPr>
        <p:spPr/>
        <p:txBody>
          <a:bodyPr/>
          <a:lstStyle/>
          <a:p>
            <a:fld id="{40297E34-0326-6442-A83A-7AC02FF9B76A}" type="slidenum">
              <a:rPr lang="en-US" smtClean="0"/>
              <a:pPr/>
              <a:t>2</a:t>
            </a:fld>
            <a:endParaRPr lang="en-US" dirty="0"/>
          </a:p>
        </p:txBody>
      </p:sp>
      <p:sp>
        <p:nvSpPr>
          <p:cNvPr id="2" name="Footer Placeholder 1"/>
          <p:cNvSpPr>
            <a:spLocks noGrp="1"/>
          </p:cNvSpPr>
          <p:nvPr>
            <p:ph type="ftr" sz="quarter" idx="4294967295"/>
          </p:nvPr>
        </p:nvSpPr>
        <p:spPr>
          <a:xfrm>
            <a:off x="0" y="6208713"/>
            <a:ext cx="3962400" cy="365125"/>
          </a:xfrm>
        </p:spPr>
        <p:txBody>
          <a:bodyPr/>
          <a:lstStyle/>
          <a:p>
            <a:r>
              <a:rPr lang="en-US" sz="1200" dirty="0"/>
              <a:t>SOURCES: Chiang et al., 2019; </a:t>
            </a:r>
            <a:r>
              <a:rPr lang="en-US" sz="1200" dirty="0" err="1"/>
              <a:t>Kmeic</a:t>
            </a:r>
            <a:r>
              <a:rPr lang="en-US" sz="1200" dirty="0"/>
              <a:t>, 2018; </a:t>
            </a:r>
            <a:br>
              <a:rPr lang="en-US" sz="1200" dirty="0"/>
            </a:br>
            <a:r>
              <a:rPr lang="en-US" sz="1200" dirty="0"/>
              <a:t>McKee &amp; </a:t>
            </a:r>
            <a:r>
              <a:rPr lang="en-US" sz="1200" dirty="0" err="1"/>
              <a:t>Brahm</a:t>
            </a:r>
            <a:r>
              <a:rPr lang="en-US" sz="1200" dirty="0"/>
              <a:t>, 2016</a:t>
            </a:r>
          </a:p>
        </p:txBody>
      </p:sp>
    </p:spTree>
    <p:extLst>
      <p:ext uri="{BB962C8B-B14F-4D97-AF65-F5344CB8AC3E}">
        <p14:creationId xmlns:p14="http://schemas.microsoft.com/office/powerpoint/2010/main" val="35639867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79533"/>
    </mc:Choice>
    <mc:Fallback xmlns="">
      <p:transition spd="slow" advTm="7953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Title 3"/>
          <p:cNvSpPr>
            <a:spLocks noGrp="1"/>
          </p:cNvSpPr>
          <p:nvPr>
            <p:ph type="title"/>
          </p:nvPr>
        </p:nvSpPr>
        <p:spPr/>
        <p:txBody>
          <a:bodyPr/>
          <a:lstStyle/>
          <a:p>
            <a:r>
              <a:rPr lang="en-US" sz="3600" dirty="0"/>
              <a:t>Diagnostic Challenges (2) </a:t>
            </a:r>
          </a:p>
        </p:txBody>
      </p:sp>
      <p:sp>
        <p:nvSpPr>
          <p:cNvPr id="5" name="Content Placeholder 4"/>
          <p:cNvSpPr>
            <a:spLocks noGrp="1"/>
          </p:cNvSpPr>
          <p:nvPr>
            <p:ph idx="1"/>
          </p:nvPr>
        </p:nvSpPr>
        <p:spPr>
          <a:xfrm>
            <a:off x="914399" y="1828800"/>
            <a:ext cx="11037455" cy="4351338"/>
          </a:xfrm>
        </p:spPr>
        <p:txBody>
          <a:bodyPr vert="horz" lIns="91440" tIns="45720" rIns="91440" bIns="45720" rtlCol="0">
            <a:noAutofit/>
          </a:bodyPr>
          <a:lstStyle/>
          <a:p>
            <a:pPr marL="342900" indent="-342900">
              <a:buBlip>
                <a:blip r:embed="rId5"/>
              </a:buBlip>
            </a:pPr>
            <a:r>
              <a:rPr lang="en-US" sz="2800" dirty="0"/>
              <a:t>Challenges to this approach:</a:t>
            </a:r>
          </a:p>
          <a:p>
            <a:pPr marL="1028700" lvl="1" indent="-342900">
              <a:buBlip>
                <a:blip r:embed="rId5"/>
              </a:buBlip>
            </a:pPr>
            <a:r>
              <a:rPr lang="en-US" sz="2800" dirty="0"/>
              <a:t>Sustained abstinence takes time to achieve and maintain</a:t>
            </a:r>
          </a:p>
          <a:p>
            <a:pPr marL="1028700" lvl="1" indent="-342900">
              <a:buBlip>
                <a:blip r:embed="rId5"/>
              </a:buBlip>
            </a:pPr>
            <a:r>
              <a:rPr lang="en-US" sz="2800" dirty="0"/>
              <a:t>Relapse to substance use is likely; it is often a part of recovery </a:t>
            </a:r>
          </a:p>
          <a:p>
            <a:pPr marL="1028700" lvl="1" indent="-342900">
              <a:buBlip>
                <a:blip r:embed="rId5"/>
              </a:buBlip>
            </a:pPr>
            <a:r>
              <a:rPr lang="en-US" sz="2800" dirty="0"/>
              <a:t>Psychotic symptoms may occur as a symptom of intoxication or withdrawal</a:t>
            </a:r>
          </a:p>
          <a:p>
            <a:pPr marL="1028700" lvl="1" indent="-342900">
              <a:buBlip>
                <a:blip r:embed="rId5"/>
              </a:buBlip>
            </a:pPr>
            <a:r>
              <a:rPr lang="en-US" sz="2800" dirty="0"/>
              <a:t>Psychotropic medications have side effects that may mimic symptoms of MH or SUD</a:t>
            </a:r>
          </a:p>
        </p:txBody>
      </p:sp>
      <p:sp>
        <p:nvSpPr>
          <p:cNvPr id="3" name="Slide Number Placeholder 2"/>
          <p:cNvSpPr>
            <a:spLocks noGrp="1"/>
          </p:cNvSpPr>
          <p:nvPr>
            <p:ph type="sldNum" sz="quarter" idx="4"/>
          </p:nvPr>
        </p:nvSpPr>
        <p:spPr/>
        <p:txBody>
          <a:bodyPr/>
          <a:lstStyle/>
          <a:p>
            <a:fld id="{AA5A8000-143E-E345-AB7D-4AEB5E1250A5}" type="slidenum">
              <a:rPr lang="en-US" sz="1200"/>
              <a:t>3</a:t>
            </a:fld>
            <a:endParaRPr lang="en-US" sz="1200" dirty="0"/>
          </a:p>
        </p:txBody>
      </p:sp>
      <p:sp>
        <p:nvSpPr>
          <p:cNvPr id="8" name="Footer Placeholder 1"/>
          <p:cNvSpPr>
            <a:spLocks noGrp="1"/>
          </p:cNvSpPr>
          <p:nvPr>
            <p:ph type="ftr" sz="quarter" idx="4294967295"/>
          </p:nvPr>
        </p:nvSpPr>
        <p:spPr>
          <a:xfrm>
            <a:off x="0" y="6208713"/>
            <a:ext cx="3962400" cy="365125"/>
          </a:xfrm>
        </p:spPr>
        <p:txBody>
          <a:bodyPr/>
          <a:lstStyle/>
          <a:p>
            <a:r>
              <a:rPr lang="fr-FR" sz="1200"/>
              <a:t>SOURCES: Chiang et al., 2019; Kmeic, 2018;  McKee &amp; Brahm, 2016</a:t>
            </a:r>
            <a:endParaRPr lang="en-US" sz="1200" dirty="0"/>
          </a:p>
        </p:txBody>
      </p:sp>
    </p:spTree>
    <p:extLst>
      <p:ext uri="{BB962C8B-B14F-4D97-AF65-F5344CB8AC3E}">
        <p14:creationId xmlns:p14="http://schemas.microsoft.com/office/powerpoint/2010/main" val="6251773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9890"/>
    </mc:Choice>
    <mc:Fallback xmlns="">
      <p:transition spd="slow" advTm="5989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Title 3"/>
          <p:cNvSpPr>
            <a:spLocks noGrp="1"/>
          </p:cNvSpPr>
          <p:nvPr>
            <p:ph type="title"/>
          </p:nvPr>
        </p:nvSpPr>
        <p:spPr/>
        <p:txBody>
          <a:bodyPr/>
          <a:lstStyle/>
          <a:p>
            <a:r>
              <a:rPr lang="en-US" sz="3600" dirty="0"/>
              <a:t>Diagnostic Challenges (3) </a:t>
            </a:r>
          </a:p>
        </p:txBody>
      </p:sp>
      <p:sp>
        <p:nvSpPr>
          <p:cNvPr id="5" name="Content Placeholder 4"/>
          <p:cNvSpPr>
            <a:spLocks noGrp="1"/>
          </p:cNvSpPr>
          <p:nvPr>
            <p:ph idx="1"/>
          </p:nvPr>
        </p:nvSpPr>
        <p:spPr/>
        <p:txBody>
          <a:bodyPr vert="horz" lIns="91440" tIns="45720" rIns="91440" bIns="45720" rtlCol="0">
            <a:noAutofit/>
          </a:bodyPr>
          <a:lstStyle/>
          <a:p>
            <a:r>
              <a:rPr lang="en-US" sz="2800" dirty="0"/>
              <a:t>Limited research data exists on how much time must pass to consider a symptom as having been substance-induced. For instance: </a:t>
            </a:r>
          </a:p>
          <a:p>
            <a:pPr marL="800100" lvl="2" indent="-342900">
              <a:spcBef>
                <a:spcPts val="1000"/>
              </a:spcBef>
              <a:buBlip>
                <a:blip r:embed="rId5"/>
              </a:buBlip>
            </a:pPr>
            <a:r>
              <a:rPr lang="en-US" sz="2800" dirty="0"/>
              <a:t>Cocaine-induced hallucinations or depression may linger even after abstinence has been established</a:t>
            </a:r>
          </a:p>
          <a:p>
            <a:pPr marL="800100" lvl="2" indent="-342900">
              <a:spcBef>
                <a:spcPts val="1000"/>
              </a:spcBef>
              <a:buBlip>
                <a:blip r:embed="rId5"/>
              </a:buBlip>
            </a:pPr>
            <a:r>
              <a:rPr lang="en-US" sz="2800" dirty="0"/>
              <a:t>Meth-induced psychosis or depression may very transient or last for several months or longer.  For some these </a:t>
            </a:r>
            <a:r>
              <a:rPr lang="en-US" sz="2800" dirty="0">
                <a:solidFill>
                  <a:schemeClr val="accent1"/>
                </a:solidFill>
              </a:rPr>
              <a:t>symptoms may never remit.</a:t>
            </a:r>
          </a:p>
        </p:txBody>
      </p:sp>
      <p:sp>
        <p:nvSpPr>
          <p:cNvPr id="3" name="Slide Number Placeholder 2"/>
          <p:cNvSpPr>
            <a:spLocks noGrp="1"/>
          </p:cNvSpPr>
          <p:nvPr>
            <p:ph type="sldNum" sz="quarter" idx="4"/>
          </p:nvPr>
        </p:nvSpPr>
        <p:spPr/>
        <p:txBody>
          <a:bodyPr/>
          <a:lstStyle/>
          <a:p>
            <a:fld id="{AA5A8000-143E-E345-AB7D-4AEB5E1250A5}" type="slidenum">
              <a:rPr lang="en-US" sz="1200"/>
              <a:t>4</a:t>
            </a:fld>
            <a:endParaRPr lang="en-US" sz="1200" dirty="0"/>
          </a:p>
        </p:txBody>
      </p:sp>
      <p:sp>
        <p:nvSpPr>
          <p:cNvPr id="8" name="Footer Placeholder 1"/>
          <p:cNvSpPr>
            <a:spLocks noGrp="1"/>
          </p:cNvSpPr>
          <p:nvPr>
            <p:ph type="ftr" sz="quarter" idx="4294967295"/>
          </p:nvPr>
        </p:nvSpPr>
        <p:spPr>
          <a:xfrm>
            <a:off x="0" y="6208713"/>
            <a:ext cx="5334000" cy="365125"/>
          </a:xfrm>
        </p:spPr>
        <p:txBody>
          <a:bodyPr/>
          <a:lstStyle/>
          <a:p>
            <a:r>
              <a:rPr lang="fr-FR" sz="1200"/>
              <a:t>SOURCES: Chiang et al., 2019; Kmeic, 2018;  McKee &amp; Brahm, 2016</a:t>
            </a:r>
            <a:endParaRPr lang="en-US" sz="1200" dirty="0"/>
          </a:p>
        </p:txBody>
      </p:sp>
    </p:spTree>
    <p:extLst>
      <p:ext uri="{BB962C8B-B14F-4D97-AF65-F5344CB8AC3E}">
        <p14:creationId xmlns:p14="http://schemas.microsoft.com/office/powerpoint/2010/main" val="3913309255"/>
      </p:ext>
    </p:extLst>
  </p:cSld>
  <p:clrMapOvr>
    <a:overrideClrMapping bg1="lt1" tx1="dk1" bg2="lt2" tx2="dk2" accent1="accent1" accent2="accent2" accent3="accent3" accent4="accent4" accent5="accent5" accent6="accent6" hlink="hlink" folHlink="folHlink"/>
  </p:clrMapOvr>
  <p:transition advTm="48235"/>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a:xfrm>
            <a:off x="914400" y="180750"/>
            <a:ext cx="10360152" cy="914400"/>
          </a:xfrm>
        </p:spPr>
        <p:txBody>
          <a:bodyPr/>
          <a:lstStyle/>
          <a:p>
            <a:r>
              <a:rPr lang="en-US" sz="3600" dirty="0"/>
              <a:t>Diagnostic Challenges (4)</a:t>
            </a:r>
          </a:p>
        </p:txBody>
      </p:sp>
      <p:sp>
        <p:nvSpPr>
          <p:cNvPr id="3" name="Content Placeholder 2"/>
          <p:cNvSpPr>
            <a:spLocks noGrp="1"/>
          </p:cNvSpPr>
          <p:nvPr>
            <p:ph idx="1"/>
          </p:nvPr>
        </p:nvSpPr>
        <p:spPr>
          <a:xfrm>
            <a:off x="914400" y="1095150"/>
            <a:ext cx="10360152" cy="4351338"/>
          </a:xfrm>
        </p:spPr>
        <p:txBody>
          <a:bodyPr vert="horz" lIns="91440" tIns="45720" rIns="91440" bIns="45720" rtlCol="0">
            <a:noAutofit/>
          </a:bodyPr>
          <a:lstStyle/>
          <a:p>
            <a:r>
              <a:rPr lang="en-US" sz="2800" dirty="0"/>
              <a:t>Recommendation: </a:t>
            </a:r>
          </a:p>
          <a:p>
            <a:pPr marL="800100" lvl="2" indent="-342900">
              <a:spcBef>
                <a:spcPts val="1000"/>
              </a:spcBef>
              <a:buBlip>
                <a:blip r:embed="rId5"/>
              </a:buBlip>
            </a:pPr>
            <a:r>
              <a:rPr lang="en-US" sz="2800" dirty="0"/>
              <a:t>At intake/program admission, treat the </a:t>
            </a:r>
            <a:r>
              <a:rPr lang="en-US" sz="2800" b="1" dirty="0">
                <a:solidFill>
                  <a:srgbClr val="405742"/>
                </a:solidFill>
              </a:rPr>
              <a:t>presenting symptoms</a:t>
            </a:r>
          </a:p>
          <a:p>
            <a:pPr marL="800100" lvl="2" indent="-342900">
              <a:spcBef>
                <a:spcPts val="1000"/>
              </a:spcBef>
              <a:buBlip>
                <a:blip r:embed="rId5"/>
              </a:buBlip>
            </a:pPr>
            <a:r>
              <a:rPr lang="en-US" sz="2800" dirty="0"/>
              <a:t>May not know etiology at treatment initiation</a:t>
            </a:r>
          </a:p>
          <a:p>
            <a:pPr marL="800100" lvl="2" indent="-342900">
              <a:spcBef>
                <a:spcPts val="1000"/>
              </a:spcBef>
              <a:buBlip>
                <a:blip r:embed="rId5"/>
              </a:buBlip>
            </a:pPr>
            <a:r>
              <a:rPr lang="en-US" sz="2800" dirty="0"/>
              <a:t>As patient proceeds in treatment, the etiology of their symptoms should become clearer </a:t>
            </a:r>
          </a:p>
          <a:p>
            <a:pPr marL="800100" lvl="2" indent="-342900">
              <a:spcBef>
                <a:spcPts val="1000"/>
              </a:spcBef>
              <a:buBlip>
                <a:blip r:embed="rId5"/>
              </a:buBlip>
            </a:pPr>
            <a:r>
              <a:rPr lang="en-US" sz="2800" dirty="0"/>
              <a:t>The longer they are abstinent or using minimally and symptoms persist, the more likely that they have a non-substance induced MH disorder </a:t>
            </a:r>
          </a:p>
          <a:p>
            <a:pPr marL="800100" lvl="2" indent="-342900">
              <a:spcBef>
                <a:spcPts val="1000"/>
              </a:spcBef>
              <a:buBlip>
                <a:blip r:embed="rId5"/>
              </a:buBlip>
            </a:pPr>
            <a:r>
              <a:rPr lang="en-US" sz="2800" dirty="0"/>
              <a:t>There will be diagnostic uncertainties, so be prepared to revise your diagnoses and treatment plans over time  </a:t>
            </a:r>
          </a:p>
        </p:txBody>
      </p:sp>
      <p:sp>
        <p:nvSpPr>
          <p:cNvPr id="7" name="Slide Number Placeholder 2"/>
          <p:cNvSpPr>
            <a:spLocks noGrp="1"/>
          </p:cNvSpPr>
          <p:nvPr>
            <p:ph type="sldNum" sz="quarter" idx="4"/>
          </p:nvPr>
        </p:nvSpPr>
        <p:spPr/>
        <p:txBody>
          <a:bodyPr/>
          <a:lstStyle/>
          <a:p>
            <a:fld id="{AA5A8000-143E-E345-AB7D-4AEB5E1250A5}" type="slidenum">
              <a:rPr lang="en-US" sz="1200"/>
              <a:t>5</a:t>
            </a:fld>
            <a:endParaRPr lang="en-US" sz="1200" dirty="0"/>
          </a:p>
        </p:txBody>
      </p:sp>
      <p:sp>
        <p:nvSpPr>
          <p:cNvPr id="8" name="Footer Placeholder 1"/>
          <p:cNvSpPr>
            <a:spLocks noGrp="1"/>
          </p:cNvSpPr>
          <p:nvPr>
            <p:ph type="ftr" sz="quarter" idx="4294967295"/>
          </p:nvPr>
        </p:nvSpPr>
        <p:spPr>
          <a:xfrm>
            <a:off x="0" y="6370638"/>
            <a:ext cx="5334000" cy="365125"/>
          </a:xfrm>
        </p:spPr>
        <p:txBody>
          <a:bodyPr/>
          <a:lstStyle/>
          <a:p>
            <a:r>
              <a:rPr lang="fr-FR" sz="1200" dirty="0"/>
              <a:t>SOURCES: Chiang et al., 2019; </a:t>
            </a:r>
            <a:r>
              <a:rPr lang="fr-FR" sz="1200" dirty="0" err="1"/>
              <a:t>Kmeic</a:t>
            </a:r>
            <a:r>
              <a:rPr lang="fr-FR" sz="1200" dirty="0"/>
              <a:t>, 2018;  McKee &amp; </a:t>
            </a:r>
            <a:r>
              <a:rPr lang="fr-FR" sz="1200" dirty="0" err="1"/>
              <a:t>Brahm</a:t>
            </a:r>
            <a:r>
              <a:rPr lang="fr-FR" sz="1200" dirty="0"/>
              <a:t>, 2016</a:t>
            </a:r>
            <a:endParaRPr lang="en-US" sz="1200" dirty="0"/>
          </a:p>
        </p:txBody>
      </p:sp>
    </p:spTree>
    <p:extLst>
      <p:ext uri="{BB962C8B-B14F-4D97-AF65-F5344CB8AC3E}">
        <p14:creationId xmlns:p14="http://schemas.microsoft.com/office/powerpoint/2010/main" val="2352174626"/>
      </p:ext>
    </p:extLst>
  </p:cSld>
  <p:clrMapOvr>
    <a:overrideClrMapping bg1="lt1" tx1="dk1" bg2="lt2" tx2="dk2" accent1="accent1" accent2="accent2" accent3="accent3" accent4="accent4" accent5="accent5" accent6="accent6" hlink="hlink" folHlink="folHlink"/>
  </p:clrMapOvr>
  <p:transition advTm="54805"/>
</p:sld>
</file>

<file path=ppt/theme/theme1.xml><?xml version="1.0" encoding="utf-8"?>
<a:theme xmlns:a="http://schemas.openxmlformats.org/drawingml/2006/main" name="Office Theme">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2.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3.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4.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214</TotalTime>
  <Words>1897</Words>
  <Application>Microsoft Office PowerPoint</Application>
  <PresentationFormat>Widescreen</PresentationFormat>
  <Paragraphs>94</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Diagnostic Challenges</vt:lpstr>
      <vt:lpstr>Diagnostic Challenges (1) </vt:lpstr>
      <vt:lpstr>Diagnostic Challenges (2) </vt:lpstr>
      <vt:lpstr>Diagnostic Challenges (3) </vt:lpstr>
      <vt:lpstr>Diagnostic Challenges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 McCarty</dc:creator>
  <cp:lastModifiedBy>Rutkowski, Beth</cp:lastModifiedBy>
  <cp:revision>62</cp:revision>
  <dcterms:created xsi:type="dcterms:W3CDTF">2022-06-22T17:25:43Z</dcterms:created>
  <dcterms:modified xsi:type="dcterms:W3CDTF">2022-08-17T14:06:57Z</dcterms:modified>
</cp:coreProperties>
</file>