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5"/>
  </p:notesMasterIdLst>
  <p:sldIdLst>
    <p:sldId id="362" r:id="rId2"/>
    <p:sldId id="360" r:id="rId3"/>
    <p:sldId id="346" r:id="rId4"/>
    <p:sldId id="361" r:id="rId5"/>
    <p:sldId id="351" r:id="rId6"/>
    <p:sldId id="352" r:id="rId7"/>
    <p:sldId id="353" r:id="rId8"/>
    <p:sldId id="354" r:id="rId9"/>
    <p:sldId id="355" r:id="rId10"/>
    <p:sldId id="356" r:id="rId11"/>
    <p:sldId id="357" r:id="rId12"/>
    <p:sldId id="349" r:id="rId13"/>
    <p:sldId id="35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8D8D"/>
    <a:srgbClr val="A8AAAD"/>
    <a:srgbClr val="017CBA"/>
    <a:srgbClr val="000849"/>
    <a:srgbClr val="1A231A"/>
    <a:srgbClr val="494949"/>
    <a:srgbClr val="334736"/>
    <a:srgbClr val="5D7F62"/>
    <a:srgbClr val="405742"/>
    <a:srgbClr val="6D95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63946"/>
  </p:normalViewPr>
  <p:slideViewPr>
    <p:cSldViewPr snapToGrid="0" snapToObjects="1">
      <p:cViewPr varScale="1">
        <p:scale>
          <a:sx n="79" d="100"/>
          <a:sy n="79" d="100"/>
        </p:scale>
        <p:origin x="1168" y="20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snapToGrid="0" snapToObjects="1">
      <p:cViewPr varScale="1">
        <p:scale>
          <a:sx n="87" d="100"/>
          <a:sy n="87" d="100"/>
        </p:scale>
        <p:origin x="384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E47147-74E2-9449-BB40-1F1DE2C06FE7}" type="doc">
      <dgm:prSet loTypeId="urn:microsoft.com/office/officeart/2005/8/layout/default" loCatId="" qsTypeId="urn:microsoft.com/office/officeart/2005/8/quickstyle/simple2" qsCatId="simple" csTypeId="urn:microsoft.com/office/officeart/2005/8/colors/colorful3" csCatId="colorful" phldr="1"/>
      <dgm:spPr/>
      <dgm:t>
        <a:bodyPr/>
        <a:lstStyle/>
        <a:p>
          <a:endParaRPr lang="en-US"/>
        </a:p>
      </dgm:t>
    </dgm:pt>
    <dgm:pt modelId="{2C6A3293-3473-A94C-9FB9-061D4D87EFC5}">
      <dgm:prSet/>
      <dgm:spPr>
        <a:solidFill>
          <a:srgbClr val="85B98E"/>
        </a:solidFill>
      </dgm:spPr>
      <dgm:t>
        <a:bodyPr/>
        <a:lstStyle/>
        <a:p>
          <a:pPr rtl="0"/>
          <a:r>
            <a:rPr lang="en-US" dirty="0"/>
            <a:t>Health and Dignity</a:t>
          </a:r>
        </a:p>
      </dgm:t>
    </dgm:pt>
    <dgm:pt modelId="{32DC1B29-4E16-CD43-9D46-6EEA7D720A57}" type="parTrans" cxnId="{3888494E-E780-FB41-9940-99741D9DDD92}">
      <dgm:prSet/>
      <dgm:spPr/>
      <dgm:t>
        <a:bodyPr/>
        <a:lstStyle/>
        <a:p>
          <a:endParaRPr lang="en-US"/>
        </a:p>
      </dgm:t>
    </dgm:pt>
    <dgm:pt modelId="{866752B2-305A-9449-891D-A80C1E31F8DB}" type="sibTrans" cxnId="{3888494E-E780-FB41-9940-99741D9DDD92}">
      <dgm:prSet/>
      <dgm:spPr/>
      <dgm:t>
        <a:bodyPr/>
        <a:lstStyle/>
        <a:p>
          <a:endParaRPr lang="en-US"/>
        </a:p>
      </dgm:t>
    </dgm:pt>
    <dgm:pt modelId="{EF815674-D00B-9A4D-A95C-93F02DE1563A}">
      <dgm:prSet/>
      <dgm:spPr>
        <a:solidFill>
          <a:srgbClr val="6D9572"/>
        </a:solidFill>
      </dgm:spPr>
      <dgm:t>
        <a:bodyPr/>
        <a:lstStyle/>
        <a:p>
          <a:pPr rtl="0"/>
          <a:r>
            <a:rPr lang="en-US" dirty="0"/>
            <a:t>Participant-Centered Services</a:t>
          </a:r>
        </a:p>
      </dgm:t>
    </dgm:pt>
    <dgm:pt modelId="{95AA095F-1522-A548-BD77-0FB909C8C042}" type="parTrans" cxnId="{84E0C4A2-A420-1D46-9A18-91BFBD81C96B}">
      <dgm:prSet/>
      <dgm:spPr/>
      <dgm:t>
        <a:bodyPr/>
        <a:lstStyle/>
        <a:p>
          <a:endParaRPr lang="en-US"/>
        </a:p>
      </dgm:t>
    </dgm:pt>
    <dgm:pt modelId="{65E0E1A5-5C46-5043-9880-278CB82F7B5E}" type="sibTrans" cxnId="{84E0C4A2-A420-1D46-9A18-91BFBD81C96B}">
      <dgm:prSet/>
      <dgm:spPr/>
      <dgm:t>
        <a:bodyPr/>
        <a:lstStyle/>
        <a:p>
          <a:endParaRPr lang="en-US"/>
        </a:p>
      </dgm:t>
    </dgm:pt>
    <dgm:pt modelId="{54D95DE3-1543-1E43-BBE8-7345B1945CD1}">
      <dgm:prSet/>
      <dgm:spPr>
        <a:solidFill>
          <a:srgbClr val="5D7F62"/>
        </a:solidFill>
      </dgm:spPr>
      <dgm:t>
        <a:bodyPr/>
        <a:lstStyle/>
        <a:p>
          <a:pPr rtl="0"/>
          <a:r>
            <a:rPr lang="en-US" dirty="0"/>
            <a:t>Participant Involvement</a:t>
          </a:r>
        </a:p>
      </dgm:t>
    </dgm:pt>
    <dgm:pt modelId="{BA530E19-6470-0D42-9817-9D4E8003E5FC}" type="parTrans" cxnId="{BD190A53-2451-304E-8E12-F41F3177A42E}">
      <dgm:prSet/>
      <dgm:spPr/>
      <dgm:t>
        <a:bodyPr/>
        <a:lstStyle/>
        <a:p>
          <a:endParaRPr lang="en-US"/>
        </a:p>
      </dgm:t>
    </dgm:pt>
    <dgm:pt modelId="{DD1F4F3A-CADF-B440-9E08-FBD0A4B26DD2}" type="sibTrans" cxnId="{BD190A53-2451-304E-8E12-F41F3177A42E}">
      <dgm:prSet/>
      <dgm:spPr/>
      <dgm:t>
        <a:bodyPr/>
        <a:lstStyle/>
        <a:p>
          <a:endParaRPr lang="en-US"/>
        </a:p>
      </dgm:t>
    </dgm:pt>
    <dgm:pt modelId="{B0D4E84E-E148-9D4B-96F7-CAB67A1C7DD4}">
      <dgm:prSet/>
      <dgm:spPr>
        <a:solidFill>
          <a:srgbClr val="5D7F62"/>
        </a:solidFill>
      </dgm:spPr>
      <dgm:t>
        <a:bodyPr/>
        <a:lstStyle/>
        <a:p>
          <a:pPr rtl="0"/>
          <a:r>
            <a:rPr lang="en-US" dirty="0"/>
            <a:t>Participant Autonomy</a:t>
          </a:r>
        </a:p>
      </dgm:t>
    </dgm:pt>
    <dgm:pt modelId="{A2530229-D7AF-EC42-B2B8-46FB4107F947}" type="parTrans" cxnId="{D01E53AD-5546-F349-A43A-DB3A831E9C7F}">
      <dgm:prSet/>
      <dgm:spPr/>
      <dgm:t>
        <a:bodyPr/>
        <a:lstStyle/>
        <a:p>
          <a:endParaRPr lang="en-US"/>
        </a:p>
      </dgm:t>
    </dgm:pt>
    <dgm:pt modelId="{BDF627CD-5F11-5346-B89C-A39CBD0DC9FA}" type="sibTrans" cxnId="{D01E53AD-5546-F349-A43A-DB3A831E9C7F}">
      <dgm:prSet/>
      <dgm:spPr/>
      <dgm:t>
        <a:bodyPr/>
        <a:lstStyle/>
        <a:p>
          <a:endParaRPr lang="en-US"/>
        </a:p>
      </dgm:t>
    </dgm:pt>
    <dgm:pt modelId="{0EBEE06C-C4DF-7345-9291-30EA0924D5AF}">
      <dgm:prSet/>
      <dgm:spPr>
        <a:solidFill>
          <a:srgbClr val="334736"/>
        </a:solidFill>
      </dgm:spPr>
      <dgm:t>
        <a:bodyPr/>
        <a:lstStyle/>
        <a:p>
          <a:pPr rtl="0"/>
          <a:r>
            <a:rPr lang="en-US" dirty="0"/>
            <a:t>Sociocultural Factors</a:t>
          </a:r>
        </a:p>
      </dgm:t>
    </dgm:pt>
    <dgm:pt modelId="{C19ADEAE-9736-D443-BAC1-350213F78828}" type="parTrans" cxnId="{07A5AA0F-E4A7-284F-8158-70449D6B3453}">
      <dgm:prSet/>
      <dgm:spPr/>
      <dgm:t>
        <a:bodyPr/>
        <a:lstStyle/>
        <a:p>
          <a:endParaRPr lang="en-US"/>
        </a:p>
      </dgm:t>
    </dgm:pt>
    <dgm:pt modelId="{B722856E-3EBE-644F-9720-C45B2FF8E7A0}" type="sibTrans" cxnId="{07A5AA0F-E4A7-284F-8158-70449D6B3453}">
      <dgm:prSet/>
      <dgm:spPr/>
      <dgm:t>
        <a:bodyPr/>
        <a:lstStyle/>
        <a:p>
          <a:endParaRPr lang="en-US"/>
        </a:p>
      </dgm:t>
    </dgm:pt>
    <dgm:pt modelId="{A81DFBEF-C4EE-564F-83FA-A75033647F30}">
      <dgm:prSet/>
      <dgm:spPr>
        <a:solidFill>
          <a:srgbClr val="1A231A"/>
        </a:solidFill>
      </dgm:spPr>
      <dgm:t>
        <a:bodyPr/>
        <a:lstStyle/>
        <a:p>
          <a:pPr rtl="0"/>
          <a:r>
            <a:rPr lang="en-US" dirty="0"/>
            <a:t>Pragmatism/Realism</a:t>
          </a:r>
        </a:p>
      </dgm:t>
    </dgm:pt>
    <dgm:pt modelId="{760E949C-6E08-8745-B0C6-D8539EC26B90}" type="parTrans" cxnId="{2FDE9639-E40F-BF43-83D2-B578F773DA0E}">
      <dgm:prSet/>
      <dgm:spPr/>
      <dgm:t>
        <a:bodyPr/>
        <a:lstStyle/>
        <a:p>
          <a:endParaRPr lang="en-US"/>
        </a:p>
      </dgm:t>
    </dgm:pt>
    <dgm:pt modelId="{EA02F907-3557-0342-BFEA-4542D80BB2A8}" type="sibTrans" cxnId="{2FDE9639-E40F-BF43-83D2-B578F773DA0E}">
      <dgm:prSet/>
      <dgm:spPr/>
      <dgm:t>
        <a:bodyPr/>
        <a:lstStyle/>
        <a:p>
          <a:endParaRPr lang="en-US"/>
        </a:p>
      </dgm:t>
    </dgm:pt>
    <dgm:pt modelId="{9DFC7E07-334C-E240-9723-FF22AB0E67C5}" type="pres">
      <dgm:prSet presAssocID="{97E47147-74E2-9449-BB40-1F1DE2C06FE7}" presName="diagram" presStyleCnt="0">
        <dgm:presLayoutVars>
          <dgm:dir/>
          <dgm:resizeHandles val="exact"/>
        </dgm:presLayoutVars>
      </dgm:prSet>
      <dgm:spPr/>
    </dgm:pt>
    <dgm:pt modelId="{4C379AE9-57D6-654A-A7E9-13BF81A014CD}" type="pres">
      <dgm:prSet presAssocID="{2C6A3293-3473-A94C-9FB9-061D4D87EFC5}" presName="node" presStyleLbl="node1" presStyleIdx="0" presStyleCnt="6">
        <dgm:presLayoutVars>
          <dgm:bulletEnabled val="1"/>
        </dgm:presLayoutVars>
      </dgm:prSet>
      <dgm:spPr/>
    </dgm:pt>
    <dgm:pt modelId="{5E432841-A728-5344-98E5-30076697F9AB}" type="pres">
      <dgm:prSet presAssocID="{866752B2-305A-9449-891D-A80C1E31F8DB}" presName="sibTrans" presStyleCnt="0"/>
      <dgm:spPr/>
    </dgm:pt>
    <dgm:pt modelId="{4109F88A-544F-0347-9772-829410F85EC1}" type="pres">
      <dgm:prSet presAssocID="{EF815674-D00B-9A4D-A95C-93F02DE1563A}" presName="node" presStyleLbl="node1" presStyleIdx="1" presStyleCnt="6">
        <dgm:presLayoutVars>
          <dgm:bulletEnabled val="1"/>
        </dgm:presLayoutVars>
      </dgm:prSet>
      <dgm:spPr/>
    </dgm:pt>
    <dgm:pt modelId="{2A7C242A-8342-E844-A79C-AF90F6AEF4C9}" type="pres">
      <dgm:prSet presAssocID="{65E0E1A5-5C46-5043-9880-278CB82F7B5E}" presName="sibTrans" presStyleCnt="0"/>
      <dgm:spPr/>
    </dgm:pt>
    <dgm:pt modelId="{ACE92DBD-EE32-F747-B658-0EFFF6FA131D}" type="pres">
      <dgm:prSet presAssocID="{54D95DE3-1543-1E43-BBE8-7345B1945CD1}" presName="node" presStyleLbl="node1" presStyleIdx="2" presStyleCnt="6">
        <dgm:presLayoutVars>
          <dgm:bulletEnabled val="1"/>
        </dgm:presLayoutVars>
      </dgm:prSet>
      <dgm:spPr/>
    </dgm:pt>
    <dgm:pt modelId="{E1391A2F-175F-0844-A69E-2585598837C2}" type="pres">
      <dgm:prSet presAssocID="{DD1F4F3A-CADF-B440-9E08-FBD0A4B26DD2}" presName="sibTrans" presStyleCnt="0"/>
      <dgm:spPr/>
    </dgm:pt>
    <dgm:pt modelId="{53D870EF-92F9-BC4C-BC3B-65D46FB4D817}" type="pres">
      <dgm:prSet presAssocID="{B0D4E84E-E148-9D4B-96F7-CAB67A1C7DD4}" presName="node" presStyleLbl="node1" presStyleIdx="3" presStyleCnt="6">
        <dgm:presLayoutVars>
          <dgm:bulletEnabled val="1"/>
        </dgm:presLayoutVars>
      </dgm:prSet>
      <dgm:spPr/>
    </dgm:pt>
    <dgm:pt modelId="{B36EDD4B-EF24-ED4B-8208-821DCF952964}" type="pres">
      <dgm:prSet presAssocID="{BDF627CD-5F11-5346-B89C-A39CBD0DC9FA}" presName="sibTrans" presStyleCnt="0"/>
      <dgm:spPr/>
    </dgm:pt>
    <dgm:pt modelId="{7A0A4DAE-68E5-D646-B021-EA01AA31458A}" type="pres">
      <dgm:prSet presAssocID="{0EBEE06C-C4DF-7345-9291-30EA0924D5AF}" presName="node" presStyleLbl="node1" presStyleIdx="4" presStyleCnt="6">
        <dgm:presLayoutVars>
          <dgm:bulletEnabled val="1"/>
        </dgm:presLayoutVars>
      </dgm:prSet>
      <dgm:spPr/>
    </dgm:pt>
    <dgm:pt modelId="{E4F92BF0-62DB-7646-9151-CE70B2A0744B}" type="pres">
      <dgm:prSet presAssocID="{B722856E-3EBE-644F-9720-C45B2FF8E7A0}" presName="sibTrans" presStyleCnt="0"/>
      <dgm:spPr/>
    </dgm:pt>
    <dgm:pt modelId="{38B15E3C-F9C2-4146-9635-C53FD85941EF}" type="pres">
      <dgm:prSet presAssocID="{A81DFBEF-C4EE-564F-83FA-A75033647F30}" presName="node" presStyleLbl="node1" presStyleIdx="5" presStyleCnt="6">
        <dgm:presLayoutVars>
          <dgm:bulletEnabled val="1"/>
        </dgm:presLayoutVars>
      </dgm:prSet>
      <dgm:spPr/>
    </dgm:pt>
  </dgm:ptLst>
  <dgm:cxnLst>
    <dgm:cxn modelId="{07A5AA0F-E4A7-284F-8158-70449D6B3453}" srcId="{97E47147-74E2-9449-BB40-1F1DE2C06FE7}" destId="{0EBEE06C-C4DF-7345-9291-30EA0924D5AF}" srcOrd="4" destOrd="0" parTransId="{C19ADEAE-9736-D443-BAC1-350213F78828}" sibTransId="{B722856E-3EBE-644F-9720-C45B2FF8E7A0}"/>
    <dgm:cxn modelId="{2FDE9639-E40F-BF43-83D2-B578F773DA0E}" srcId="{97E47147-74E2-9449-BB40-1F1DE2C06FE7}" destId="{A81DFBEF-C4EE-564F-83FA-A75033647F30}" srcOrd="5" destOrd="0" parTransId="{760E949C-6E08-8745-B0C6-D8539EC26B90}" sibTransId="{EA02F907-3557-0342-BFEA-4542D80BB2A8}"/>
    <dgm:cxn modelId="{BEB2D240-0895-E74B-B20B-88C50FCAF047}" type="presOf" srcId="{2C6A3293-3473-A94C-9FB9-061D4D87EFC5}" destId="{4C379AE9-57D6-654A-A7E9-13BF81A014CD}" srcOrd="0" destOrd="0" presId="urn:microsoft.com/office/officeart/2005/8/layout/default"/>
    <dgm:cxn modelId="{3888494E-E780-FB41-9940-99741D9DDD92}" srcId="{97E47147-74E2-9449-BB40-1F1DE2C06FE7}" destId="{2C6A3293-3473-A94C-9FB9-061D4D87EFC5}" srcOrd="0" destOrd="0" parTransId="{32DC1B29-4E16-CD43-9D46-6EEA7D720A57}" sibTransId="{866752B2-305A-9449-891D-A80C1E31F8DB}"/>
    <dgm:cxn modelId="{BD190A53-2451-304E-8E12-F41F3177A42E}" srcId="{97E47147-74E2-9449-BB40-1F1DE2C06FE7}" destId="{54D95DE3-1543-1E43-BBE8-7345B1945CD1}" srcOrd="2" destOrd="0" parTransId="{BA530E19-6470-0D42-9817-9D4E8003E5FC}" sibTransId="{DD1F4F3A-CADF-B440-9E08-FBD0A4B26DD2}"/>
    <dgm:cxn modelId="{F1841458-0041-9B45-A240-C00613715F38}" type="presOf" srcId="{A81DFBEF-C4EE-564F-83FA-A75033647F30}" destId="{38B15E3C-F9C2-4146-9635-C53FD85941EF}" srcOrd="0" destOrd="0" presId="urn:microsoft.com/office/officeart/2005/8/layout/default"/>
    <dgm:cxn modelId="{162A2F63-76C5-3048-B924-4BCA2FB43B2A}" type="presOf" srcId="{EF815674-D00B-9A4D-A95C-93F02DE1563A}" destId="{4109F88A-544F-0347-9772-829410F85EC1}" srcOrd="0" destOrd="0" presId="urn:microsoft.com/office/officeart/2005/8/layout/default"/>
    <dgm:cxn modelId="{BDBF8C8A-B8C7-6F49-AE65-D6909D40CBCD}" type="presOf" srcId="{0EBEE06C-C4DF-7345-9291-30EA0924D5AF}" destId="{7A0A4DAE-68E5-D646-B021-EA01AA31458A}" srcOrd="0" destOrd="0" presId="urn:microsoft.com/office/officeart/2005/8/layout/default"/>
    <dgm:cxn modelId="{84E0C4A2-A420-1D46-9A18-91BFBD81C96B}" srcId="{97E47147-74E2-9449-BB40-1F1DE2C06FE7}" destId="{EF815674-D00B-9A4D-A95C-93F02DE1563A}" srcOrd="1" destOrd="0" parTransId="{95AA095F-1522-A548-BD77-0FB909C8C042}" sibTransId="{65E0E1A5-5C46-5043-9880-278CB82F7B5E}"/>
    <dgm:cxn modelId="{D01E53AD-5546-F349-A43A-DB3A831E9C7F}" srcId="{97E47147-74E2-9449-BB40-1F1DE2C06FE7}" destId="{B0D4E84E-E148-9D4B-96F7-CAB67A1C7DD4}" srcOrd="3" destOrd="0" parTransId="{A2530229-D7AF-EC42-B2B8-46FB4107F947}" sibTransId="{BDF627CD-5F11-5346-B89C-A39CBD0DC9FA}"/>
    <dgm:cxn modelId="{411618C5-2912-1348-BDE5-1F348805678B}" type="presOf" srcId="{B0D4E84E-E148-9D4B-96F7-CAB67A1C7DD4}" destId="{53D870EF-92F9-BC4C-BC3B-65D46FB4D817}" srcOrd="0" destOrd="0" presId="urn:microsoft.com/office/officeart/2005/8/layout/default"/>
    <dgm:cxn modelId="{006BBADC-BF1A-BC4C-B69A-F94837B73E75}" type="presOf" srcId="{54D95DE3-1543-1E43-BBE8-7345B1945CD1}" destId="{ACE92DBD-EE32-F747-B658-0EFFF6FA131D}" srcOrd="0" destOrd="0" presId="urn:microsoft.com/office/officeart/2005/8/layout/default"/>
    <dgm:cxn modelId="{8FB675DD-9A1B-3741-B9F0-4B9871CE3ACD}" type="presOf" srcId="{97E47147-74E2-9449-BB40-1F1DE2C06FE7}" destId="{9DFC7E07-334C-E240-9723-FF22AB0E67C5}" srcOrd="0" destOrd="0" presId="urn:microsoft.com/office/officeart/2005/8/layout/default"/>
    <dgm:cxn modelId="{89ADC7C6-E3D5-5749-8B0F-6FF80C6967B6}" type="presParOf" srcId="{9DFC7E07-334C-E240-9723-FF22AB0E67C5}" destId="{4C379AE9-57D6-654A-A7E9-13BF81A014CD}" srcOrd="0" destOrd="0" presId="urn:microsoft.com/office/officeart/2005/8/layout/default"/>
    <dgm:cxn modelId="{895E7791-D456-9541-91CC-63E1BE6AD34C}" type="presParOf" srcId="{9DFC7E07-334C-E240-9723-FF22AB0E67C5}" destId="{5E432841-A728-5344-98E5-30076697F9AB}" srcOrd="1" destOrd="0" presId="urn:microsoft.com/office/officeart/2005/8/layout/default"/>
    <dgm:cxn modelId="{4B0EC240-FFED-6D45-A6B5-DD1485A8960E}" type="presParOf" srcId="{9DFC7E07-334C-E240-9723-FF22AB0E67C5}" destId="{4109F88A-544F-0347-9772-829410F85EC1}" srcOrd="2" destOrd="0" presId="urn:microsoft.com/office/officeart/2005/8/layout/default"/>
    <dgm:cxn modelId="{0E645BF7-5172-214A-9019-C984145FA28E}" type="presParOf" srcId="{9DFC7E07-334C-E240-9723-FF22AB0E67C5}" destId="{2A7C242A-8342-E844-A79C-AF90F6AEF4C9}" srcOrd="3" destOrd="0" presId="urn:microsoft.com/office/officeart/2005/8/layout/default"/>
    <dgm:cxn modelId="{D1CF6429-D55D-364A-9895-0CB3DDF38911}" type="presParOf" srcId="{9DFC7E07-334C-E240-9723-FF22AB0E67C5}" destId="{ACE92DBD-EE32-F747-B658-0EFFF6FA131D}" srcOrd="4" destOrd="0" presId="urn:microsoft.com/office/officeart/2005/8/layout/default"/>
    <dgm:cxn modelId="{5D6C8FF5-B15A-DA4A-AFE7-ED655E27705B}" type="presParOf" srcId="{9DFC7E07-334C-E240-9723-FF22AB0E67C5}" destId="{E1391A2F-175F-0844-A69E-2585598837C2}" srcOrd="5" destOrd="0" presId="urn:microsoft.com/office/officeart/2005/8/layout/default"/>
    <dgm:cxn modelId="{84749706-0568-954E-AD51-F0FEBB8A8F0A}" type="presParOf" srcId="{9DFC7E07-334C-E240-9723-FF22AB0E67C5}" destId="{53D870EF-92F9-BC4C-BC3B-65D46FB4D817}" srcOrd="6" destOrd="0" presId="urn:microsoft.com/office/officeart/2005/8/layout/default"/>
    <dgm:cxn modelId="{533C7798-B7DB-D643-AD19-3E36F4173A64}" type="presParOf" srcId="{9DFC7E07-334C-E240-9723-FF22AB0E67C5}" destId="{B36EDD4B-EF24-ED4B-8208-821DCF952964}" srcOrd="7" destOrd="0" presId="urn:microsoft.com/office/officeart/2005/8/layout/default"/>
    <dgm:cxn modelId="{3E958655-277B-FC4F-8327-4349893CF9F8}" type="presParOf" srcId="{9DFC7E07-334C-E240-9723-FF22AB0E67C5}" destId="{7A0A4DAE-68E5-D646-B021-EA01AA31458A}" srcOrd="8" destOrd="0" presId="urn:microsoft.com/office/officeart/2005/8/layout/default"/>
    <dgm:cxn modelId="{4F771882-80FB-A94D-B72F-8A14EDEEC32E}" type="presParOf" srcId="{9DFC7E07-334C-E240-9723-FF22AB0E67C5}" destId="{E4F92BF0-62DB-7646-9151-CE70B2A0744B}" srcOrd="9" destOrd="0" presId="urn:microsoft.com/office/officeart/2005/8/layout/default"/>
    <dgm:cxn modelId="{F744E74A-EB4A-8C48-B44B-E6411375409F}" type="presParOf" srcId="{9DFC7E07-334C-E240-9723-FF22AB0E67C5}" destId="{38B15E3C-F9C2-4146-9635-C53FD85941EF}"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79AE9-57D6-654A-A7E9-13BF81A014CD}">
      <dsp:nvSpPr>
        <dsp:cNvPr id="0" name=""/>
        <dsp:cNvSpPr/>
      </dsp:nvSpPr>
      <dsp:spPr>
        <a:xfrm>
          <a:off x="0" y="721915"/>
          <a:ext cx="2738437" cy="1643062"/>
        </a:xfrm>
        <a:prstGeom prst="rect">
          <a:avLst/>
        </a:prstGeom>
        <a:solidFill>
          <a:srgbClr val="85B98E"/>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t>Health and Dignity</a:t>
          </a:r>
        </a:p>
      </dsp:txBody>
      <dsp:txXfrm>
        <a:off x="0" y="721915"/>
        <a:ext cx="2738437" cy="1643062"/>
      </dsp:txXfrm>
    </dsp:sp>
    <dsp:sp modelId="{4109F88A-544F-0347-9772-829410F85EC1}">
      <dsp:nvSpPr>
        <dsp:cNvPr id="0" name=""/>
        <dsp:cNvSpPr/>
      </dsp:nvSpPr>
      <dsp:spPr>
        <a:xfrm>
          <a:off x="3012281" y="721915"/>
          <a:ext cx="2738437" cy="1643062"/>
        </a:xfrm>
        <a:prstGeom prst="rect">
          <a:avLst/>
        </a:prstGeom>
        <a:solidFill>
          <a:srgbClr val="6D957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t>Participant-Centered Services</a:t>
          </a:r>
        </a:p>
      </dsp:txBody>
      <dsp:txXfrm>
        <a:off x="3012281" y="721915"/>
        <a:ext cx="2738437" cy="1643062"/>
      </dsp:txXfrm>
    </dsp:sp>
    <dsp:sp modelId="{ACE92DBD-EE32-F747-B658-0EFFF6FA131D}">
      <dsp:nvSpPr>
        <dsp:cNvPr id="0" name=""/>
        <dsp:cNvSpPr/>
      </dsp:nvSpPr>
      <dsp:spPr>
        <a:xfrm>
          <a:off x="6024562" y="721915"/>
          <a:ext cx="2738437" cy="1643062"/>
        </a:xfrm>
        <a:prstGeom prst="rect">
          <a:avLst/>
        </a:prstGeom>
        <a:solidFill>
          <a:srgbClr val="5D7F6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t>Participant Involvement</a:t>
          </a:r>
        </a:p>
      </dsp:txBody>
      <dsp:txXfrm>
        <a:off x="6024562" y="721915"/>
        <a:ext cx="2738437" cy="1643062"/>
      </dsp:txXfrm>
    </dsp:sp>
    <dsp:sp modelId="{53D870EF-92F9-BC4C-BC3B-65D46FB4D817}">
      <dsp:nvSpPr>
        <dsp:cNvPr id="0" name=""/>
        <dsp:cNvSpPr/>
      </dsp:nvSpPr>
      <dsp:spPr>
        <a:xfrm>
          <a:off x="0" y="2638821"/>
          <a:ext cx="2738437" cy="1643062"/>
        </a:xfrm>
        <a:prstGeom prst="rect">
          <a:avLst/>
        </a:prstGeom>
        <a:solidFill>
          <a:srgbClr val="5D7F6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t>Participant Autonomy</a:t>
          </a:r>
        </a:p>
      </dsp:txBody>
      <dsp:txXfrm>
        <a:off x="0" y="2638821"/>
        <a:ext cx="2738437" cy="1643062"/>
      </dsp:txXfrm>
    </dsp:sp>
    <dsp:sp modelId="{7A0A4DAE-68E5-D646-B021-EA01AA31458A}">
      <dsp:nvSpPr>
        <dsp:cNvPr id="0" name=""/>
        <dsp:cNvSpPr/>
      </dsp:nvSpPr>
      <dsp:spPr>
        <a:xfrm>
          <a:off x="3012281" y="2638821"/>
          <a:ext cx="2738437" cy="1643062"/>
        </a:xfrm>
        <a:prstGeom prst="rect">
          <a:avLst/>
        </a:prstGeom>
        <a:solidFill>
          <a:srgbClr val="334736"/>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t>Sociocultural Factors</a:t>
          </a:r>
        </a:p>
      </dsp:txBody>
      <dsp:txXfrm>
        <a:off x="3012281" y="2638821"/>
        <a:ext cx="2738437" cy="1643062"/>
      </dsp:txXfrm>
    </dsp:sp>
    <dsp:sp modelId="{38B15E3C-F9C2-4146-9635-C53FD85941EF}">
      <dsp:nvSpPr>
        <dsp:cNvPr id="0" name=""/>
        <dsp:cNvSpPr/>
      </dsp:nvSpPr>
      <dsp:spPr>
        <a:xfrm>
          <a:off x="6024562" y="2638821"/>
          <a:ext cx="2738437" cy="1643062"/>
        </a:xfrm>
        <a:prstGeom prst="rect">
          <a:avLst/>
        </a:prstGeom>
        <a:solidFill>
          <a:srgbClr val="1A231A"/>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t>Pragmatism/Realism</a:t>
          </a:r>
        </a:p>
      </dsp:txBody>
      <dsp:txXfrm>
        <a:off x="6024562" y="2638821"/>
        <a:ext cx="2738437" cy="164306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A8F005-824C-A945-ADDE-92EEEC73EE3A}" type="datetimeFigureOut">
              <a:rPr lang="en-US" smtClean="0"/>
              <a:t>11/16/22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8124FE-23F5-F643-A10F-58C2D79EE931}" type="slidenum">
              <a:rPr lang="en-US" smtClean="0"/>
              <a:t>‹#›</a:t>
            </a:fld>
            <a:endParaRPr lang="en-US"/>
          </a:p>
        </p:txBody>
      </p:sp>
    </p:spTree>
    <p:extLst>
      <p:ext uri="{BB962C8B-B14F-4D97-AF65-F5344CB8AC3E}">
        <p14:creationId xmlns:p14="http://schemas.microsoft.com/office/powerpoint/2010/main" val="919386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mpattc.org/"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www.psattc.org/"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harmreduction.org/wp-content/uploads/2020/08/NHRC-PDF-Principles_Of_Harm_Reduction.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harmreduction.org/wp-content/uploads/2020/08/NHRC-PDF-Principles_Of_Harm_Reduction.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harmreduction.org/wp-content/uploads/2020/08/NHRC-PDF-Principles_Of_Harm_Reduction.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harmreduction.org/wp-content/uploads/2020/08/NHRC-PDF-Principles_Of_Harm_Reduction.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amhsa.gov/find-help/harm-reduction"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harmreduction.org/wp-content/uploads/2020/08/NHRC-PDF-Principles_Of_Harm_Reduction.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harmreduction.org/wp-content/uploads/2020/11/Spirit-of-Harm-Reduction-Toolkit.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harmreduction.org/wp-content/uploads/2020/08/NHRC-PDF-Principles_Of_Harm_Reduction.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harmreduction.org/wp-content/uploads/2020/08/NHRC-PDF-Principles_Of_Harm_Reduction.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harmreduction.org/wp-content/uploads/2020/08/NHRC-PDF-Principles_Of_Harm_Reduction.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harmreduction.org/wp-content/uploads/2020/08/NHRC-PDF-Principles_Of_Harm_Reduction.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harmreduction.org/wp-content/uploads/2020/08/NHRC-PDF-Principles_Of_Harm_Reduction.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rPr>
              <a:t>SUD Keys to Education is a product for educators and clinical supervisors developed in 2022 by the Mountain Plains and Pacific Southwest Addiction Technology Transfer Centers (MPATTC and PSATTC). The main developer of the harm reduction slides is </a:t>
            </a:r>
            <a:r>
              <a:rPr lang="en-US" sz="1200" b="0" i="0" u="none" strike="noStrike" kern="1200" dirty="0">
                <a:solidFill>
                  <a:schemeClr val="tx1"/>
                </a:solidFill>
                <a:effectLst/>
              </a:rPr>
              <a:t>Abby Roach-Moore</a:t>
            </a:r>
            <a:r>
              <a:rPr lang="en-US" sz="1200" kern="1200" dirty="0">
                <a:solidFill>
                  <a:schemeClr val="tx1"/>
                </a:solidFill>
                <a:effectLst/>
              </a:rPr>
              <a:t>. Additional guidance and editing support were provided by Trisha </a:t>
            </a:r>
            <a:r>
              <a:rPr lang="en-US" sz="1200" kern="1200" dirty="0" err="1">
                <a:solidFill>
                  <a:schemeClr val="tx1"/>
                </a:solidFill>
                <a:effectLst/>
              </a:rPr>
              <a:t>Dudkowski</a:t>
            </a:r>
            <a:r>
              <a:rPr lang="en-US" sz="1200" kern="1200" dirty="0">
                <a:solidFill>
                  <a:schemeClr val="tx1"/>
                </a:solidFill>
                <a:effectLst/>
              </a:rPr>
              <a:t>, BA, Thomas E. </a:t>
            </a:r>
            <a:r>
              <a:rPr lang="en-US" sz="1200" kern="1200" dirty="0" err="1">
                <a:solidFill>
                  <a:schemeClr val="tx1"/>
                </a:solidFill>
                <a:effectLst/>
              </a:rPr>
              <a:t>Freese</a:t>
            </a:r>
            <a:r>
              <a:rPr lang="en-US" sz="1200" kern="1200" dirty="0">
                <a:solidFill>
                  <a:schemeClr val="tx1"/>
                </a:solidFill>
                <a:effectLst/>
              </a:rPr>
              <a:t>, PhD, Kenneth Flanagan, PhD, Terra Hamblin, MA, Cindy </a:t>
            </a:r>
            <a:r>
              <a:rPr lang="en-US" sz="1200" kern="1200" dirty="0" err="1">
                <a:solidFill>
                  <a:schemeClr val="tx1"/>
                </a:solidFill>
                <a:effectLst/>
              </a:rPr>
              <a:t>Juntenen</a:t>
            </a:r>
            <a:r>
              <a:rPr lang="en-US" sz="1200" kern="1200" dirty="0">
                <a:solidFill>
                  <a:schemeClr val="tx1"/>
                </a:solidFill>
                <a:effectLst/>
              </a:rPr>
              <a:t>, PhD, Shannon McCarty, BS, LP, Kim Miller, MS, Abby Roach-Moore, MSW, Nancy Roget, MS, Beth </a:t>
            </a:r>
            <a:r>
              <a:rPr lang="en-US" sz="1200" kern="1200" dirty="0" err="1">
                <a:solidFill>
                  <a:schemeClr val="tx1"/>
                </a:solidFill>
                <a:effectLst/>
              </a:rPr>
              <a:t>Rutkowski</a:t>
            </a:r>
            <a:r>
              <a:rPr lang="en-US" sz="1200" kern="1200" dirty="0">
                <a:solidFill>
                  <a:schemeClr val="tx1"/>
                </a:solidFill>
                <a:effectLst/>
              </a:rPr>
              <a:t>, MPH, and </a:t>
            </a:r>
            <a:r>
              <a:rPr lang="en-US" sz="1200" kern="1200" dirty="0" err="1">
                <a:solidFill>
                  <a:schemeClr val="tx1"/>
                </a:solidFill>
                <a:effectLst/>
              </a:rPr>
              <a:t>Maridee</a:t>
            </a:r>
            <a:r>
              <a:rPr lang="en-US" sz="1200" kern="1200" dirty="0">
                <a:solidFill>
                  <a:schemeClr val="tx1"/>
                </a:solidFill>
                <a:effectLst/>
              </a:rPr>
              <a:t> </a:t>
            </a:r>
            <a:r>
              <a:rPr lang="en-US" sz="1200" kern="1200" dirty="0" err="1">
                <a:solidFill>
                  <a:schemeClr val="tx1"/>
                </a:solidFill>
                <a:effectLst/>
              </a:rPr>
              <a:t>Shogren</a:t>
            </a:r>
            <a:r>
              <a:rPr lang="en-US" sz="1200" kern="1200" dirty="0">
                <a:solidFill>
                  <a:schemeClr val="tx1"/>
                </a:solidFill>
                <a:effectLst/>
              </a:rPr>
              <a:t>, DNP.</a:t>
            </a:r>
          </a:p>
          <a:p>
            <a:endParaRPr lang="en-US" sz="1200" kern="1200" dirty="0">
              <a:solidFill>
                <a:schemeClr val="tx1"/>
              </a:solidFill>
              <a:effectLst/>
            </a:endParaRPr>
          </a:p>
          <a:p>
            <a:r>
              <a:rPr lang="en-US" sz="1200" kern="1200" dirty="0">
                <a:solidFill>
                  <a:schemeClr val="tx1"/>
                </a:solidFill>
                <a:effectLst/>
              </a:rPr>
              <a:t>This product was developed to help community college/university faculty, as well as clinical supervisors and recovery support staff have access to brief, science-based content with the goal of providing materials that can be easily infused into existing substance use disorder and related courses (e.g., social work, nursing, criminal justice, foundation of addiction courses, ethics, counseling courses, etc.) and for clinical and recovery staff use in in-service meetings. Individuals can select the specific content to infuse into existing curricula/materials depending on specific needs of their learners. Each slide in the slide decks contain notes to provide guidance on the topics along with references and handouts where appropriate.</a:t>
            </a:r>
          </a:p>
          <a:p>
            <a:endParaRPr lang="en-US" sz="1200" kern="1200" dirty="0">
              <a:solidFill>
                <a:schemeClr val="tx1"/>
              </a:solidFill>
              <a:effectLst/>
            </a:endParaRPr>
          </a:p>
          <a:p>
            <a:r>
              <a:rPr lang="en-US" sz="1200" kern="1200" dirty="0">
                <a:solidFill>
                  <a:schemeClr val="tx1"/>
                </a:solidFill>
                <a:effectLst/>
              </a:rPr>
              <a:t>If you require further information, please do not hesitate to contact the MPATTC (</a:t>
            </a:r>
            <a:r>
              <a:rPr lang="en-US" sz="1200" u="sng" kern="1200" dirty="0">
                <a:solidFill>
                  <a:schemeClr val="tx1"/>
                </a:solidFill>
                <a:effectLst/>
                <a:hlinkClick r:id="rId3"/>
              </a:rPr>
              <a:t>http://www.mpattc.org</a:t>
            </a:r>
            <a:r>
              <a:rPr lang="en-US" sz="1200" kern="1200" dirty="0">
                <a:solidFill>
                  <a:schemeClr val="tx1"/>
                </a:solidFill>
                <a:effectLst/>
              </a:rPr>
              <a:t>) or PSATTC (</a:t>
            </a:r>
            <a:r>
              <a:rPr lang="en-US" sz="1200" u="sng" kern="1200" dirty="0">
                <a:solidFill>
                  <a:schemeClr val="tx1"/>
                </a:solidFill>
                <a:effectLst/>
                <a:hlinkClick r:id="rId4"/>
              </a:rPr>
              <a:t>http://www.psattc.org</a:t>
            </a:r>
            <a:r>
              <a:rPr lang="en-US" sz="1200" kern="1200" dirty="0">
                <a:solidFill>
                  <a:schemeClr val="tx1"/>
                </a:solidFill>
                <a:effectLst/>
              </a:rPr>
              <a:t>) . You are free to use these slides and pictures, but please give credit to the MPATTC and PSATTC when using them by referencing both Centers at the beginning of your presentation. The MPATTC (HHS Region 8) and PSATTC (HHS Region 9) are part of the SAMHSA-funded ATTC Network that offers training and technical assistance (TA) services. HHS Region 8 is comprised of Colorado, Montana, North Dakota, South Dakota, Utah, and Wyoming, and HHS Region 9 is comprised of Arizona, California, Hawaii, Nevada, and the six U.S.-affiliated Pacific Jurisdictions (American Samoa, Commonwealth of the Northern Mariana Islands, Federated States of Micronesia, Guam, Republic of the Marshall Islands, and Republic of Palau). For additional information, please visit </a:t>
            </a:r>
            <a:r>
              <a:rPr lang="en-US" sz="1200" u="sng" kern="1200" dirty="0">
                <a:solidFill>
                  <a:schemeClr val="tx1"/>
                </a:solidFill>
                <a:effectLst/>
                <a:hlinkClick r:id="rId3"/>
              </a:rPr>
              <a:t>http://www.mpattc.org</a:t>
            </a:r>
            <a:r>
              <a:rPr lang="en-US" sz="1200" kern="1200" dirty="0">
                <a:solidFill>
                  <a:schemeClr val="tx1"/>
                </a:solidFill>
                <a:effectLst/>
              </a:rPr>
              <a:t> and </a:t>
            </a:r>
            <a:r>
              <a:rPr lang="en-US" sz="1200" u="sng" kern="1200" dirty="0">
                <a:solidFill>
                  <a:schemeClr val="tx1"/>
                </a:solidFill>
                <a:effectLst/>
                <a:hlinkClick r:id="rId4"/>
              </a:rPr>
              <a:t>http://www.psattc.org</a:t>
            </a:r>
            <a:r>
              <a:rPr lang="en-US" sz="1200" kern="1200" dirty="0">
                <a:solidFill>
                  <a:schemeClr val="tx1"/>
                </a:solidFill>
                <a:effectLst/>
              </a:rPr>
              <a:t>.</a:t>
            </a:r>
          </a:p>
          <a:p>
            <a:endParaRPr lang="en-US" sz="1200" kern="1200" dirty="0">
              <a:solidFill>
                <a:schemeClr val="tx1"/>
              </a:solidFill>
              <a:effectLst/>
            </a:endParaRPr>
          </a:p>
          <a:p>
            <a:r>
              <a:rPr lang="en-US" sz="1200" kern="1200" dirty="0">
                <a:solidFill>
                  <a:schemeClr val="tx1"/>
                </a:solidFill>
                <a:effectLst/>
              </a:rPr>
              <a:t>Funding for this product was made possible (in part) by SAMHSA Cooperative Agreement numbers UR1 TI080200 (MPATTC) and UR1 TI080211 (PSATTC). The views expressed in these materials do not necessarily reflect the official policies of the Department of Health and Human Services, nor does mention of trade names, commercial practices, or organizations imply endorsement by the U.S. Government.</a:t>
            </a:r>
          </a:p>
          <a:p>
            <a:endParaRPr lang="en-US" sz="1200" kern="1200" dirty="0">
              <a:solidFill>
                <a:schemeClr val="tx1"/>
              </a:solidFill>
              <a:effectLst/>
            </a:endParaRPr>
          </a:p>
          <a:p>
            <a:r>
              <a:rPr lang="en-US" sz="1200" dirty="0"/>
              <a:t>Additional resources are available to enhance and support the information provided in this brief presentation.</a:t>
            </a:r>
          </a:p>
          <a:p>
            <a:endParaRPr lang="en-US" sz="1200" dirty="0"/>
          </a:p>
          <a:p>
            <a:r>
              <a:rPr lang="en-US" sz="1200" b="1" dirty="0"/>
              <a:t>Date last updated: </a:t>
            </a:r>
            <a:r>
              <a:rPr lang="en-US" sz="1200" dirty="0"/>
              <a:t>November 1, 2022</a:t>
            </a:r>
          </a:p>
        </p:txBody>
      </p:sp>
      <p:sp>
        <p:nvSpPr>
          <p:cNvPr id="4" name="Slide Number Placeholder 3"/>
          <p:cNvSpPr>
            <a:spLocks noGrp="1"/>
          </p:cNvSpPr>
          <p:nvPr>
            <p:ph type="sldNum" sz="quarter" idx="10"/>
          </p:nvPr>
        </p:nvSpPr>
        <p:spPr/>
        <p:txBody>
          <a:bodyPr/>
          <a:lstStyle/>
          <a:p>
            <a:fld id="{6A8124FE-23F5-F643-A10F-58C2D79EE931}" type="slidenum">
              <a:rPr lang="en-US" smtClean="0"/>
              <a:t>1</a:t>
            </a:fld>
            <a:endParaRPr lang="en-US"/>
          </a:p>
        </p:txBody>
      </p:sp>
    </p:spTree>
    <p:extLst>
      <p:ext uri="{BB962C8B-B14F-4D97-AF65-F5344CB8AC3E}">
        <p14:creationId xmlns:p14="http://schemas.microsoft.com/office/powerpoint/2010/main" val="1974080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xfrm>
            <a:off x="346075" y="698500"/>
            <a:ext cx="6191250" cy="3482975"/>
          </a:xfrm>
          <a:ln/>
        </p:spPr>
      </p:sp>
      <p:sp>
        <p:nvSpPr>
          <p:cNvPr id="252931" name="Rectangle 3"/>
          <p:cNvSpPr>
            <a:spLocks noGrp="1" noChangeArrowheads="1"/>
          </p:cNvSpPr>
          <p:nvPr>
            <p:ph type="body" idx="1"/>
          </p:nvPr>
        </p:nvSpPr>
        <p:spPr>
          <a:xfrm>
            <a:off x="685800" y="4400550"/>
            <a:ext cx="5486400" cy="458121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sz="1100" b="0" dirty="0"/>
              <a:t>Recognize Inequalities and Injustices</a:t>
            </a:r>
          </a:p>
          <a:p>
            <a:pPr marL="171450" indent="-171450" eaLnBrk="1" hangingPunct="1">
              <a:buFont typeface="Arial" panose="020B0604020202020204" pitchFamily="34" charset="0"/>
              <a:buChar char="•"/>
            </a:pPr>
            <a:r>
              <a:rPr lang="en-US" altLang="en-US" sz="1100" dirty="0"/>
              <a:t>Harm Reduction recognizes the realities of poverty, class, racism, social isolation, past trauma, sex-based discrimination and other social inequalities </a:t>
            </a:r>
            <a:r>
              <a:rPr lang="en-US" altLang="en-US" sz="1100" b="1" dirty="0"/>
              <a:t>impact</a:t>
            </a:r>
            <a:r>
              <a:rPr lang="en-US" altLang="en-US" sz="1100" dirty="0"/>
              <a:t> 1) people’s vulnerability to, and 2) capacity for effectively dealing with drug-related harm.</a:t>
            </a:r>
          </a:p>
          <a:p>
            <a:pPr eaLnBrk="1" hangingPunct="1"/>
            <a:endParaRPr lang="en-US" altLang="en-US" sz="1100" dirty="0">
              <a:solidFill>
                <a:srgbClr val="000000"/>
              </a:solidFill>
            </a:endParaRPr>
          </a:p>
          <a:p>
            <a:pPr eaLnBrk="1" hangingPunct="1"/>
            <a:r>
              <a:rPr lang="en-US" altLang="en-US" sz="1100" b="1" dirty="0">
                <a:solidFill>
                  <a:srgbClr val="000000"/>
                </a:solidFill>
              </a:rPr>
              <a:t>ASK</a:t>
            </a:r>
          </a:p>
          <a:p>
            <a:pPr eaLnBrk="1" hangingPunct="1"/>
            <a:r>
              <a:rPr lang="en-US" altLang="en-US" sz="1100" dirty="0">
                <a:solidFill>
                  <a:srgbClr val="000000"/>
                </a:solidFill>
              </a:rPr>
              <a:t>How do these sociocultural factors influence people’s ability to reduce harm, access services, use drugs, or make decisions under what circumstances they will engage in sexual behavior?</a:t>
            </a:r>
            <a:endParaRPr lang="en-US" altLang="en-US" sz="1100" b="1" dirty="0">
              <a:solidFill>
                <a:srgbClr val="000000"/>
              </a:solidFill>
            </a:endParaRPr>
          </a:p>
          <a:p>
            <a:pPr eaLnBrk="1" hangingPunct="1"/>
            <a:endParaRPr lang="en-US" altLang="en-US" sz="1100" b="1" dirty="0">
              <a:solidFill>
                <a:srgbClr val="000000"/>
              </a:solidFill>
            </a:endParaRPr>
          </a:p>
          <a:p>
            <a:pPr>
              <a:spcBef>
                <a:spcPct val="0"/>
              </a:spcBef>
            </a:pPr>
            <a:r>
              <a:rPr lang="en-US" altLang="en-US" sz="1100" b="1" dirty="0">
                <a:cs typeface="Arial" pitchFamily="34" charset="0"/>
                <a:sym typeface="Arial" pitchFamily="34" charset="0"/>
              </a:rPr>
              <a:t>NOTES</a:t>
            </a:r>
            <a:endParaRPr lang="en-US" altLang="en-US" sz="1100" dirty="0">
              <a:cs typeface="Arial" pitchFamily="34" charset="0"/>
              <a:sym typeface="Arial" pitchFamily="34" charset="0"/>
            </a:endParaRPr>
          </a:p>
          <a:p>
            <a:pPr marL="171450" indent="-171450">
              <a:spcBef>
                <a:spcPct val="0"/>
              </a:spcBef>
              <a:buFont typeface="Arial" panose="020B0604020202020204" pitchFamily="34" charset="0"/>
              <a:buChar char="•"/>
            </a:pPr>
            <a:r>
              <a:rPr lang="en-US" altLang="en-US" sz="1100" dirty="0">
                <a:cs typeface="Arial" pitchFamily="34" charset="0"/>
                <a:sym typeface="Arial" pitchFamily="34" charset="0"/>
              </a:rPr>
              <a:t>Inequities impact marginalized communities that exist in environments where social networks in the community do not have positive and strong collective efficacy.</a:t>
            </a:r>
          </a:p>
          <a:p>
            <a:pPr marL="171450" indent="-171450">
              <a:spcBef>
                <a:spcPct val="0"/>
              </a:spcBef>
              <a:buFont typeface="Arial" panose="020B0604020202020204" pitchFamily="34" charset="0"/>
              <a:buChar char="•"/>
            </a:pPr>
            <a:r>
              <a:rPr lang="en-US" altLang="en-US" sz="1100" dirty="0">
                <a:cs typeface="Arial" pitchFamily="34" charset="0"/>
                <a:sym typeface="Arial" pitchFamily="34" charset="0"/>
              </a:rPr>
              <a:t>Ex: poor school system, lack of job employment, high turnover rates, low property taxes, high crime rates, transient populations, high rates of communicable disease, environmental pollution, condensed housing structures, abandoned housing and property, open lots, high drug trafficking, etc. </a:t>
            </a:r>
          </a:p>
          <a:p>
            <a:pPr eaLnBrk="1" hangingPunct="1"/>
            <a:endParaRPr lang="en-US" altLang="en-US" sz="1100" b="1" dirty="0">
              <a:solidFill>
                <a:srgbClr val="000000"/>
              </a:solidFill>
            </a:endParaRPr>
          </a:p>
          <a:p>
            <a:r>
              <a:rPr lang="en-US" sz="1100" b="1" dirty="0">
                <a:solidFill>
                  <a:srgbClr val="000000"/>
                </a:solidFill>
              </a:rPr>
              <a:t>REFERENCE </a:t>
            </a:r>
            <a:r>
              <a:rPr lang="en-US" altLang="en-US" sz="1100" b="1" dirty="0">
                <a:cs typeface="Arial" pitchFamily="34" charset="0"/>
              </a:rPr>
              <a:t>: </a:t>
            </a:r>
            <a:r>
              <a:rPr lang="en-US" sz="1100" dirty="0">
                <a:effectLst/>
                <a:ea typeface="Calibri" panose="020F0502020204030204" pitchFamily="34" charset="0"/>
                <a:cs typeface="Times New Roman" panose="02020603050405020304" pitchFamily="18" charset="0"/>
              </a:rPr>
              <a:t>National Harm Reduction Coalition. (2020) </a:t>
            </a:r>
            <a:r>
              <a:rPr lang="en-US" sz="1100" i="1" dirty="0">
                <a:effectLst/>
                <a:ea typeface="Calibri" panose="020F0502020204030204" pitchFamily="34" charset="0"/>
                <a:cs typeface="Times New Roman" panose="02020603050405020304" pitchFamily="18" charset="0"/>
              </a:rPr>
              <a:t>Principles of Harm Reduction</a:t>
            </a:r>
            <a:r>
              <a:rPr lang="en-US" sz="1100" dirty="0">
                <a:effectLst/>
                <a:ea typeface="Calibri" panose="020F0502020204030204" pitchFamily="34" charset="0"/>
                <a:cs typeface="Times New Roman" panose="02020603050405020304" pitchFamily="18" charset="0"/>
              </a:rPr>
              <a:t>. Retrieved from, </a:t>
            </a:r>
            <a:r>
              <a:rPr lang="en-US" sz="1100" u="sng" dirty="0">
                <a:solidFill>
                  <a:srgbClr val="0563C1"/>
                </a:solidFill>
                <a:effectLst/>
                <a:ea typeface="Calibri" panose="020F0502020204030204" pitchFamily="34" charset="0"/>
                <a:cs typeface="Times New Roman" panose="02020603050405020304" pitchFamily="18" charset="0"/>
                <a:hlinkClick r:id="rId3"/>
              </a:rPr>
              <a:t>https://harmreduction.org/wp-content/uploads/2020/08/NHRC-PDF-Principles_Of_Harm_Reduction.pdf</a:t>
            </a:r>
            <a:endParaRPr lang="en-US" sz="1100" dirty="0">
              <a:effectLst/>
              <a:ea typeface="Calibri" panose="020F0502020204030204" pitchFamily="34" charset="0"/>
              <a:cs typeface="Times New Roman" panose="02020603050405020304" pitchFamily="18" charset="0"/>
            </a:endParaRPr>
          </a:p>
          <a:p>
            <a:pPr eaLnBrk="1" hangingPunct="1"/>
            <a:endParaRPr lang="en-US" altLang="en-US" sz="1100" dirty="0">
              <a:solidFill>
                <a:srgbClr val="000000"/>
              </a:solidFill>
              <a:latin typeface="+mn-lt"/>
            </a:endParaRPr>
          </a:p>
          <a:p>
            <a:pPr eaLnBrk="1" hangingPunct="1"/>
            <a:r>
              <a:rPr lang="en-US" altLang="en-US" sz="1100" b="1" dirty="0">
                <a:solidFill>
                  <a:srgbClr val="000000"/>
                </a:solidFill>
              </a:rPr>
              <a:t>IMAGE CREDIT</a:t>
            </a:r>
            <a:r>
              <a:rPr lang="en-US" altLang="en-US" sz="1100" dirty="0">
                <a:solidFill>
                  <a:srgbClr val="000000"/>
                </a:solidFill>
              </a:rPr>
              <a:t>: Peter Griffin</a:t>
            </a:r>
            <a:endParaRPr lang="en-US" altLang="en-US" sz="1100" dirty="0">
              <a:solidFill>
                <a:srgbClr val="000000"/>
              </a:solidFill>
              <a:latin typeface="+mn-lt"/>
            </a:endParaRPr>
          </a:p>
        </p:txBody>
      </p:sp>
      <p:sp>
        <p:nvSpPr>
          <p:cNvPr id="4" name="Rectangle 4">
            <a:extLst>
              <a:ext uri="{FF2B5EF4-FFF2-40B4-BE49-F238E27FC236}">
                <a16:creationId xmlns:a16="http://schemas.microsoft.com/office/drawing/2014/main" id="{F307D418-8C84-4DB9-98D2-5AC22193DD45}"/>
              </a:ext>
            </a:extLst>
          </p:cNvPr>
          <p:cNvSpPr>
            <a:spLocks noChangeArrowheads="1"/>
          </p:cNvSpPr>
          <p:nvPr/>
        </p:nvSpPr>
        <p:spPr bwMode="auto">
          <a:xfrm>
            <a:off x="3806423" y="8612108"/>
            <a:ext cx="2981909" cy="4665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nchor="b"/>
          <a:lstStyle>
            <a:lvl1pPr defTabSz="923925" eaLnBrk="0" hangingPunct="0">
              <a:defRPr sz="2400">
                <a:solidFill>
                  <a:srgbClr val="000000"/>
                </a:solidFill>
                <a:latin typeface="Calibri" pitchFamily="34" charset="0"/>
                <a:ea typeface="MS PGothic" pitchFamily="34" charset="-128"/>
              </a:defRPr>
            </a:lvl1pPr>
            <a:lvl2pPr marL="742950" indent="-285750" defTabSz="923925" eaLnBrk="0" hangingPunct="0">
              <a:defRPr sz="2400">
                <a:solidFill>
                  <a:srgbClr val="000000"/>
                </a:solidFill>
                <a:latin typeface="Calibri" pitchFamily="34" charset="0"/>
                <a:ea typeface="MS PGothic" pitchFamily="34" charset="-128"/>
              </a:defRPr>
            </a:lvl2pPr>
            <a:lvl3pPr marL="1143000" indent="-228600" defTabSz="923925" eaLnBrk="0" hangingPunct="0">
              <a:defRPr sz="2400">
                <a:solidFill>
                  <a:srgbClr val="000000"/>
                </a:solidFill>
                <a:latin typeface="Calibri" pitchFamily="34" charset="0"/>
                <a:ea typeface="MS PGothic" pitchFamily="34" charset="-128"/>
              </a:defRPr>
            </a:lvl3pPr>
            <a:lvl4pPr marL="1600200" indent="-228600" defTabSz="923925" eaLnBrk="0" hangingPunct="0">
              <a:defRPr sz="2400">
                <a:solidFill>
                  <a:srgbClr val="000000"/>
                </a:solidFill>
                <a:latin typeface="Calibri" pitchFamily="34" charset="0"/>
                <a:ea typeface="MS PGothic" pitchFamily="34" charset="-128"/>
              </a:defRPr>
            </a:lvl4pPr>
            <a:lvl5pPr marL="2057400" indent="-228600" defTabSz="923925" eaLnBrk="0" hangingPunct="0">
              <a:defRPr sz="2400">
                <a:solidFill>
                  <a:srgbClr val="000000"/>
                </a:solidFill>
                <a:latin typeface="Calibri" pitchFamily="34" charset="0"/>
                <a:ea typeface="MS PGothic" pitchFamily="34" charset="-128"/>
              </a:defRPr>
            </a:lvl5pPr>
            <a:lvl6pPr marL="2514600" indent="-228600" defTabSz="923925" eaLnBrk="0" fontAlgn="base" hangingPunct="0">
              <a:spcBef>
                <a:spcPct val="0"/>
              </a:spcBef>
              <a:spcAft>
                <a:spcPct val="0"/>
              </a:spcAft>
              <a:defRPr sz="2400">
                <a:solidFill>
                  <a:srgbClr val="000000"/>
                </a:solidFill>
                <a:latin typeface="Calibri" pitchFamily="34" charset="0"/>
                <a:ea typeface="MS PGothic" pitchFamily="34" charset="-128"/>
              </a:defRPr>
            </a:lvl6pPr>
            <a:lvl7pPr marL="2971800" indent="-228600" defTabSz="923925" eaLnBrk="0" fontAlgn="base" hangingPunct="0">
              <a:spcBef>
                <a:spcPct val="0"/>
              </a:spcBef>
              <a:spcAft>
                <a:spcPct val="0"/>
              </a:spcAft>
              <a:defRPr sz="2400">
                <a:solidFill>
                  <a:srgbClr val="000000"/>
                </a:solidFill>
                <a:latin typeface="Calibri" pitchFamily="34" charset="0"/>
                <a:ea typeface="MS PGothic" pitchFamily="34" charset="-128"/>
              </a:defRPr>
            </a:lvl7pPr>
            <a:lvl8pPr marL="3429000" indent="-228600" defTabSz="923925" eaLnBrk="0" fontAlgn="base" hangingPunct="0">
              <a:spcBef>
                <a:spcPct val="0"/>
              </a:spcBef>
              <a:spcAft>
                <a:spcPct val="0"/>
              </a:spcAft>
              <a:defRPr sz="2400">
                <a:solidFill>
                  <a:srgbClr val="000000"/>
                </a:solidFill>
                <a:latin typeface="Calibri" pitchFamily="34" charset="0"/>
                <a:ea typeface="MS PGothic" pitchFamily="34" charset="-128"/>
              </a:defRPr>
            </a:lvl8pPr>
            <a:lvl9pPr marL="3886200" indent="-228600" defTabSz="923925" eaLnBrk="0" fontAlgn="base" hangingPunct="0">
              <a:spcBef>
                <a:spcPct val="0"/>
              </a:spcBef>
              <a:spcAft>
                <a:spcPct val="0"/>
              </a:spcAft>
              <a:defRPr sz="2400">
                <a:solidFill>
                  <a:srgbClr val="000000"/>
                </a:solidFill>
                <a:latin typeface="Calibri" pitchFamily="34" charset="0"/>
                <a:ea typeface="MS PGothic" pitchFamily="34" charset="-128"/>
              </a:defRPr>
            </a:lvl9pPr>
          </a:lstStyle>
          <a:p>
            <a:pPr algn="r" eaLnBrk="1" hangingPunct="1">
              <a:defRPr/>
            </a:pPr>
            <a:fld id="{8D58D483-0604-473C-BA4F-1D50D497CF01}" type="slidenum">
              <a:rPr lang="en-US" altLang="en-US" sz="1200" smtClean="0">
                <a:latin typeface="+mn-lt"/>
                <a:cs typeface="Arial" pitchFamily="34" charset="0"/>
              </a:rPr>
              <a:pPr algn="r" eaLnBrk="1" hangingPunct="1">
                <a:defRPr/>
              </a:pPr>
              <a:t>10</a:t>
            </a:fld>
            <a:endParaRPr lang="en-US" altLang="en-US" sz="1200" dirty="0">
              <a:latin typeface="+mn-lt"/>
              <a:cs typeface="Arial" pitchFamily="34" charset="0"/>
            </a:endParaRPr>
          </a:p>
        </p:txBody>
      </p:sp>
    </p:spTree>
    <p:extLst>
      <p:ext uri="{BB962C8B-B14F-4D97-AF65-F5344CB8AC3E}">
        <p14:creationId xmlns:p14="http://schemas.microsoft.com/office/powerpoint/2010/main" val="2366657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Rot="1" noChangeAspect="1" noChangeArrowheads="1" noTextEdit="1"/>
          </p:cNvSpPr>
          <p:nvPr>
            <p:ph type="sldImg"/>
          </p:nvPr>
        </p:nvSpPr>
        <p:spPr>
          <a:xfrm>
            <a:off x="346075" y="698500"/>
            <a:ext cx="6191250" cy="3482975"/>
          </a:xfrm>
          <a:ln/>
        </p:spPr>
      </p:sp>
      <p:sp>
        <p:nvSpPr>
          <p:cNvPr id="187395" name="Rectangle 3"/>
          <p:cNvSpPr>
            <a:spLocks noGrp="1" noChangeArrowheads="1"/>
          </p:cNvSpPr>
          <p:nvPr>
            <p:ph type="body" idx="1"/>
          </p:nvPr>
        </p:nvSpPr>
        <p:spPr>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100" b="1" dirty="0"/>
              <a:t>KEY MESSAGES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b="0" dirty="0">
                <a:effectLst/>
              </a:rPr>
              <a:t>Does not attempt to minimize or ignore the real and tragic harm and danger that can be associated with illicit drug use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100" b="1" dirty="0"/>
          </a:p>
          <a:p>
            <a:pPr>
              <a:defRPr/>
            </a:pPr>
            <a:r>
              <a:rPr lang="en-US" altLang="en-US" sz="1100" b="0" dirty="0"/>
              <a:t>Practical and Realistic</a:t>
            </a:r>
          </a:p>
          <a:p>
            <a:pPr marL="171450" indent="-171450">
              <a:buFont typeface="Arial" panose="020B0604020202020204" pitchFamily="34" charset="0"/>
              <a:buChar char="•"/>
              <a:defRPr/>
            </a:pPr>
            <a:r>
              <a:rPr lang="en-US" altLang="en-US" sz="1100" dirty="0"/>
              <a:t>Harm reduction contains </a:t>
            </a:r>
            <a:r>
              <a:rPr lang="en-US" sz="1100" dirty="0"/>
              <a:t>the attitude or practice of accepting a situation as it is and being prepared to deal with it accordingly. </a:t>
            </a:r>
            <a:endParaRPr lang="en-US" sz="1100" b="0" dirty="0"/>
          </a:p>
          <a:p>
            <a:pPr marL="171450" indent="-171450">
              <a:buFont typeface="Arial" panose="020B0604020202020204" pitchFamily="34" charset="0"/>
              <a:buChar char="•"/>
              <a:defRPr/>
            </a:pPr>
            <a:r>
              <a:rPr lang="en-US" altLang="en-US" sz="1100" b="0" dirty="0"/>
              <a:t>Harm reduction does not </a:t>
            </a:r>
            <a:r>
              <a:rPr lang="en-US" sz="1100" b="0" dirty="0">
                <a:solidFill>
                  <a:srgbClr val="000000"/>
                </a:solidFill>
                <a:ea typeface="MS PGothic" charset="0"/>
                <a:cs typeface="MS PGothic" charset="0"/>
              </a:rPr>
              <a:t>attempt to minimize or ignore the </a:t>
            </a:r>
            <a:r>
              <a:rPr lang="en-US" sz="1100" b="0" dirty="0">
                <a:solidFill>
                  <a:srgbClr val="0000FF"/>
                </a:solidFill>
                <a:ea typeface="MS PGothic" charset="0"/>
                <a:cs typeface="MS PGothic" charset="0"/>
              </a:rPr>
              <a:t>real harm or danger</a:t>
            </a:r>
            <a:r>
              <a:rPr lang="en-US" sz="1100" b="0" dirty="0">
                <a:solidFill>
                  <a:srgbClr val="009900"/>
                </a:solidFill>
                <a:ea typeface="MS PGothic" charset="0"/>
                <a:cs typeface="MS PGothic" charset="0"/>
              </a:rPr>
              <a:t> </a:t>
            </a:r>
            <a:r>
              <a:rPr lang="en-US" sz="1100" b="0" dirty="0">
                <a:solidFill>
                  <a:srgbClr val="000000"/>
                </a:solidFill>
                <a:ea typeface="MS PGothic" charset="0"/>
                <a:cs typeface="MS PGothic" charset="0"/>
              </a:rPr>
              <a:t>associated </a:t>
            </a:r>
            <a:r>
              <a:rPr lang="en-US" sz="1100" dirty="0">
                <a:solidFill>
                  <a:srgbClr val="000000"/>
                </a:solidFill>
                <a:ea typeface="MS PGothic" charset="0"/>
                <a:cs typeface="MS PGothic" charset="0"/>
              </a:rPr>
              <a:t>with licit and illicit drug use or sexual behaviors.</a:t>
            </a:r>
          </a:p>
          <a:p>
            <a:pPr marL="171450" indent="-171450">
              <a:buFont typeface="Arial" panose="020B0604020202020204" pitchFamily="34" charset="0"/>
              <a:buChar char="•"/>
              <a:defRPr/>
            </a:pPr>
            <a:r>
              <a:rPr lang="en-US" sz="1100" dirty="0"/>
              <a:t>Harm reduction applies a reasonable and logical way of doing things or of thinking about problems that is based on dealing with specific situations instead of on ideas and theories.</a:t>
            </a:r>
          </a:p>
          <a:p>
            <a:pPr marL="171450" indent="-171450">
              <a:buFont typeface="Arial" panose="020B0604020202020204" pitchFamily="34" charset="0"/>
              <a:buChar char="•"/>
              <a:defRPr/>
            </a:pPr>
            <a:endParaRPr lang="en-US" sz="1100" dirty="0">
              <a:solidFill>
                <a:srgbClr val="000000"/>
              </a:solidFill>
              <a:ea typeface="MS PGothic" charset="0"/>
              <a:cs typeface="MS PGothic" charset="0"/>
            </a:endParaRPr>
          </a:p>
          <a:p>
            <a:r>
              <a:rPr lang="en-US" sz="1100" b="1" dirty="0">
                <a:solidFill>
                  <a:srgbClr val="000000"/>
                </a:solidFill>
              </a:rPr>
              <a:t>REFERENCE </a:t>
            </a:r>
            <a:r>
              <a:rPr lang="en-US" altLang="en-US" sz="1100" dirty="0">
                <a:cs typeface="Arial" pitchFamily="34" charset="0"/>
              </a:rPr>
              <a:t>: </a:t>
            </a:r>
            <a:r>
              <a:rPr lang="en-US" sz="1100" dirty="0">
                <a:effectLst/>
                <a:ea typeface="Calibri" panose="020F0502020204030204" pitchFamily="34" charset="0"/>
                <a:cs typeface="Times New Roman" panose="02020603050405020304" pitchFamily="18" charset="0"/>
              </a:rPr>
              <a:t>National Harm Reduction Coalition. (2020) </a:t>
            </a:r>
            <a:r>
              <a:rPr lang="en-US" sz="1100" i="1" dirty="0">
                <a:effectLst/>
                <a:ea typeface="Calibri" panose="020F0502020204030204" pitchFamily="34" charset="0"/>
                <a:cs typeface="Times New Roman" panose="02020603050405020304" pitchFamily="18" charset="0"/>
              </a:rPr>
              <a:t>Principles of Harm Reduction</a:t>
            </a:r>
            <a:r>
              <a:rPr lang="en-US" sz="1100" dirty="0">
                <a:effectLst/>
                <a:ea typeface="Calibri" panose="020F0502020204030204" pitchFamily="34" charset="0"/>
                <a:cs typeface="Times New Roman" panose="02020603050405020304" pitchFamily="18" charset="0"/>
              </a:rPr>
              <a:t>. Retrieved from, </a:t>
            </a:r>
            <a:r>
              <a:rPr lang="en-US" sz="1100" u="sng" dirty="0">
                <a:solidFill>
                  <a:srgbClr val="0563C1"/>
                </a:solidFill>
                <a:effectLst/>
                <a:ea typeface="Calibri" panose="020F0502020204030204" pitchFamily="34" charset="0"/>
                <a:cs typeface="Times New Roman" panose="02020603050405020304" pitchFamily="18" charset="0"/>
                <a:hlinkClick r:id="rId3"/>
              </a:rPr>
              <a:t>https://harmreduction.org/wp-content/uploads/2020/08/NHRC-PDF-Principles_Of_Harm_Reduction.pdf</a:t>
            </a:r>
            <a:endParaRPr lang="en-US" sz="1100" dirty="0">
              <a:effectLst/>
              <a:ea typeface="Calibri" panose="020F0502020204030204" pitchFamily="34" charset="0"/>
              <a:cs typeface="Times New Roman" panose="02020603050405020304" pitchFamily="18" charset="0"/>
            </a:endParaRPr>
          </a:p>
          <a:p>
            <a:pPr marL="0" indent="0">
              <a:buFont typeface="Arial" panose="020B0604020202020204" pitchFamily="34" charset="0"/>
              <a:buNone/>
              <a:defRPr/>
            </a:pPr>
            <a:endParaRPr lang="en-US" sz="1100" dirty="0">
              <a:solidFill>
                <a:srgbClr val="000000"/>
              </a:solidFill>
              <a:latin typeface="+mn-lt"/>
              <a:ea typeface="MS PGothic" charset="0"/>
              <a:cs typeface="MS PGothic" charset="0"/>
            </a:endParaRPr>
          </a:p>
          <a:p>
            <a:pPr marL="0" indent="0">
              <a:buFont typeface="Arial" panose="020B0604020202020204" pitchFamily="34" charset="0"/>
              <a:buNone/>
              <a:defRPr/>
            </a:pPr>
            <a:r>
              <a:rPr lang="en-US" sz="1100" b="1" dirty="0">
                <a:solidFill>
                  <a:srgbClr val="000000"/>
                </a:solidFill>
                <a:latin typeface="+mn-lt"/>
                <a:ea typeface="MS PGothic" charset="0"/>
                <a:cs typeface="MS PGothic" charset="0"/>
              </a:rPr>
              <a:t>IMAGE CREDIT: </a:t>
            </a:r>
            <a:r>
              <a:rPr lang="en-US" sz="1100" dirty="0">
                <a:solidFill>
                  <a:srgbClr val="000000"/>
                </a:solidFill>
                <a:latin typeface="+mn-lt"/>
                <a:ea typeface="MS PGothic" charset="0"/>
                <a:cs typeface="MS PGothic" charset="0"/>
              </a:rPr>
              <a:t>HRC Hepatitis C Prevention Poster </a:t>
            </a:r>
          </a:p>
        </p:txBody>
      </p:sp>
      <p:sp>
        <p:nvSpPr>
          <p:cNvPr id="80900" name="Rectangle 4"/>
          <p:cNvSpPr>
            <a:spLocks noChangeArrowheads="1"/>
          </p:cNvSpPr>
          <p:nvPr/>
        </p:nvSpPr>
        <p:spPr bwMode="auto">
          <a:xfrm>
            <a:off x="3806423" y="8612108"/>
            <a:ext cx="2981909" cy="4665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nchor="b"/>
          <a:lstStyle>
            <a:lvl1pPr defTabSz="923925" eaLnBrk="0" hangingPunct="0">
              <a:defRPr sz="2400">
                <a:solidFill>
                  <a:srgbClr val="000000"/>
                </a:solidFill>
                <a:latin typeface="Calibri" pitchFamily="34" charset="0"/>
                <a:ea typeface="MS PGothic" pitchFamily="34" charset="-128"/>
              </a:defRPr>
            </a:lvl1pPr>
            <a:lvl2pPr marL="742950" indent="-285750" defTabSz="923925" eaLnBrk="0" hangingPunct="0">
              <a:defRPr sz="2400">
                <a:solidFill>
                  <a:srgbClr val="000000"/>
                </a:solidFill>
                <a:latin typeface="Calibri" pitchFamily="34" charset="0"/>
                <a:ea typeface="MS PGothic" pitchFamily="34" charset="-128"/>
              </a:defRPr>
            </a:lvl2pPr>
            <a:lvl3pPr marL="1143000" indent="-228600" defTabSz="923925" eaLnBrk="0" hangingPunct="0">
              <a:defRPr sz="2400">
                <a:solidFill>
                  <a:srgbClr val="000000"/>
                </a:solidFill>
                <a:latin typeface="Calibri" pitchFamily="34" charset="0"/>
                <a:ea typeface="MS PGothic" pitchFamily="34" charset="-128"/>
              </a:defRPr>
            </a:lvl3pPr>
            <a:lvl4pPr marL="1600200" indent="-228600" defTabSz="923925" eaLnBrk="0" hangingPunct="0">
              <a:defRPr sz="2400">
                <a:solidFill>
                  <a:srgbClr val="000000"/>
                </a:solidFill>
                <a:latin typeface="Calibri" pitchFamily="34" charset="0"/>
                <a:ea typeface="MS PGothic" pitchFamily="34" charset="-128"/>
              </a:defRPr>
            </a:lvl4pPr>
            <a:lvl5pPr marL="2057400" indent="-228600" defTabSz="923925" eaLnBrk="0" hangingPunct="0">
              <a:defRPr sz="2400">
                <a:solidFill>
                  <a:srgbClr val="000000"/>
                </a:solidFill>
                <a:latin typeface="Calibri" pitchFamily="34" charset="0"/>
                <a:ea typeface="MS PGothic" pitchFamily="34" charset="-128"/>
              </a:defRPr>
            </a:lvl5pPr>
            <a:lvl6pPr marL="2514600" indent="-228600" defTabSz="923925" eaLnBrk="0" fontAlgn="base" hangingPunct="0">
              <a:spcBef>
                <a:spcPct val="0"/>
              </a:spcBef>
              <a:spcAft>
                <a:spcPct val="0"/>
              </a:spcAft>
              <a:defRPr sz="2400">
                <a:solidFill>
                  <a:srgbClr val="000000"/>
                </a:solidFill>
                <a:latin typeface="Calibri" pitchFamily="34" charset="0"/>
                <a:ea typeface="MS PGothic" pitchFamily="34" charset="-128"/>
              </a:defRPr>
            </a:lvl6pPr>
            <a:lvl7pPr marL="2971800" indent="-228600" defTabSz="923925" eaLnBrk="0" fontAlgn="base" hangingPunct="0">
              <a:spcBef>
                <a:spcPct val="0"/>
              </a:spcBef>
              <a:spcAft>
                <a:spcPct val="0"/>
              </a:spcAft>
              <a:defRPr sz="2400">
                <a:solidFill>
                  <a:srgbClr val="000000"/>
                </a:solidFill>
                <a:latin typeface="Calibri" pitchFamily="34" charset="0"/>
                <a:ea typeface="MS PGothic" pitchFamily="34" charset="-128"/>
              </a:defRPr>
            </a:lvl7pPr>
            <a:lvl8pPr marL="3429000" indent="-228600" defTabSz="923925" eaLnBrk="0" fontAlgn="base" hangingPunct="0">
              <a:spcBef>
                <a:spcPct val="0"/>
              </a:spcBef>
              <a:spcAft>
                <a:spcPct val="0"/>
              </a:spcAft>
              <a:defRPr sz="2400">
                <a:solidFill>
                  <a:srgbClr val="000000"/>
                </a:solidFill>
                <a:latin typeface="Calibri" pitchFamily="34" charset="0"/>
                <a:ea typeface="MS PGothic" pitchFamily="34" charset="-128"/>
              </a:defRPr>
            </a:lvl8pPr>
            <a:lvl9pPr marL="3886200" indent="-228600" defTabSz="923925" eaLnBrk="0" fontAlgn="base" hangingPunct="0">
              <a:spcBef>
                <a:spcPct val="0"/>
              </a:spcBef>
              <a:spcAft>
                <a:spcPct val="0"/>
              </a:spcAft>
              <a:defRPr sz="2400">
                <a:solidFill>
                  <a:srgbClr val="000000"/>
                </a:solidFill>
                <a:latin typeface="Calibri" pitchFamily="34" charset="0"/>
                <a:ea typeface="MS PGothic" pitchFamily="34" charset="-128"/>
              </a:defRPr>
            </a:lvl9pPr>
          </a:lstStyle>
          <a:p>
            <a:pPr algn="r" eaLnBrk="1" hangingPunct="1">
              <a:defRPr/>
            </a:pPr>
            <a:fld id="{8D58D483-0604-473C-BA4F-1D50D497CF01}" type="slidenum">
              <a:rPr lang="en-US" altLang="en-US" sz="1200" smtClean="0">
                <a:latin typeface="Tahoma" pitchFamily="34" charset="0"/>
                <a:cs typeface="Arial" pitchFamily="34" charset="0"/>
              </a:rPr>
              <a:pPr algn="r" eaLnBrk="1" hangingPunct="1">
                <a:defRPr/>
              </a:pPr>
              <a:t>11</a:t>
            </a:fld>
            <a:endParaRPr lang="en-US" altLang="en-US" sz="1200" dirty="0">
              <a:latin typeface="Tahoma" pitchFamily="34" charset="0"/>
              <a:cs typeface="Arial" pitchFamily="34" charset="0"/>
            </a:endParaRPr>
          </a:p>
        </p:txBody>
      </p:sp>
    </p:spTree>
    <p:extLst>
      <p:ext uri="{BB962C8B-B14F-4D97-AF65-F5344CB8AC3E}">
        <p14:creationId xmlns:p14="http://schemas.microsoft.com/office/powerpoint/2010/main" val="2338901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a:xfrm>
            <a:off x="346075" y="411163"/>
            <a:ext cx="6191250" cy="3482975"/>
          </a:xfrm>
          <a:ln/>
        </p:spPr>
      </p:sp>
      <p:sp>
        <p:nvSpPr>
          <p:cNvPr id="222211" name="Notes Placeholder 2"/>
          <p:cNvSpPr>
            <a:spLocks noGrp="1"/>
          </p:cNvSpPr>
          <p:nvPr>
            <p:ph type="body" idx="1"/>
          </p:nvPr>
        </p:nvSpPr>
        <p:spPr>
          <a:xfrm>
            <a:off x="148045" y="3914277"/>
            <a:ext cx="6389279" cy="5059602"/>
          </a:xfrm>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defRPr/>
            </a:pPr>
            <a:r>
              <a:rPr lang="en-US" altLang="en-US" sz="1100" b="1" dirty="0">
                <a:cs typeface="Arial" pitchFamily="34" charset="0"/>
                <a:sym typeface="Arial" pitchFamily="34" charset="0"/>
              </a:rPr>
              <a:t>KEY MESSAGES</a:t>
            </a:r>
            <a:endParaRPr lang="en-US" sz="1100" b="0" i="0" u="none" strike="noStrike" kern="1200" dirty="0">
              <a:solidFill>
                <a:schemeClr val="tx1"/>
              </a:solidFill>
              <a:effectLst/>
              <a:ea typeface="ＭＳ Ｐゴシック" pitchFamily="34" charset="-128"/>
              <a:cs typeface="Arial" pitchFamily="34" charset="0"/>
              <a:sym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100" dirty="0"/>
              <a:t>INCREASE TRUST WITH CLIENTS AND FOSTERS ENGAGEMENT</a:t>
            </a:r>
          </a:p>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100" b="0" i="0" u="none" strike="noStrike" dirty="0">
                <a:solidFill>
                  <a:srgbClr val="333333"/>
                </a:solidFill>
                <a:effectLst/>
              </a:rPr>
              <a:t>Provides a space for people to be open about their drug use and sexual behavior so it’s not hidden, perpetuating feelings of isolation</a:t>
            </a:r>
          </a:p>
          <a:p>
            <a:pPr marL="628650" marR="0" lvl="1"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100" kern="0" dirty="0">
                <a:solidFill>
                  <a:srgbClr val="000000"/>
                </a:solidFill>
                <a:ea typeface="ＭＳ Ｐゴシック" pitchFamily="34" charset="-128"/>
                <a:cs typeface="ＭＳ Ｐゴシック" charset="0"/>
                <a:sym typeface="Calibri"/>
              </a:rPr>
              <a:t>If the client knows the</a:t>
            </a:r>
            <a:r>
              <a:rPr lang="en-US" sz="1100" kern="0" baseline="0" dirty="0">
                <a:solidFill>
                  <a:srgbClr val="000000"/>
                </a:solidFill>
                <a:ea typeface="ＭＳ Ｐゴシック" pitchFamily="34" charset="-128"/>
                <a:cs typeface="ＭＳ Ｐゴシック" charset="0"/>
                <a:sym typeface="Calibri"/>
              </a:rPr>
              <a:t> provider will judge them because they trade sex for money, the client will be less likely to talk about themselves; making it more difficult for the provider to build a relationship that could lead to Motivational Interviewing, or supported referrals.</a:t>
            </a:r>
          </a:p>
          <a:p>
            <a:pPr marL="628650" marR="0" lvl="1"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altLang="en-US" sz="1100" kern="1200" dirty="0">
                <a:solidFill>
                  <a:srgbClr val="000000"/>
                </a:solidFill>
                <a:ea typeface="ＭＳ Ｐゴシック" pitchFamily="34" charset="-128"/>
                <a:cs typeface="ＭＳ Ｐゴシック" charset="0"/>
              </a:rPr>
              <a:t>When providers create</a:t>
            </a:r>
            <a:r>
              <a:rPr lang="en-US" altLang="en-US" sz="1100" kern="1200" baseline="0" dirty="0">
                <a:solidFill>
                  <a:srgbClr val="000000"/>
                </a:solidFill>
                <a:ea typeface="ＭＳ Ｐゴシック" pitchFamily="34" charset="-128"/>
                <a:cs typeface="ＭＳ Ｐゴシック" charset="0"/>
              </a:rPr>
              <a:t> an environment that is positive, honest, productive, and without judgement or bias, they will have a more engaging relationship with clients.</a:t>
            </a:r>
            <a:endParaRPr lang="en-US" sz="1100" kern="0" baseline="0" dirty="0">
              <a:solidFill>
                <a:srgbClr val="000000"/>
              </a:solidFill>
              <a:ea typeface="ＭＳ Ｐゴシック" pitchFamily="34" charset="-128"/>
              <a:cs typeface="ＭＳ Ｐゴシック" charset="0"/>
              <a:sym typeface="Calibri"/>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100" b="0" i="0" u="none" strike="noStrike" dirty="0">
                <a:solidFill>
                  <a:srgbClr val="333333"/>
                </a:solidFill>
                <a:effectLst/>
              </a:rPr>
              <a:t>Values people and their expertise so they feel empowered to determine and voice their own hierarchy of need and next steps are clear between provider and participant. </a:t>
            </a:r>
          </a:p>
          <a:p>
            <a:pPr marL="628650" marR="0" lvl="1"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ea typeface="MS PGothic" pitchFamily="34" charset="-128"/>
                <a:cs typeface="Arial"/>
              </a:rPr>
              <a:t>The client is the expert </a:t>
            </a:r>
            <a:r>
              <a:rPr kumimoji="0" lang="en-US" sz="1100" b="0" i="1" u="none" strike="noStrike" kern="1200" cap="none" spc="0" normalizeH="0" baseline="0" noProof="0" dirty="0">
                <a:ln>
                  <a:noFill/>
                </a:ln>
                <a:solidFill>
                  <a:srgbClr val="000000"/>
                </a:solidFill>
                <a:effectLst/>
                <a:uLnTx/>
                <a:uFillTx/>
                <a:ea typeface="MS PGothic" pitchFamily="34" charset="-128"/>
                <a:cs typeface="Arial"/>
              </a:rPr>
              <a:t>of their own life </a:t>
            </a:r>
            <a:r>
              <a:rPr kumimoji="0" lang="en-US" sz="1100" b="0" i="0" u="none" strike="noStrike" kern="1200" cap="none" spc="0" normalizeH="0" baseline="0" noProof="0" dirty="0">
                <a:ln>
                  <a:noFill/>
                </a:ln>
                <a:solidFill>
                  <a:srgbClr val="000000"/>
                </a:solidFill>
                <a:effectLst/>
                <a:uLnTx/>
                <a:uFillTx/>
                <a:ea typeface="MS PGothic" pitchFamily="34" charset="-128"/>
                <a:cs typeface="Arial"/>
              </a:rPr>
              <a:t>and is responsible for choosing the type and timing of their behavior change.</a:t>
            </a:r>
            <a:endParaRPr kumimoji="0" lang="en-US" altLang="en-US" sz="1100" b="0" i="0" u="none" strike="noStrike" kern="1200" cap="none" spc="0" normalizeH="0" baseline="0" noProof="0" dirty="0">
              <a:ln>
                <a:noFill/>
              </a:ln>
              <a:solidFill>
                <a:srgbClr val="000000"/>
              </a:solidFill>
              <a:effectLst/>
              <a:uLnTx/>
              <a:uFillTx/>
              <a:ea typeface="MS PGothic" pitchFamily="34" charset="-128"/>
              <a:cs typeface="Arial"/>
            </a:endParaRPr>
          </a:p>
          <a:p>
            <a:pPr marL="628650" marR="0" lvl="1"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lang="en-US" sz="1100" b="0" i="0" u="none" strike="noStrike" dirty="0">
              <a:solidFill>
                <a:srgbClr val="333333"/>
              </a:solidFill>
              <a:effectLst/>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lang="en-US" sz="1100" b="0" kern="0" baseline="0" dirty="0">
                <a:solidFill>
                  <a:srgbClr val="000000"/>
                </a:solidFill>
                <a:ea typeface="ＭＳ Ｐゴシック" pitchFamily="34" charset="-128"/>
                <a:cs typeface="ＭＳ Ｐゴシック" charset="0"/>
                <a:sym typeface="Calibri"/>
              </a:rPr>
              <a:t>EVIDENCE-BASED</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100" b="1" i="0" u="none" strike="noStrike" kern="1200" cap="none" spc="0" normalizeH="0" baseline="0" noProof="0" dirty="0">
                <a:ln>
                  <a:noFill/>
                </a:ln>
                <a:effectLst/>
                <a:uLnTx/>
                <a:uFillTx/>
                <a:ea typeface="MS PGothic" pitchFamily="34" charset="-128"/>
                <a:cs typeface="Arial"/>
              </a:rPr>
              <a:t>Foundational components for client-based harm reduction stem from evidence-based research and practice to </a:t>
            </a:r>
            <a:r>
              <a:rPr lang="en-US" sz="1100" b="0" i="0" u="none" strike="noStrike" dirty="0">
                <a:solidFill>
                  <a:srgbClr val="202124"/>
                </a:solidFill>
                <a:effectLst/>
              </a:rPr>
              <a:t>decrease overdose fatalities, acute life-threatening infections related to unsterile drug injection, and chronic diseases such as HIV/HCV.</a:t>
            </a:r>
            <a:endParaRPr lang="en-US" sz="1100" kern="0" baseline="0" dirty="0">
              <a:solidFill>
                <a:srgbClr val="000000"/>
              </a:solidFill>
              <a:ea typeface="ＭＳ Ｐゴシック" pitchFamily="34" charset="-128"/>
              <a:cs typeface="ＭＳ Ｐゴシック" charset="0"/>
              <a:sym typeface="Calibri"/>
            </a:endParaRPr>
          </a:p>
          <a:p>
            <a:pPr marL="628650" marR="0" lvl="1"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lang="en-US" sz="1100" kern="0" baseline="0" dirty="0">
              <a:solidFill>
                <a:srgbClr val="000000"/>
              </a:solidFill>
              <a:ea typeface="ＭＳ Ｐゴシック" pitchFamily="34" charset="-128"/>
              <a:cs typeface="ＭＳ Ｐゴシック" charset="0"/>
              <a:sym typeface="Calibri"/>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lang="en-US" altLang="en-US" sz="1100" dirty="0">
                <a:cs typeface="Arial" pitchFamily="34" charset="0"/>
                <a:sym typeface="Arial" pitchFamily="34" charset="0"/>
              </a:rPr>
              <a:t>KEEPS PEOPLE ALIVE AND ENGAGED</a:t>
            </a:r>
          </a:p>
          <a:p>
            <a:pPr marL="171450" indent="-171450">
              <a:buFont typeface="Arial" panose="020B0604020202020204" pitchFamily="34" charset="0"/>
              <a:buChar char="•"/>
              <a:defRPr/>
            </a:pPr>
            <a:r>
              <a:rPr lang="en-US" altLang="en-US" sz="1100" baseline="0" dirty="0"/>
              <a:t>Harm reduction continues to keep people engaged if they return to use so if or when the person resumes behavior without risk, they have a chance not to contend with disease, infection, or unwanted pregnancy, alongside.</a:t>
            </a:r>
          </a:p>
          <a:p>
            <a:pPr marL="171457" indent="-171457">
              <a:buFont typeface="Arial" panose="020B0604020202020204" pitchFamily="34" charset="0"/>
              <a:buChar char="•"/>
              <a:defRPr/>
            </a:pPr>
            <a:r>
              <a:rPr lang="en-US" altLang="en-US" sz="1100" dirty="0"/>
              <a:t>Harm reduction continues to keep people engaged if they never had plans to quit or abstain from sex and drugs.</a:t>
            </a:r>
          </a:p>
          <a:p>
            <a:pPr marL="171450" indent="-171450">
              <a:buFont typeface="Arial" panose="020B0604020202020204" pitchFamily="34" charset="0"/>
              <a:buChar char="•"/>
              <a:defRPr/>
            </a:pPr>
            <a:endParaRPr lang="en-US" altLang="en-US" sz="1100" baseline="0" dirty="0"/>
          </a:p>
          <a:p>
            <a:r>
              <a:rPr lang="en-US" sz="1100" b="1" dirty="0">
                <a:solidFill>
                  <a:srgbClr val="000000"/>
                </a:solidFill>
              </a:rPr>
              <a:t>REFERENCE </a:t>
            </a:r>
            <a:r>
              <a:rPr lang="en-US" altLang="en-US" sz="1100" dirty="0">
                <a:cs typeface="Arial" pitchFamily="34" charset="0"/>
              </a:rPr>
              <a:t>: </a:t>
            </a:r>
            <a:r>
              <a:rPr lang="en-US" sz="1100" dirty="0">
                <a:effectLst/>
                <a:ea typeface="Calibri" panose="020F0502020204030204" pitchFamily="34" charset="0"/>
                <a:cs typeface="Times New Roman" panose="02020603050405020304" pitchFamily="18" charset="0"/>
              </a:rPr>
              <a:t>National Harm Reduction Coalition. (2020) </a:t>
            </a:r>
            <a:r>
              <a:rPr lang="en-US" sz="1100" i="1" dirty="0">
                <a:effectLst/>
                <a:ea typeface="Calibri" panose="020F0502020204030204" pitchFamily="34" charset="0"/>
                <a:cs typeface="Times New Roman" panose="02020603050405020304" pitchFamily="18" charset="0"/>
              </a:rPr>
              <a:t>Principles of Harm Reduction</a:t>
            </a:r>
            <a:r>
              <a:rPr lang="en-US" sz="1100" dirty="0">
                <a:effectLst/>
                <a:ea typeface="Calibri" panose="020F0502020204030204" pitchFamily="34" charset="0"/>
                <a:cs typeface="Times New Roman" panose="02020603050405020304" pitchFamily="18" charset="0"/>
              </a:rPr>
              <a:t>. Retrieved from, </a:t>
            </a:r>
            <a:r>
              <a:rPr lang="en-US" sz="1100" u="sng" dirty="0">
                <a:solidFill>
                  <a:srgbClr val="0563C1"/>
                </a:solidFill>
                <a:effectLst/>
                <a:ea typeface="Calibri" panose="020F0502020204030204" pitchFamily="34" charset="0"/>
                <a:cs typeface="Times New Roman" panose="02020603050405020304" pitchFamily="18" charset="0"/>
                <a:hlinkClick r:id="rId3"/>
              </a:rPr>
              <a:t>https://harmreduction.org/wp-content/uploads/2020/08/NHRC-PDF-Principles_Of_Harm_Reduction.pdf</a:t>
            </a:r>
            <a:endParaRPr lang="en-US" sz="1100" dirty="0">
              <a:effectLst/>
              <a:ea typeface="Calibri" panose="020F0502020204030204" pitchFamily="34" charset="0"/>
              <a:cs typeface="Times New Roman" panose="02020603050405020304" pitchFamily="18" charset="0"/>
            </a:endParaRPr>
          </a:p>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lang="en-US" sz="1100" kern="0" baseline="0" dirty="0">
              <a:solidFill>
                <a:srgbClr val="000000"/>
              </a:solidFill>
              <a:ea typeface="ＭＳ Ｐゴシック" pitchFamily="34" charset="-128"/>
              <a:cs typeface="ＭＳ Ｐゴシック" charset="0"/>
              <a:sym typeface="Calibri"/>
            </a:endParaRPr>
          </a:p>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lang="en-US" sz="1100" kern="1200" dirty="0">
              <a:solidFill>
                <a:schemeClr val="tx1"/>
              </a:solidFill>
              <a:effectLst/>
              <a:latin typeface="+mn-lt"/>
              <a:ea typeface="ＭＳ Ｐゴシック" pitchFamily="34" charset="-128"/>
              <a:cs typeface="ＭＳ Ｐゴシック" charset="0"/>
            </a:endParaRPr>
          </a:p>
        </p:txBody>
      </p:sp>
      <p:sp>
        <p:nvSpPr>
          <p:cNvPr id="23757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Times New Roman" pitchFamily="18" charset="0"/>
                <a:ea typeface="ＭＳ Ｐゴシック" pitchFamily="34" charset="-128"/>
              </a:defRPr>
            </a:lvl1pPr>
            <a:lvl2pPr marL="742950" indent="-285750" defTabSz="923925" eaLnBrk="0" hangingPunct="0">
              <a:spcBef>
                <a:spcPct val="30000"/>
              </a:spcBef>
              <a:defRPr sz="1200">
                <a:solidFill>
                  <a:schemeClr val="tx1"/>
                </a:solidFill>
                <a:latin typeface="Times New Roman" pitchFamily="18" charset="0"/>
                <a:ea typeface="ＭＳ Ｐゴシック" pitchFamily="34" charset="-128"/>
              </a:defRPr>
            </a:lvl2pPr>
            <a:lvl3pPr marL="1143000" indent="-228600" defTabSz="923925" eaLnBrk="0" hangingPunct="0">
              <a:spcBef>
                <a:spcPct val="30000"/>
              </a:spcBef>
              <a:defRPr sz="1200">
                <a:solidFill>
                  <a:schemeClr val="tx1"/>
                </a:solidFill>
                <a:latin typeface="Times New Roman" pitchFamily="18" charset="0"/>
                <a:ea typeface="ＭＳ Ｐゴシック" pitchFamily="34" charset="-128"/>
              </a:defRPr>
            </a:lvl3pPr>
            <a:lvl4pPr marL="1600200" indent="-228600" defTabSz="923925" eaLnBrk="0" hangingPunct="0">
              <a:spcBef>
                <a:spcPct val="30000"/>
              </a:spcBef>
              <a:defRPr sz="1200">
                <a:solidFill>
                  <a:schemeClr val="tx1"/>
                </a:solidFill>
                <a:latin typeface="Times New Roman" pitchFamily="18" charset="0"/>
                <a:ea typeface="ＭＳ Ｐゴシック" pitchFamily="34" charset="-128"/>
              </a:defRPr>
            </a:lvl4pPr>
            <a:lvl5pPr marL="2057400" indent="-228600" defTabSz="923925" eaLnBrk="0" hangingPunct="0">
              <a:spcBef>
                <a:spcPct val="30000"/>
              </a:spcBef>
              <a:defRPr sz="1200">
                <a:solidFill>
                  <a:schemeClr val="tx1"/>
                </a:solidFill>
                <a:latin typeface="Times New Roman" pitchFamily="18" charset="0"/>
                <a:ea typeface="ＭＳ Ｐゴシック" pitchFamily="34" charset="-128"/>
              </a:defRPr>
            </a:lvl5pPr>
            <a:lvl6pPr marL="2514600" indent="-228600" defTabSz="923925"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defTabSz="923925"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defTabSz="923925"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defTabSz="923925"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85971BF8-246A-499D-B301-C4D66FC9002A}" type="slidenum">
              <a:rPr lang="en-US" altLang="en-US" smtClean="0">
                <a:solidFill>
                  <a:prstClr val="black"/>
                </a:solidFill>
                <a:latin typeface="Tahoma" pitchFamily="34" charset="0"/>
              </a:rPr>
              <a:pPr eaLnBrk="1" hangingPunct="1">
                <a:spcBef>
                  <a:spcPct val="0"/>
                </a:spcBef>
              </a:pPr>
              <a:t>12</a:t>
            </a:fld>
            <a:endParaRPr lang="en-US" altLang="en-US" dirty="0">
              <a:solidFill>
                <a:prstClr val="black"/>
              </a:solidFill>
              <a:latin typeface="Tahoma" pitchFamily="34" charset="0"/>
            </a:endParaRPr>
          </a:p>
        </p:txBody>
      </p:sp>
    </p:spTree>
    <p:extLst>
      <p:ext uri="{BB962C8B-B14F-4D97-AF65-F5344CB8AC3E}">
        <p14:creationId xmlns:p14="http://schemas.microsoft.com/office/powerpoint/2010/main" val="833291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6075" y="698500"/>
            <a:ext cx="6191250" cy="3482975"/>
          </a:xfrm>
        </p:spPr>
      </p:sp>
      <p:sp>
        <p:nvSpPr>
          <p:cNvPr id="3" name="Notes Placeholder 2"/>
          <p:cNvSpPr>
            <a:spLocks noGrp="1"/>
          </p:cNvSpPr>
          <p:nvPr>
            <p:ph type="body" idx="1"/>
          </p:nvPr>
        </p:nvSpPr>
        <p:spPr>
          <a:xfrm>
            <a:off x="531628" y="4400550"/>
            <a:ext cx="5640572" cy="3600450"/>
          </a:xfrm>
        </p:spPr>
        <p:txBody>
          <a:bodyPr/>
          <a:lstStyle/>
          <a:p>
            <a:r>
              <a:rPr lang="en-US" sz="1100" dirty="0">
                <a:latin typeface="+mn-lt"/>
              </a:rPr>
              <a:t>Ask each participant to share which principle resonates with them and which one might be challenging. You may have participants write them down or share in a way that they feel comfortable. </a:t>
            </a:r>
          </a:p>
          <a:p>
            <a:endParaRPr lang="en-US" sz="1100" dirty="0">
              <a:latin typeface="+mn-lt"/>
            </a:endParaRPr>
          </a:p>
          <a:p>
            <a:r>
              <a:rPr lang="en-US" sz="1100" dirty="0">
                <a:latin typeface="+mn-lt"/>
              </a:rPr>
              <a:t>Discuss ways to work through challenges that are brought up. </a:t>
            </a:r>
          </a:p>
          <a:p>
            <a:endParaRPr lang="en-US" sz="1100" dirty="0"/>
          </a:p>
          <a:p>
            <a:pPr lvl="0">
              <a:defRPr/>
            </a:pPr>
            <a:r>
              <a:rPr lang="en-US" sz="1100" b="1" dirty="0">
                <a:solidFill>
                  <a:srgbClr val="000000"/>
                </a:solidFill>
              </a:rPr>
              <a:t>REFERENCE </a:t>
            </a:r>
            <a:r>
              <a:rPr lang="en-US" sz="1100" b="1" dirty="0">
                <a:latin typeface="+mn-lt"/>
              </a:rPr>
              <a:t>: </a:t>
            </a:r>
            <a:r>
              <a:rPr lang="en-US" sz="1100" dirty="0">
                <a:effectLst/>
                <a:ea typeface="Calibri" panose="020F0502020204030204" pitchFamily="34" charset="0"/>
                <a:cs typeface="Times New Roman" panose="02020603050405020304" pitchFamily="18" charset="0"/>
              </a:rPr>
              <a:t>National Harm Reduction Coalition. (2020) </a:t>
            </a:r>
            <a:r>
              <a:rPr lang="en-US" sz="1100" i="1" dirty="0">
                <a:effectLst/>
                <a:ea typeface="Calibri" panose="020F0502020204030204" pitchFamily="34" charset="0"/>
                <a:cs typeface="Times New Roman" panose="02020603050405020304" pitchFamily="18" charset="0"/>
              </a:rPr>
              <a:t>Principles of Harm Reduction</a:t>
            </a:r>
            <a:r>
              <a:rPr lang="en-US" sz="1100" dirty="0">
                <a:effectLst/>
                <a:ea typeface="Calibri" panose="020F0502020204030204" pitchFamily="34" charset="0"/>
                <a:cs typeface="Times New Roman" panose="02020603050405020304" pitchFamily="18" charset="0"/>
              </a:rPr>
              <a:t>. Retrieved from, </a:t>
            </a:r>
            <a:r>
              <a:rPr lang="en-US" sz="1100" u="sng" dirty="0">
                <a:solidFill>
                  <a:schemeClr val="accent4">
                    <a:lumMod val="60000"/>
                    <a:lumOff val="40000"/>
                  </a:schemeClr>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https://harmreduction.org/wp-content/uploads/2020/08/NHRC-PDF-Principles_Of_Harm_Reduction.pdf</a:t>
            </a:r>
            <a:endParaRPr lang="en-US" sz="1100" dirty="0">
              <a:solidFill>
                <a:schemeClr val="accent4">
                  <a:lumMod val="60000"/>
                  <a:lumOff val="40000"/>
                </a:schemeClr>
              </a:solidFill>
              <a:effectLst/>
              <a:ea typeface="Calibri" panose="020F0502020204030204" pitchFamily="34" charset="0"/>
              <a:cs typeface="Times New Roman" panose="02020603050405020304" pitchFamily="18" charset="0"/>
            </a:endParaRPr>
          </a:p>
          <a:p>
            <a:endParaRPr lang="en-US" sz="1100" b="1" dirty="0">
              <a:latin typeface="+mn-lt"/>
            </a:endParaRPr>
          </a:p>
          <a:p>
            <a:r>
              <a:rPr lang="en-US" sz="1100" b="1" dirty="0">
                <a:latin typeface="+mn-lt"/>
              </a:rPr>
              <a:t>IMAGE CREDIT: </a:t>
            </a:r>
            <a:r>
              <a:rPr lang="en-US" sz="1100" b="0" dirty="0">
                <a:latin typeface="+mn-lt"/>
              </a:rPr>
              <a:t>Microsoft Office Suit Free Clip Art </a:t>
            </a:r>
            <a:endParaRPr lang="en-US" sz="1100" b="1" dirty="0">
              <a:latin typeface="+mn-lt"/>
            </a:endParaRPr>
          </a:p>
          <a:p>
            <a:endParaRPr lang="en-US" sz="1100" dirty="0">
              <a:latin typeface="+mn-lt"/>
            </a:endParaRPr>
          </a:p>
        </p:txBody>
      </p:sp>
      <p:sp>
        <p:nvSpPr>
          <p:cNvPr id="4" name="Slide Number Placeholder 3"/>
          <p:cNvSpPr>
            <a:spLocks noGrp="1"/>
          </p:cNvSpPr>
          <p:nvPr>
            <p:ph type="sldNum" sz="quarter" idx="10"/>
          </p:nvPr>
        </p:nvSpPr>
        <p:spPr/>
        <p:txBody>
          <a:bodyPr/>
          <a:lstStyle/>
          <a:p>
            <a:pPr>
              <a:defRPr/>
            </a:pPr>
            <a:fld id="{44CC2BA5-5F5D-4E67-93E8-E3CFA641FB2B}" type="slidenum">
              <a:rPr lang="en-US" altLang="en-US" smtClean="0"/>
              <a:pPr>
                <a:defRPr/>
              </a:pPr>
              <a:t>13</a:t>
            </a:fld>
            <a:endParaRPr lang="en-US" altLang="en-US" dirty="0"/>
          </a:p>
        </p:txBody>
      </p:sp>
    </p:spTree>
    <p:extLst>
      <p:ext uri="{BB962C8B-B14F-4D97-AF65-F5344CB8AC3E}">
        <p14:creationId xmlns:p14="http://schemas.microsoft.com/office/powerpoint/2010/main" val="2878568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rPr>
              <a:t>Note that SAMHSA describes harm reduction as an approach and not a treatment modality. But harm reduction can be an important part of the treatment and recovery process for some.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u="none" strike="noStrike"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dirty="0">
                <a:solidFill>
                  <a:srgbClr val="000000"/>
                </a:solidFill>
                <a:effectLst/>
              </a:rPr>
              <a:t>REFERENCE</a:t>
            </a:r>
            <a:r>
              <a:rPr lang="en-US" sz="1100" b="0" i="0" u="none" strike="noStrike" dirty="0">
                <a:solidFill>
                  <a:srgbClr val="000000"/>
                </a:solidFill>
                <a:effectLst/>
              </a:rPr>
              <a:t>: </a:t>
            </a:r>
            <a:r>
              <a:rPr lang="en-US" sz="1100" dirty="0">
                <a:effectLst/>
                <a:ea typeface="Calibri" panose="020F0502020204030204" pitchFamily="34" charset="0"/>
                <a:cs typeface="Times New Roman" panose="02020603050405020304" pitchFamily="18" charset="0"/>
              </a:rPr>
              <a:t>Substance Abuse and Mental Health Services Administration. (2022) </a:t>
            </a:r>
            <a:r>
              <a:rPr lang="en-US" sz="1100" i="1" dirty="0">
                <a:effectLst/>
                <a:ea typeface="Calibri" panose="020F0502020204030204" pitchFamily="34" charset="0"/>
                <a:cs typeface="Times New Roman" panose="02020603050405020304" pitchFamily="18" charset="0"/>
              </a:rPr>
              <a:t>Harm Reduction</a:t>
            </a:r>
            <a:r>
              <a:rPr lang="en-US" sz="1100" dirty="0">
                <a:effectLst/>
                <a:ea typeface="Calibri" panose="020F0502020204030204" pitchFamily="34" charset="0"/>
                <a:cs typeface="Times New Roman" panose="02020603050405020304" pitchFamily="18" charset="0"/>
              </a:rPr>
              <a:t>. Retrieved from, </a:t>
            </a:r>
            <a:r>
              <a:rPr lang="en-US" sz="1100" u="sng" dirty="0">
                <a:solidFill>
                  <a:srgbClr val="0563C1"/>
                </a:solidFill>
                <a:effectLst/>
                <a:ea typeface="Calibri" panose="020F0502020204030204" pitchFamily="34" charset="0"/>
                <a:cs typeface="Times New Roman" panose="02020603050405020304" pitchFamily="18" charset="0"/>
                <a:hlinkClick r:id="rId3"/>
              </a:rPr>
              <a:t>https://www.samhsa.gov/find-help/harm-reduction</a:t>
            </a:r>
            <a:endParaRPr lang="en-US" sz="1100" u="sng" dirty="0">
              <a:solidFill>
                <a:srgbClr val="0563C1"/>
              </a:solidFill>
              <a:effectLs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u="sng" dirty="0">
              <a:solidFill>
                <a:srgbClr val="0563C1"/>
              </a:solidFill>
              <a:effectLs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strike="noStrike" dirty="0">
              <a:solidFill>
                <a:srgbClr val="000000"/>
              </a:solidFill>
              <a:effectLst/>
            </a:endParaRPr>
          </a:p>
          <a:p>
            <a:endParaRPr lang="en-US" dirty="0"/>
          </a:p>
        </p:txBody>
      </p:sp>
      <p:sp>
        <p:nvSpPr>
          <p:cNvPr id="4" name="Slide Number Placeholder 3"/>
          <p:cNvSpPr>
            <a:spLocks noGrp="1"/>
          </p:cNvSpPr>
          <p:nvPr>
            <p:ph type="sldNum" sz="quarter" idx="5"/>
          </p:nvPr>
        </p:nvSpPr>
        <p:spPr/>
        <p:txBody>
          <a:bodyPr/>
          <a:lstStyle/>
          <a:p>
            <a:fld id="{6A8124FE-23F5-F643-A10F-58C2D79EE931}" type="slidenum">
              <a:rPr lang="en-US" smtClean="0"/>
              <a:t>2</a:t>
            </a:fld>
            <a:endParaRPr lang="en-US" dirty="0"/>
          </a:p>
        </p:txBody>
      </p:sp>
    </p:spTree>
    <p:extLst>
      <p:ext uri="{BB962C8B-B14F-4D97-AF65-F5344CB8AC3E}">
        <p14:creationId xmlns:p14="http://schemas.microsoft.com/office/powerpoint/2010/main" val="4206874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Times New Roman" pitchFamily="18" charset="0"/>
                <a:ea typeface="ＭＳ Ｐゴシック" pitchFamily="34" charset="-128"/>
              </a:defRPr>
            </a:lvl1pPr>
            <a:lvl2pPr marL="742950" indent="-285750" defTabSz="923925" eaLnBrk="0" hangingPunct="0">
              <a:spcBef>
                <a:spcPct val="30000"/>
              </a:spcBef>
              <a:defRPr sz="1200">
                <a:solidFill>
                  <a:schemeClr val="tx1"/>
                </a:solidFill>
                <a:latin typeface="Times New Roman" pitchFamily="18" charset="0"/>
                <a:ea typeface="ＭＳ Ｐゴシック" pitchFamily="34" charset="-128"/>
              </a:defRPr>
            </a:lvl2pPr>
            <a:lvl3pPr marL="1143000" indent="-228600" defTabSz="923925" eaLnBrk="0" hangingPunct="0">
              <a:spcBef>
                <a:spcPct val="30000"/>
              </a:spcBef>
              <a:defRPr sz="1200">
                <a:solidFill>
                  <a:schemeClr val="tx1"/>
                </a:solidFill>
                <a:latin typeface="Times New Roman" pitchFamily="18" charset="0"/>
                <a:ea typeface="ＭＳ Ｐゴシック" pitchFamily="34" charset="-128"/>
              </a:defRPr>
            </a:lvl3pPr>
            <a:lvl4pPr marL="1600200" indent="-228600" defTabSz="923925" eaLnBrk="0" hangingPunct="0">
              <a:spcBef>
                <a:spcPct val="30000"/>
              </a:spcBef>
              <a:defRPr sz="1200">
                <a:solidFill>
                  <a:schemeClr val="tx1"/>
                </a:solidFill>
                <a:latin typeface="Times New Roman" pitchFamily="18" charset="0"/>
                <a:ea typeface="ＭＳ Ｐゴシック" pitchFamily="34" charset="-128"/>
              </a:defRPr>
            </a:lvl4pPr>
            <a:lvl5pPr marL="2057400" indent="-228600" defTabSz="923925" eaLnBrk="0" hangingPunct="0">
              <a:spcBef>
                <a:spcPct val="30000"/>
              </a:spcBef>
              <a:defRPr sz="1200">
                <a:solidFill>
                  <a:schemeClr val="tx1"/>
                </a:solidFill>
                <a:latin typeface="Times New Roman" pitchFamily="18" charset="0"/>
                <a:ea typeface="ＭＳ Ｐゴシック" pitchFamily="34" charset="-128"/>
              </a:defRPr>
            </a:lvl5pPr>
            <a:lvl6pPr marL="2514600" indent="-228600" defTabSz="923925"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defTabSz="923925"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defTabSz="923925"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defTabSz="923925"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565C0337-ECAB-4824-9B8A-D60CA4F0D660}" type="slidenum">
              <a:rPr lang="en-US" altLang="en-US" smtClean="0">
                <a:solidFill>
                  <a:srgbClr val="000000"/>
                </a:solidFill>
                <a:latin typeface="+mn-lt"/>
              </a:rPr>
              <a:pPr eaLnBrk="1" hangingPunct="1">
                <a:spcBef>
                  <a:spcPct val="0"/>
                </a:spcBef>
              </a:pPr>
              <a:t>3</a:t>
            </a:fld>
            <a:endParaRPr lang="en-US" altLang="en-US" dirty="0">
              <a:solidFill>
                <a:srgbClr val="000000"/>
              </a:solidFill>
              <a:latin typeface="+mn-lt"/>
            </a:endParaRPr>
          </a:p>
        </p:txBody>
      </p:sp>
      <p:sp>
        <p:nvSpPr>
          <p:cNvPr id="235523" name="Rectangle 2"/>
          <p:cNvSpPr>
            <a:spLocks noGrp="1" noRot="1" noChangeAspect="1" noChangeArrowheads="1" noTextEdit="1"/>
          </p:cNvSpPr>
          <p:nvPr>
            <p:ph type="sldImg"/>
          </p:nvPr>
        </p:nvSpPr>
        <p:spPr>
          <a:xfrm>
            <a:off x="477838" y="862013"/>
            <a:ext cx="5902325" cy="3319462"/>
          </a:xfrm>
          <a:ln/>
        </p:spPr>
      </p:sp>
      <p:sp>
        <p:nvSpPr>
          <p:cNvPr id="23552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rgbClr val="202124"/>
                </a:solidFill>
                <a:effectLst/>
              </a:rPr>
              <a:t>Harm reduction incorporates a spectrum of strategies that includes safer use, managed use, abstinence, meeting people who use drugs “where they're at,” and addressing conditions of use along with the use itself.</a:t>
            </a:r>
            <a:endParaRPr lang="en-US" altLang="en-US" sz="1100" b="0" dirty="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100" dirty="0">
              <a:cs typeface="Arial"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100" dirty="0">
                <a:cs typeface="Arial" pitchFamily="34" charset="0"/>
              </a:rPr>
              <a:t>Examples of safer techniques include testing or starting with a small amount at a time, never using alone or with trusted people, always using a clean needle and/or syringe, using in a less risky manner (smoking instead of injection).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100" dirty="0">
                <a:cs typeface="Arial" pitchFamily="34" charset="0"/>
              </a:rPr>
              <a:t>Examples of managed use are limiting use, drinking a water between alcoholic drinks, sticking to one drug and not mixing substances.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100" dirty="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100" dirty="0">
              <a:cs typeface="Arial" pitchFamily="34" charset="0"/>
            </a:endParaRPr>
          </a:p>
          <a:p>
            <a:pPr lvl="0">
              <a:defRPr/>
            </a:pPr>
            <a:r>
              <a:rPr lang="en-US" sz="1100" b="1" dirty="0">
                <a:solidFill>
                  <a:srgbClr val="000000"/>
                </a:solidFill>
              </a:rPr>
              <a:t>REFERENCE </a:t>
            </a:r>
            <a:r>
              <a:rPr lang="en-US" altLang="en-US" sz="1100" b="1" dirty="0">
                <a:cs typeface="Arial" pitchFamily="34" charset="0"/>
              </a:rPr>
              <a:t>: </a:t>
            </a:r>
            <a:r>
              <a:rPr lang="en-US" sz="1100" dirty="0">
                <a:effectLst/>
                <a:ea typeface="Calibri" panose="020F0502020204030204" pitchFamily="34" charset="0"/>
                <a:cs typeface="Times New Roman" panose="02020603050405020304" pitchFamily="18" charset="0"/>
              </a:rPr>
              <a:t>National Harm Reduction Coalition. (2020) </a:t>
            </a:r>
            <a:r>
              <a:rPr lang="en-US" sz="1100" i="1" dirty="0">
                <a:effectLst/>
                <a:ea typeface="Calibri" panose="020F0502020204030204" pitchFamily="34" charset="0"/>
                <a:cs typeface="Times New Roman" panose="02020603050405020304" pitchFamily="18" charset="0"/>
              </a:rPr>
              <a:t>Principles of Harm Reduction</a:t>
            </a:r>
            <a:r>
              <a:rPr lang="en-US" sz="1100" dirty="0">
                <a:effectLst/>
                <a:ea typeface="Calibri" panose="020F0502020204030204" pitchFamily="34" charset="0"/>
                <a:cs typeface="Times New Roman" panose="02020603050405020304" pitchFamily="18" charset="0"/>
              </a:rPr>
              <a:t>. Retrieved from, </a:t>
            </a:r>
            <a:r>
              <a:rPr lang="en-US" sz="1100" u="sng" dirty="0">
                <a:solidFill>
                  <a:srgbClr val="0563C1"/>
                </a:solidFill>
                <a:effectLst/>
                <a:ea typeface="Calibri" panose="020F0502020204030204" pitchFamily="34" charset="0"/>
                <a:cs typeface="Times New Roman" panose="02020603050405020304" pitchFamily="18" charset="0"/>
                <a:hlinkClick r:id="rId3"/>
              </a:rPr>
              <a:t>https://harmreduction.org/wp-content/uploads/2020/08/NHRC-PDF-Principles_Of_Harm_Reduction.pdf</a:t>
            </a:r>
            <a:endParaRPr lang="en-US" sz="1100" dirty="0">
              <a:effectLst/>
              <a:ea typeface="Calibri" panose="020F0502020204030204" pitchFamily="34" charset="0"/>
              <a:cs typeface="Times New Roman" panose="02020603050405020304" pitchFamily="18" charset="0"/>
            </a:endParaRPr>
          </a:p>
          <a:p>
            <a:endParaRPr lang="en-US" altLang="en-US" sz="1100" dirty="0">
              <a:cs typeface="Arial" pitchFamily="34" charset="0"/>
            </a:endParaRPr>
          </a:p>
          <a:p>
            <a:endParaRPr lang="en-US" altLang="en-US" sz="1100" dirty="0">
              <a:latin typeface="Calibri" panose="020F0502020204030204" pitchFamily="34" charset="0"/>
              <a:cs typeface="Arial" pitchFamily="34" charset="0"/>
            </a:endParaRPr>
          </a:p>
        </p:txBody>
      </p:sp>
    </p:spTree>
    <p:extLst>
      <p:ext uri="{BB962C8B-B14F-4D97-AF65-F5344CB8AC3E}">
        <p14:creationId xmlns:p14="http://schemas.microsoft.com/office/powerpoint/2010/main" val="1730833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rPr>
              <a:t>Discuss other harm reduction practices that are not related to substance use. To add to this discussion you can use the Mountain Plains ATTC “what is harm reduction?” poster found at the following link: </a:t>
            </a:r>
            <a:r>
              <a:rPr lang="en-US" sz="1100" b="0" i="0" u="sng" strike="noStrike" dirty="0">
                <a:solidFill>
                  <a:srgbClr val="0070C0"/>
                </a:solidFill>
                <a:effectLst/>
              </a:rPr>
              <a:t>https://attcnetwork.org/centers/mountain-plains-attc/product/what-harm-reduction-poster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u="none" strike="noStrike"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u="none" strike="noStrike" dirty="0">
              <a:solidFill>
                <a:srgbClr val="000000"/>
              </a:solidFill>
              <a:effectLst/>
            </a:endParaRPr>
          </a:p>
          <a:p>
            <a:pPr marL="0" marR="0">
              <a:spcBef>
                <a:spcPts val="0"/>
              </a:spcBef>
              <a:spcAft>
                <a:spcPts val="0"/>
              </a:spcAft>
            </a:pPr>
            <a:r>
              <a:rPr lang="en-US" sz="1100" b="1" i="0" u="none" strike="noStrike" dirty="0">
                <a:solidFill>
                  <a:srgbClr val="000000"/>
                </a:solidFill>
                <a:effectLst/>
              </a:rPr>
              <a:t>Image Retrieved from: </a:t>
            </a:r>
            <a:r>
              <a:rPr lang="en-US" sz="1100" dirty="0">
                <a:effectLst/>
                <a:ea typeface="Calibri" panose="020F0502020204030204" pitchFamily="34" charset="0"/>
                <a:cs typeface="Times New Roman" panose="02020603050405020304" pitchFamily="18" charset="0"/>
              </a:rPr>
              <a:t>National Harm Reduction Coalition. (2021, January 20)</a:t>
            </a:r>
            <a:r>
              <a:rPr lang="en-US" sz="1100" i="1" dirty="0">
                <a:effectLst/>
                <a:ea typeface="Calibri" panose="020F0502020204030204" pitchFamily="34" charset="0"/>
                <a:cs typeface="Times New Roman" panose="02020603050405020304" pitchFamily="18" charset="0"/>
              </a:rPr>
              <a:t> Spirit of Harm Reduction: A Toolkit for Communities of Faith Facing Overdose</a:t>
            </a:r>
            <a:r>
              <a:rPr lang="en-US" sz="1100" dirty="0">
                <a:effectLst/>
                <a:ea typeface="Calibri" panose="020F0502020204030204" pitchFamily="34" charset="0"/>
                <a:cs typeface="Times New Roman" panose="02020603050405020304" pitchFamily="18" charset="0"/>
              </a:rPr>
              <a:t>. Retrieved from, </a:t>
            </a:r>
            <a:r>
              <a:rPr lang="en-US" sz="1100" u="sng" dirty="0">
                <a:solidFill>
                  <a:srgbClr val="0563C1"/>
                </a:solidFill>
                <a:effectLst/>
                <a:ea typeface="Calibri" panose="020F0502020204030204" pitchFamily="34" charset="0"/>
                <a:cs typeface="Times New Roman" panose="02020603050405020304" pitchFamily="18" charset="0"/>
                <a:hlinkClick r:id="rId3"/>
              </a:rPr>
              <a:t>https://harmreduction.org/wp-content/uploads/2020/11/Spirit-of-Harm-Reduction-Toolkit.pdf</a:t>
            </a:r>
            <a:endParaRPr lang="en-US" sz="11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1100" dirty="0">
                <a:effectLst/>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6A8124FE-23F5-F643-A10F-58C2D79EE931}" type="slidenum">
              <a:rPr lang="en-US" smtClean="0"/>
              <a:t>4</a:t>
            </a:fld>
            <a:endParaRPr lang="en-US" dirty="0"/>
          </a:p>
        </p:txBody>
      </p:sp>
    </p:spTree>
    <p:extLst>
      <p:ext uri="{BB962C8B-B14F-4D97-AF65-F5344CB8AC3E}">
        <p14:creationId xmlns:p14="http://schemas.microsoft.com/office/powerpoint/2010/main" val="3493517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ChangeArrowheads="1"/>
          </p:cNvSpPr>
          <p:nvPr/>
        </p:nvSpPr>
        <p:spPr bwMode="auto">
          <a:xfrm>
            <a:off x="3899905" y="8677422"/>
            <a:ext cx="2981909" cy="4665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b"/>
          <a:lstStyle/>
          <a:p>
            <a:pPr algn="r" defTabSz="923925"/>
            <a:fld id="{3F8E9394-EBEE-B746-BD71-627AE5A80F16}" type="slidenum">
              <a:rPr lang="en-US" sz="1200">
                <a:solidFill>
                  <a:srgbClr val="000000"/>
                </a:solidFill>
                <a:cs typeface="Arial" charset="0"/>
              </a:rPr>
              <a:pPr algn="r" defTabSz="923925"/>
              <a:t>5</a:t>
            </a:fld>
            <a:endParaRPr lang="en-US" sz="1200" dirty="0">
              <a:solidFill>
                <a:srgbClr val="000000"/>
              </a:solidFill>
              <a:cs typeface="Arial" charset="0"/>
            </a:endParaRPr>
          </a:p>
        </p:txBody>
      </p:sp>
      <p:sp>
        <p:nvSpPr>
          <p:cNvPr id="73730" name="Rectangle 3"/>
          <p:cNvSpPr>
            <a:spLocks noGrp="1" noRot="1" noChangeAspect="1" noChangeArrowheads="1" noTextEdit="1"/>
          </p:cNvSpPr>
          <p:nvPr>
            <p:ph type="sldImg"/>
          </p:nvPr>
        </p:nvSpPr>
        <p:spPr>
          <a:xfrm>
            <a:off x="346075" y="698500"/>
            <a:ext cx="6191250" cy="3482975"/>
          </a:xfrm>
          <a:ln/>
        </p:spPr>
      </p:sp>
      <p:sp>
        <p:nvSpPr>
          <p:cNvPr id="73731" name="Rectangle 4"/>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333333"/>
                </a:solidFill>
                <a:effectLst/>
              </a:rPr>
              <a:t>The National Harm Reduction Coalition considers the following principles central to harm reduction practice.</a:t>
            </a:r>
            <a:r>
              <a:rPr lang="en-US" sz="1100" dirty="0">
                <a:solidFill>
                  <a:srgbClr val="333333"/>
                </a:solidFill>
                <a:effectLst/>
                <a:cs typeface="+mn-cs"/>
              </a:rPr>
              <a:t> The following slides go through each of these principles.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100" dirty="0">
              <a:cs typeface="Arial" pitchFamily="34" charset="0"/>
            </a:endParaRPr>
          </a:p>
          <a:p>
            <a:r>
              <a:rPr lang="en-US" sz="1100" b="1" dirty="0">
                <a:solidFill>
                  <a:srgbClr val="000000"/>
                </a:solidFill>
              </a:rPr>
              <a:t>REFERENCE </a:t>
            </a:r>
            <a:r>
              <a:rPr lang="en-US" altLang="en-US" sz="1100" dirty="0">
                <a:cs typeface="Arial" pitchFamily="34" charset="0"/>
              </a:rPr>
              <a:t>: </a:t>
            </a:r>
            <a:r>
              <a:rPr lang="en-US" sz="1100" dirty="0">
                <a:ea typeface="Calibri" panose="020F0502020204030204" pitchFamily="34" charset="0"/>
                <a:cs typeface="Times New Roman" panose="02020603050405020304" pitchFamily="18" charset="0"/>
              </a:rPr>
              <a:t>National Harm Reduction Coalition. (2020) </a:t>
            </a:r>
            <a:r>
              <a:rPr lang="en-US" sz="1100" i="1" dirty="0">
                <a:ea typeface="Calibri" panose="020F0502020204030204" pitchFamily="34" charset="0"/>
                <a:cs typeface="Times New Roman" panose="02020603050405020304" pitchFamily="18" charset="0"/>
              </a:rPr>
              <a:t>Principles of Harm Reduction</a:t>
            </a:r>
            <a:r>
              <a:rPr lang="en-US" sz="1100" dirty="0">
                <a:ea typeface="Calibri" panose="020F0502020204030204" pitchFamily="34" charset="0"/>
                <a:cs typeface="Times New Roman" panose="02020603050405020304" pitchFamily="18" charset="0"/>
              </a:rPr>
              <a:t>. Retrieved from, </a:t>
            </a:r>
            <a:r>
              <a:rPr lang="en-US" sz="1100" u="sng" dirty="0">
                <a:solidFill>
                  <a:srgbClr val="0563C1"/>
                </a:solidFill>
                <a:ea typeface="Calibri" panose="020F0502020204030204" pitchFamily="34" charset="0"/>
                <a:cs typeface="Times New Roman" panose="02020603050405020304" pitchFamily="18" charset="0"/>
                <a:hlinkClick r:id="rId3"/>
              </a:rPr>
              <a:t>https://harmreduction.org/wp-content/uploads/2020/08/NHRC-PDF-Principles_Of_Harm_Reduction.pdf</a:t>
            </a:r>
            <a:endParaRPr lang="en-US" sz="1100" dirty="0">
              <a:ea typeface="Calibri" panose="020F0502020204030204" pitchFamily="34" charset="0"/>
              <a:cs typeface="Times New Roman" panose="02020603050405020304" pitchFamily="18" charset="0"/>
            </a:endParaRPr>
          </a:p>
          <a:p>
            <a:endParaRPr lang="en-US" dirty="0">
              <a:latin typeface="Times New Roman" charset="0"/>
              <a:ea typeface="MS PGothic" charset="0"/>
              <a:cs typeface="MS PGothic"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xfrm>
            <a:off x="346075" y="698500"/>
            <a:ext cx="6191250" cy="3482975"/>
          </a:xfrm>
          <a:ln/>
        </p:spPr>
      </p:sp>
      <p:sp>
        <p:nvSpPr>
          <p:cNvPr id="1249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100" b="0" dirty="0">
                <a:effectLst/>
              </a:rPr>
              <a:t>Establishes quality of a participant’s individual and community life and well-being — not necessarily cessation of all drug use — as the criteria for successful interventions and policies. </a:t>
            </a:r>
            <a:endParaRPr lang="en-US" sz="1100" dirty="0">
              <a:effectLst/>
            </a:endParaRPr>
          </a:p>
          <a:p>
            <a:endParaRPr lang="en-US" sz="1100" dirty="0">
              <a:ea typeface="MS PGothic" charset="0"/>
              <a:cs typeface="Arial" charset="0"/>
            </a:endParaRPr>
          </a:p>
          <a:p>
            <a:r>
              <a:rPr lang="en-US" sz="1100" b="1" dirty="0">
                <a:ea typeface="MS PGothic" charset="0"/>
                <a:cs typeface="Arial" charset="0"/>
              </a:rPr>
              <a:t>ASK</a:t>
            </a:r>
          </a:p>
          <a:p>
            <a:r>
              <a:rPr lang="en-US" sz="1100" dirty="0">
                <a:ea typeface="MS PGothic" charset="0"/>
                <a:cs typeface="Arial" charset="0"/>
              </a:rPr>
              <a:t>What does ‘Health and Dignity’ look like?</a:t>
            </a:r>
          </a:p>
          <a:p>
            <a:endParaRPr lang="en-US" sz="1100" dirty="0">
              <a:ea typeface="MS PGothic" charset="0"/>
              <a:cs typeface="Arial" charset="0"/>
            </a:endParaRPr>
          </a:p>
          <a:p>
            <a:r>
              <a:rPr lang="en-US" sz="1100" b="1" dirty="0">
                <a:solidFill>
                  <a:srgbClr val="000000"/>
                </a:solidFill>
              </a:rPr>
              <a:t>REFERENCE </a:t>
            </a:r>
            <a:r>
              <a:rPr lang="en-US" altLang="en-US" sz="1100" dirty="0">
                <a:cs typeface="Arial" pitchFamily="34" charset="0"/>
              </a:rPr>
              <a:t>: </a:t>
            </a:r>
            <a:r>
              <a:rPr lang="en-US" sz="1100" dirty="0">
                <a:effectLst/>
                <a:ea typeface="Calibri" panose="020F0502020204030204" pitchFamily="34" charset="0"/>
                <a:cs typeface="Times New Roman" panose="02020603050405020304" pitchFamily="18" charset="0"/>
              </a:rPr>
              <a:t>National Harm Reduction Coalition. (2020) </a:t>
            </a:r>
            <a:r>
              <a:rPr lang="en-US" sz="1100" i="1" dirty="0">
                <a:effectLst/>
                <a:ea typeface="Calibri" panose="020F0502020204030204" pitchFamily="34" charset="0"/>
                <a:cs typeface="Times New Roman" panose="02020603050405020304" pitchFamily="18" charset="0"/>
              </a:rPr>
              <a:t>Principles of Harm Reduction</a:t>
            </a:r>
            <a:r>
              <a:rPr lang="en-US" sz="1100" dirty="0">
                <a:effectLst/>
                <a:ea typeface="Calibri" panose="020F0502020204030204" pitchFamily="34" charset="0"/>
                <a:cs typeface="Times New Roman" panose="02020603050405020304" pitchFamily="18" charset="0"/>
              </a:rPr>
              <a:t>. Retrieved from, </a:t>
            </a:r>
            <a:r>
              <a:rPr lang="en-US" sz="1100" u="sng" dirty="0">
                <a:solidFill>
                  <a:srgbClr val="0563C1"/>
                </a:solidFill>
                <a:effectLst/>
                <a:ea typeface="Calibri" panose="020F0502020204030204" pitchFamily="34" charset="0"/>
                <a:cs typeface="Times New Roman" panose="02020603050405020304" pitchFamily="18" charset="0"/>
                <a:hlinkClick r:id="rId3"/>
              </a:rPr>
              <a:t>https://harmreduction.org/wp-content/uploads/2020/08/NHRC-PDF-Principles_Of_Harm_Reduction.pdf</a:t>
            </a:r>
            <a:endParaRPr lang="en-US" sz="1100" dirty="0">
              <a:effectLst/>
              <a:ea typeface="Calibri" panose="020F0502020204030204" pitchFamily="34" charset="0"/>
              <a:cs typeface="Times New Roman" panose="02020603050405020304" pitchFamily="18" charset="0"/>
            </a:endParaRPr>
          </a:p>
          <a:p>
            <a:endParaRPr lang="en-US" sz="1100" dirty="0">
              <a:ea typeface="MS PGothic" charset="0"/>
              <a:cs typeface="Arial" charset="0"/>
            </a:endParaRPr>
          </a:p>
          <a:p>
            <a:r>
              <a:rPr lang="en-US" sz="1100" b="1" dirty="0">
                <a:ea typeface="MS PGothic" charset="0"/>
                <a:cs typeface="Arial" charset="0"/>
              </a:rPr>
              <a:t>IMAGE CREDIT</a:t>
            </a:r>
            <a:r>
              <a:rPr lang="en-US" sz="1100" dirty="0">
                <a:ea typeface="MS PGothic" charset="0"/>
                <a:cs typeface="Arial" charset="0"/>
              </a:rPr>
              <a:t>: George </a:t>
            </a:r>
            <a:r>
              <a:rPr lang="en-US" sz="1100" dirty="0" err="1">
                <a:ea typeface="MS PGothic" charset="0"/>
                <a:cs typeface="Arial" charset="0"/>
              </a:rPr>
              <a:t>Hodan</a:t>
            </a:r>
            <a:endParaRPr lang="en-US" sz="1100" dirty="0">
              <a:ea typeface="MS PGothic" charset="0"/>
              <a:cs typeface="Arial" charset="0"/>
            </a:endParaRPr>
          </a:p>
        </p:txBody>
      </p:sp>
      <p:sp>
        <p:nvSpPr>
          <p:cNvPr id="124932" name="Rectangle 4"/>
          <p:cNvSpPr>
            <a:spLocks noChangeArrowheads="1"/>
          </p:cNvSpPr>
          <p:nvPr/>
        </p:nvSpPr>
        <p:spPr bwMode="auto">
          <a:xfrm>
            <a:off x="3876091" y="8677422"/>
            <a:ext cx="2981909" cy="4665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b"/>
          <a:lstStyle/>
          <a:p>
            <a:pPr algn="r" defTabSz="923925"/>
            <a:fld id="{848E5C41-7A27-6A43-BBB4-C2CCE32CBC32}" type="slidenum">
              <a:rPr lang="en-US" sz="1200">
                <a:solidFill>
                  <a:srgbClr val="000000"/>
                </a:solidFill>
                <a:cs typeface="Arial" charset="0"/>
              </a:rPr>
              <a:pPr algn="r" defTabSz="923925"/>
              <a:t>6</a:t>
            </a:fld>
            <a:endParaRPr lang="en-US" sz="1200" dirty="0">
              <a:solidFill>
                <a:srgbClr val="000000"/>
              </a:solidFill>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Rot="1" noChangeAspect="1" noChangeArrowheads="1" noTextEdit="1"/>
          </p:cNvSpPr>
          <p:nvPr>
            <p:ph type="sldImg"/>
          </p:nvPr>
        </p:nvSpPr>
        <p:spPr>
          <a:xfrm>
            <a:off x="346075" y="698500"/>
            <a:ext cx="6191250" cy="3482975"/>
          </a:xfrm>
          <a:ln/>
        </p:spPr>
      </p:sp>
      <p:sp>
        <p:nvSpPr>
          <p:cNvPr id="24985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dirty="0">
                <a:cs typeface="Arial" panose="020B0604020202020204" pitchFamily="34" charset="0"/>
              </a:rPr>
              <a:t>N</a:t>
            </a:r>
            <a:r>
              <a:rPr lang="en-US" sz="1100" b="0" i="0" u="none" strike="noStrike" dirty="0">
                <a:effectLst/>
                <a:cs typeface="Arial" panose="020B0604020202020204" pitchFamily="34" charset="0"/>
              </a:rPr>
              <a:t>onjudgmental, non-coercive provision of services and resources to people who use drugs and the communities in which they live in order to assist them in reducing attendant harm.</a:t>
            </a:r>
            <a:endParaRPr lang="en-US" sz="1100" dirty="0">
              <a:ea typeface="MS PGothic"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100" b="1" dirty="0"/>
          </a:p>
          <a:p>
            <a:pPr marL="171450" indent="-171450">
              <a:buFont typeface="Arial" panose="020B0604020202020204" pitchFamily="34" charset="0"/>
              <a:buChar char="•"/>
            </a:pPr>
            <a:r>
              <a:rPr lang="en-US" altLang="en-US" sz="1100" dirty="0"/>
              <a:t>Participant is the lead.</a:t>
            </a:r>
          </a:p>
          <a:p>
            <a:pPr marL="171450" indent="-171450">
              <a:buFont typeface="Arial" panose="020B0604020202020204" pitchFamily="34" charset="0"/>
              <a:buChar char="•"/>
            </a:pPr>
            <a:r>
              <a:rPr lang="en-US" altLang="en-US" sz="1100" baseline="0" dirty="0"/>
              <a:t>The participant guides the encounter.</a:t>
            </a:r>
            <a:endParaRPr lang="en-US" altLang="en-US" sz="1100" dirty="0"/>
          </a:p>
          <a:p>
            <a:pPr marL="171450" indent="-171450">
              <a:buFont typeface="Arial" panose="020B0604020202020204" pitchFamily="34" charset="0"/>
              <a:buChar char="•"/>
            </a:pPr>
            <a:r>
              <a:rPr lang="en-US" altLang="en-US" sz="1100" dirty="0"/>
              <a:t>Providers engage low-threshold services to increase chances to reach higher-risk or vulnerable populations</a:t>
            </a:r>
            <a:r>
              <a:rPr lang="en-US" altLang="en-US" sz="1100" baseline="0" dirty="0"/>
              <a:t> </a:t>
            </a:r>
            <a:r>
              <a:rPr lang="en-US" altLang="en-US" sz="1100" dirty="0"/>
              <a:t>who may not have the documentation or money or systemic good standing in order to receive services in traditional healthcare settings.</a:t>
            </a:r>
          </a:p>
          <a:p>
            <a:pPr marL="171450" indent="-171450">
              <a:buFont typeface="Arial" panose="020B0604020202020204" pitchFamily="34" charset="0"/>
              <a:buChar char="•"/>
            </a:pPr>
            <a:r>
              <a:rPr lang="en-US" altLang="en-US" sz="1100" dirty="0"/>
              <a:t>Providers provide options.</a:t>
            </a:r>
          </a:p>
          <a:p>
            <a:pPr marL="171450" indent="-171450">
              <a:buFont typeface="Arial" panose="020B0604020202020204" pitchFamily="34" charset="0"/>
              <a:buChar char="•"/>
            </a:pPr>
            <a:r>
              <a:rPr lang="en-US" altLang="en-US" sz="1100" baseline="0" dirty="0"/>
              <a:t>Providers </a:t>
            </a:r>
            <a:r>
              <a:rPr lang="en-US" altLang="en-US" sz="1100" dirty="0"/>
              <a:t>work with program participants.</a:t>
            </a:r>
          </a:p>
          <a:p>
            <a:pPr marL="171450" indent="-171450">
              <a:buFont typeface="Arial" panose="020B0604020202020204" pitchFamily="34" charset="0"/>
              <a:buChar char="•"/>
            </a:pPr>
            <a:r>
              <a:rPr lang="en-US" altLang="en-US" sz="1100" dirty="0"/>
              <a:t>Think about where, when, how services are provided.</a:t>
            </a:r>
            <a:r>
              <a:rPr lang="en-US" altLang="en-US" sz="1100" baseline="0" dirty="0"/>
              <a:t> Is programming </a:t>
            </a:r>
            <a:r>
              <a:rPr lang="en-US" altLang="en-US" sz="1100" dirty="0"/>
              <a:t>accessible, practical, and user-friendly?</a:t>
            </a:r>
          </a:p>
          <a:p>
            <a:endParaRPr lang="en-US" altLang="en-US" sz="1100" dirty="0"/>
          </a:p>
          <a:p>
            <a:r>
              <a:rPr lang="en-US" sz="1100" b="1" dirty="0">
                <a:solidFill>
                  <a:srgbClr val="000000"/>
                </a:solidFill>
              </a:rPr>
              <a:t>REFERENCE </a:t>
            </a:r>
            <a:r>
              <a:rPr lang="en-US" altLang="en-US" sz="1100" dirty="0">
                <a:cs typeface="Arial" pitchFamily="34" charset="0"/>
              </a:rPr>
              <a:t>: </a:t>
            </a:r>
            <a:r>
              <a:rPr lang="en-US" sz="1100" dirty="0">
                <a:effectLst/>
                <a:ea typeface="Calibri" panose="020F0502020204030204" pitchFamily="34" charset="0"/>
                <a:cs typeface="Times New Roman" panose="02020603050405020304" pitchFamily="18" charset="0"/>
              </a:rPr>
              <a:t>National Harm Reduction Coalition. (2020) </a:t>
            </a:r>
            <a:r>
              <a:rPr lang="en-US" sz="1100" i="1" dirty="0">
                <a:effectLst/>
                <a:ea typeface="Calibri" panose="020F0502020204030204" pitchFamily="34" charset="0"/>
                <a:cs typeface="Times New Roman" panose="02020603050405020304" pitchFamily="18" charset="0"/>
              </a:rPr>
              <a:t>Principles of Harm Reduction</a:t>
            </a:r>
            <a:r>
              <a:rPr lang="en-US" sz="1100" dirty="0">
                <a:effectLst/>
                <a:ea typeface="Calibri" panose="020F0502020204030204" pitchFamily="34" charset="0"/>
                <a:cs typeface="Times New Roman" panose="02020603050405020304" pitchFamily="18" charset="0"/>
              </a:rPr>
              <a:t>. Retrieved from, </a:t>
            </a:r>
            <a:r>
              <a:rPr lang="en-US" sz="1100" u="sng" dirty="0">
                <a:solidFill>
                  <a:srgbClr val="0563C1"/>
                </a:solidFill>
                <a:effectLst/>
                <a:ea typeface="Calibri" panose="020F0502020204030204" pitchFamily="34" charset="0"/>
                <a:cs typeface="Times New Roman" panose="02020603050405020304" pitchFamily="18" charset="0"/>
                <a:hlinkClick r:id="rId3"/>
              </a:rPr>
              <a:t>https://harmreduction.org/wp-content/uploads/2020/08/NHRC-PDF-Principles_Of_Harm_Reduction.pdf</a:t>
            </a:r>
            <a:endParaRPr lang="en-US" sz="1100" u="sng" dirty="0">
              <a:solidFill>
                <a:srgbClr val="0563C1"/>
              </a:solidFill>
              <a:ea typeface="Calibri" panose="020F0502020204030204" pitchFamily="34" charset="0"/>
              <a:cs typeface="Times New Roman" panose="02020603050405020304" pitchFamily="18" charset="0"/>
            </a:endParaRPr>
          </a:p>
          <a:p>
            <a:endParaRPr lang="en-US" sz="1100" u="sng" dirty="0">
              <a:solidFill>
                <a:srgbClr val="0563C1"/>
              </a:solidFill>
              <a:effectLst/>
              <a:ea typeface="Calibri" panose="020F0502020204030204" pitchFamily="34" charset="0"/>
              <a:cs typeface="Times New Roman" panose="02020603050405020304" pitchFamily="18" charset="0"/>
            </a:endParaRPr>
          </a:p>
          <a:p>
            <a:r>
              <a:rPr lang="en-US" sz="1100" b="1" dirty="0">
                <a:cs typeface="Arial" panose="020B0604020202020204" pitchFamily="34" charset="0"/>
              </a:rPr>
              <a:t>IMAGE CREDIT: </a:t>
            </a:r>
            <a:r>
              <a:rPr lang="en-US" sz="1100" dirty="0" err="1">
                <a:cs typeface="Arial" panose="020B0604020202020204" pitchFamily="34" charset="0"/>
              </a:rPr>
              <a:t>Maliz</a:t>
            </a:r>
            <a:r>
              <a:rPr lang="en-US" sz="1100" dirty="0">
                <a:cs typeface="Arial" panose="020B0604020202020204" pitchFamily="34" charset="0"/>
              </a:rPr>
              <a:t> Ong</a:t>
            </a:r>
          </a:p>
          <a:p>
            <a:endParaRPr lang="en-US" altLang="en-US" sz="1100" dirty="0">
              <a:latin typeface="+mn-lt"/>
            </a:endParaRPr>
          </a:p>
        </p:txBody>
      </p:sp>
      <p:sp>
        <p:nvSpPr>
          <p:cNvPr id="72708" name="Rectangle 4"/>
          <p:cNvSpPr>
            <a:spLocks noChangeArrowheads="1"/>
          </p:cNvSpPr>
          <p:nvPr/>
        </p:nvSpPr>
        <p:spPr bwMode="auto">
          <a:xfrm>
            <a:off x="3866824" y="8677422"/>
            <a:ext cx="2981909" cy="4665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nchor="b"/>
          <a:lstStyle>
            <a:lvl1pPr defTabSz="923925" eaLnBrk="0" hangingPunct="0">
              <a:defRPr sz="2400">
                <a:solidFill>
                  <a:srgbClr val="000000"/>
                </a:solidFill>
                <a:latin typeface="Calibri" pitchFamily="34" charset="0"/>
                <a:ea typeface="MS PGothic" pitchFamily="34" charset="-128"/>
              </a:defRPr>
            </a:lvl1pPr>
            <a:lvl2pPr marL="742950" indent="-285750" defTabSz="923925" eaLnBrk="0" hangingPunct="0">
              <a:defRPr sz="2400">
                <a:solidFill>
                  <a:srgbClr val="000000"/>
                </a:solidFill>
                <a:latin typeface="Calibri" pitchFamily="34" charset="0"/>
                <a:ea typeface="MS PGothic" pitchFamily="34" charset="-128"/>
              </a:defRPr>
            </a:lvl2pPr>
            <a:lvl3pPr marL="1143000" indent="-228600" defTabSz="923925" eaLnBrk="0" hangingPunct="0">
              <a:defRPr sz="2400">
                <a:solidFill>
                  <a:srgbClr val="000000"/>
                </a:solidFill>
                <a:latin typeface="Calibri" pitchFamily="34" charset="0"/>
                <a:ea typeface="MS PGothic" pitchFamily="34" charset="-128"/>
              </a:defRPr>
            </a:lvl3pPr>
            <a:lvl4pPr marL="1600200" indent="-228600" defTabSz="923925" eaLnBrk="0" hangingPunct="0">
              <a:defRPr sz="2400">
                <a:solidFill>
                  <a:srgbClr val="000000"/>
                </a:solidFill>
                <a:latin typeface="Calibri" pitchFamily="34" charset="0"/>
                <a:ea typeface="MS PGothic" pitchFamily="34" charset="-128"/>
              </a:defRPr>
            </a:lvl4pPr>
            <a:lvl5pPr marL="2057400" indent="-228600" defTabSz="923925" eaLnBrk="0" hangingPunct="0">
              <a:defRPr sz="2400">
                <a:solidFill>
                  <a:srgbClr val="000000"/>
                </a:solidFill>
                <a:latin typeface="Calibri" pitchFamily="34" charset="0"/>
                <a:ea typeface="MS PGothic" pitchFamily="34" charset="-128"/>
              </a:defRPr>
            </a:lvl5pPr>
            <a:lvl6pPr marL="2514600" indent="-228600" defTabSz="923925" eaLnBrk="0" fontAlgn="base" hangingPunct="0">
              <a:spcBef>
                <a:spcPct val="0"/>
              </a:spcBef>
              <a:spcAft>
                <a:spcPct val="0"/>
              </a:spcAft>
              <a:defRPr sz="2400">
                <a:solidFill>
                  <a:srgbClr val="000000"/>
                </a:solidFill>
                <a:latin typeface="Calibri" pitchFamily="34" charset="0"/>
                <a:ea typeface="MS PGothic" pitchFamily="34" charset="-128"/>
              </a:defRPr>
            </a:lvl6pPr>
            <a:lvl7pPr marL="2971800" indent="-228600" defTabSz="923925" eaLnBrk="0" fontAlgn="base" hangingPunct="0">
              <a:spcBef>
                <a:spcPct val="0"/>
              </a:spcBef>
              <a:spcAft>
                <a:spcPct val="0"/>
              </a:spcAft>
              <a:defRPr sz="2400">
                <a:solidFill>
                  <a:srgbClr val="000000"/>
                </a:solidFill>
                <a:latin typeface="Calibri" pitchFamily="34" charset="0"/>
                <a:ea typeface="MS PGothic" pitchFamily="34" charset="-128"/>
              </a:defRPr>
            </a:lvl7pPr>
            <a:lvl8pPr marL="3429000" indent="-228600" defTabSz="923925" eaLnBrk="0" fontAlgn="base" hangingPunct="0">
              <a:spcBef>
                <a:spcPct val="0"/>
              </a:spcBef>
              <a:spcAft>
                <a:spcPct val="0"/>
              </a:spcAft>
              <a:defRPr sz="2400">
                <a:solidFill>
                  <a:srgbClr val="000000"/>
                </a:solidFill>
                <a:latin typeface="Calibri" pitchFamily="34" charset="0"/>
                <a:ea typeface="MS PGothic" pitchFamily="34" charset="-128"/>
              </a:defRPr>
            </a:lvl8pPr>
            <a:lvl9pPr marL="3886200" indent="-228600" defTabSz="923925" eaLnBrk="0" fontAlgn="base" hangingPunct="0">
              <a:spcBef>
                <a:spcPct val="0"/>
              </a:spcBef>
              <a:spcAft>
                <a:spcPct val="0"/>
              </a:spcAft>
              <a:defRPr sz="2400">
                <a:solidFill>
                  <a:srgbClr val="000000"/>
                </a:solidFill>
                <a:latin typeface="Calibri" pitchFamily="34" charset="0"/>
                <a:ea typeface="MS PGothic" pitchFamily="34" charset="-128"/>
              </a:defRPr>
            </a:lvl9pPr>
          </a:lstStyle>
          <a:p>
            <a:pPr algn="r" eaLnBrk="1" hangingPunct="1">
              <a:defRPr/>
            </a:pPr>
            <a:fld id="{F9AD56B4-8ACD-42C6-9B36-2B611C2E91C1}" type="slidenum">
              <a:rPr lang="en-US" altLang="en-US" sz="1200" smtClean="0">
                <a:latin typeface="+mn-lt"/>
                <a:cs typeface="Arial" pitchFamily="34" charset="0"/>
              </a:rPr>
              <a:pPr algn="r" eaLnBrk="1" hangingPunct="1">
                <a:defRPr/>
              </a:pPr>
              <a:t>7</a:t>
            </a:fld>
            <a:endParaRPr lang="en-US" altLang="en-US" sz="1200" dirty="0">
              <a:latin typeface="+mn-lt"/>
              <a:cs typeface="Arial" pitchFamily="34" charset="0"/>
            </a:endParaRPr>
          </a:p>
        </p:txBody>
      </p:sp>
    </p:spTree>
    <p:extLst>
      <p:ext uri="{BB962C8B-B14F-4D97-AF65-F5344CB8AC3E}">
        <p14:creationId xmlns:p14="http://schemas.microsoft.com/office/powerpoint/2010/main" val="3054063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xfrm>
            <a:off x="346075" y="698500"/>
            <a:ext cx="6191250" cy="3482975"/>
          </a:xfrm>
          <a:ln/>
        </p:spPr>
      </p:sp>
      <p:sp>
        <p:nvSpPr>
          <p:cNvPr id="12697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effectLst/>
              </a:rPr>
              <a:t>Ensures that people who use drugs and those with a history of drug use routinely have a real voice in the creation of programs and policies designed to serve them </a:t>
            </a:r>
            <a:endParaRPr lang="en-US" sz="1100" dirty="0">
              <a:ea typeface="MS PGothic" charset="0"/>
              <a:cs typeface="Arial" charset="0"/>
            </a:endParaRPr>
          </a:p>
          <a:p>
            <a:endParaRPr lang="en-US" sz="1100" dirty="0">
              <a:ea typeface="MS PGothic" charset="0"/>
              <a:cs typeface="Arial" charset="0"/>
            </a:endParaRPr>
          </a:p>
          <a:p>
            <a:r>
              <a:rPr lang="en-US" sz="1100" b="1" dirty="0">
                <a:solidFill>
                  <a:srgbClr val="000000"/>
                </a:solidFill>
              </a:rPr>
              <a:t>REFERENCE </a:t>
            </a:r>
            <a:r>
              <a:rPr lang="en-US" altLang="en-US" sz="1100" dirty="0">
                <a:cs typeface="Arial" pitchFamily="34" charset="0"/>
              </a:rPr>
              <a:t>: </a:t>
            </a:r>
            <a:r>
              <a:rPr lang="en-US" sz="1100" dirty="0">
                <a:effectLst/>
                <a:ea typeface="Calibri" panose="020F0502020204030204" pitchFamily="34" charset="0"/>
                <a:cs typeface="Times New Roman" panose="02020603050405020304" pitchFamily="18" charset="0"/>
              </a:rPr>
              <a:t>National Harm Reduction Coalition. (2020) </a:t>
            </a:r>
            <a:r>
              <a:rPr lang="en-US" sz="1100" i="1" dirty="0">
                <a:effectLst/>
                <a:ea typeface="Calibri" panose="020F0502020204030204" pitchFamily="34" charset="0"/>
                <a:cs typeface="Times New Roman" panose="02020603050405020304" pitchFamily="18" charset="0"/>
              </a:rPr>
              <a:t>Principles of Harm Reduction</a:t>
            </a:r>
            <a:r>
              <a:rPr lang="en-US" sz="1100" dirty="0">
                <a:effectLst/>
                <a:ea typeface="Calibri" panose="020F0502020204030204" pitchFamily="34" charset="0"/>
                <a:cs typeface="Times New Roman" panose="02020603050405020304" pitchFamily="18" charset="0"/>
              </a:rPr>
              <a:t>. Retrieved from, </a:t>
            </a:r>
            <a:r>
              <a:rPr lang="en-US" sz="1100" u="sng" dirty="0">
                <a:solidFill>
                  <a:srgbClr val="0563C1"/>
                </a:solidFill>
                <a:effectLst/>
                <a:ea typeface="Calibri" panose="020F0502020204030204" pitchFamily="34" charset="0"/>
                <a:cs typeface="Times New Roman" panose="02020603050405020304" pitchFamily="18" charset="0"/>
                <a:hlinkClick r:id="rId3"/>
              </a:rPr>
              <a:t>https://harmreduction.org/wp-content/uploads/2020/08/NHRC-PDF-Principles_Of_Harm_Reduction.pdf</a:t>
            </a:r>
            <a:endParaRPr lang="en-US" sz="1100" dirty="0">
              <a:effectLst/>
              <a:ea typeface="Calibri" panose="020F0502020204030204" pitchFamily="34" charset="0"/>
              <a:cs typeface="Times New Roman" panose="02020603050405020304" pitchFamily="18" charset="0"/>
            </a:endParaRPr>
          </a:p>
          <a:p>
            <a:endParaRPr lang="en-US" sz="1100" dirty="0">
              <a:ea typeface="MS PGothic" charset="0"/>
              <a:cs typeface="Arial" charset="0"/>
            </a:endParaRPr>
          </a:p>
          <a:p>
            <a:r>
              <a:rPr lang="en-US" sz="1100" b="1" dirty="0">
                <a:ea typeface="MS PGothic" charset="0"/>
                <a:cs typeface="Arial" charset="0"/>
              </a:rPr>
              <a:t>IMAGE CREDIT: </a:t>
            </a:r>
            <a:r>
              <a:rPr lang="en-US" sz="1100" dirty="0">
                <a:ea typeface="MS PGothic" charset="0"/>
                <a:cs typeface="Arial" charset="0"/>
              </a:rPr>
              <a:t>ASWA: https://www.flickr.com/photos/africansexworkeralliance/4754499188/</a:t>
            </a:r>
          </a:p>
        </p:txBody>
      </p:sp>
      <p:sp>
        <p:nvSpPr>
          <p:cNvPr id="126980" name="Rectangle 4"/>
          <p:cNvSpPr>
            <a:spLocks noChangeArrowheads="1"/>
          </p:cNvSpPr>
          <p:nvPr/>
        </p:nvSpPr>
        <p:spPr bwMode="auto">
          <a:xfrm>
            <a:off x="3876091" y="8596533"/>
            <a:ext cx="2981909" cy="4665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b"/>
          <a:lstStyle/>
          <a:p>
            <a:pPr algn="r" defTabSz="923925"/>
            <a:fld id="{CB698BD5-DB64-3E4E-A896-D55B5C5553AE}" type="slidenum">
              <a:rPr lang="en-US" sz="1200">
                <a:solidFill>
                  <a:srgbClr val="000000"/>
                </a:solidFill>
                <a:cs typeface="Arial" charset="0"/>
              </a:rPr>
              <a:pPr algn="r" defTabSz="923925"/>
              <a:t>8</a:t>
            </a:fld>
            <a:endParaRPr lang="en-US" sz="1200" dirty="0">
              <a:solidFill>
                <a:srgbClr val="000000"/>
              </a:solidFill>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Rot="1" noChangeAspect="1" noChangeArrowheads="1" noTextEdit="1"/>
          </p:cNvSpPr>
          <p:nvPr>
            <p:ph type="sldImg"/>
          </p:nvPr>
        </p:nvSpPr>
        <p:spPr>
          <a:xfrm>
            <a:off x="520700" y="698500"/>
            <a:ext cx="5868988" cy="3302000"/>
          </a:xfrm>
          <a:ln/>
        </p:spPr>
      </p:sp>
      <p:sp>
        <p:nvSpPr>
          <p:cNvPr id="185347" name="Rectangle 3"/>
          <p:cNvSpPr>
            <a:spLocks noGrp="1" noChangeArrowheads="1"/>
          </p:cNvSpPr>
          <p:nvPr>
            <p:ph type="body" idx="1"/>
          </p:nvPr>
        </p:nvSpPr>
        <p:spPr>
          <a:xfrm>
            <a:off x="711994" y="4249733"/>
            <a:ext cx="5486400" cy="4429272"/>
          </a:xfrm>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100" b="0" dirty="0">
                <a:effectLst/>
              </a:rPr>
              <a:t>Affirms people who use drugs (PWUD) themselves as the primary agents of reducing the harms of their drug use and seeks to empower PWUD to share information and support each other in strategies which meet their actual conditions of use </a:t>
            </a:r>
            <a:endParaRPr lang="en-US" sz="1100" dirty="0">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100" b="1" dirty="0"/>
          </a:p>
          <a:p>
            <a:pPr>
              <a:defRPr/>
            </a:pPr>
            <a:r>
              <a:rPr lang="en-US" altLang="en-US" sz="1100" b="0" dirty="0"/>
              <a:t>Participant Self-Rule</a:t>
            </a:r>
          </a:p>
          <a:p>
            <a:pPr marL="171450" indent="-171450">
              <a:buFont typeface="Arial" panose="020B0604020202020204" pitchFamily="34" charset="0"/>
              <a:buChar char="•"/>
              <a:defRPr/>
            </a:pPr>
            <a:r>
              <a:rPr lang="en-US" sz="1100" dirty="0"/>
              <a:t>This can also be called </a:t>
            </a:r>
            <a:r>
              <a:rPr lang="en-US" sz="1100" i="1" dirty="0"/>
              <a:t>Participant Autonomy, </a:t>
            </a:r>
            <a:r>
              <a:rPr lang="en-US" sz="1100" dirty="0"/>
              <a:t> or </a:t>
            </a:r>
            <a:r>
              <a:rPr lang="en-US" sz="1100" i="1" dirty="0"/>
              <a:t>Self-Determination.</a:t>
            </a:r>
          </a:p>
          <a:p>
            <a:pPr marL="171450" indent="-171450">
              <a:buFont typeface="Arial" panose="020B0604020202020204" pitchFamily="34" charset="0"/>
              <a:buChar char="•"/>
              <a:defRPr/>
            </a:pPr>
            <a:r>
              <a:rPr lang="en-US" sz="1100" dirty="0"/>
              <a:t>This is </a:t>
            </a:r>
            <a:r>
              <a:rPr lang="en-US" sz="1100" b="0" dirty="0"/>
              <a:t>the act or power of making one’s own choices or decisions.</a:t>
            </a:r>
          </a:p>
          <a:p>
            <a:pPr marL="171450" indent="-171450">
              <a:buFont typeface="Arial" panose="020B0604020202020204" pitchFamily="34" charset="0"/>
              <a:buChar char="•"/>
              <a:defRPr/>
            </a:pPr>
            <a:r>
              <a:rPr lang="en-US" sz="1100" dirty="0"/>
              <a:t>Participant</a:t>
            </a:r>
            <a:r>
              <a:rPr lang="en-US" sz="1100" baseline="0" dirty="0"/>
              <a:t> self-rule af</a:t>
            </a:r>
            <a:r>
              <a:rPr lang="en-US" sz="1100" dirty="0"/>
              <a:t>firms the person is their own primary agent of reducing the harms of drug use and sexual behaviors.</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100" kern="1200" dirty="0">
                <a:solidFill>
                  <a:schemeClr val="tx1"/>
                </a:solidFill>
                <a:ea typeface="ＭＳ Ｐゴシック" pitchFamily="34" charset="-128"/>
                <a:cs typeface="ＭＳ Ｐゴシック" charset="0"/>
              </a:rPr>
              <a:t>Each person is an expert in their own life.</a:t>
            </a:r>
          </a:p>
          <a:p>
            <a:pPr marL="171450" indent="-171450">
              <a:buFont typeface="Arial" panose="020B0604020202020204" pitchFamily="34" charset="0"/>
              <a:buChar char="•"/>
              <a:defRPr/>
            </a:pPr>
            <a:r>
              <a:rPr lang="en-US" sz="1100" dirty="0"/>
              <a:t>Self-rule empowers individuals to share information and support each other in strategies which meet their actual conditions of use or behavior.</a:t>
            </a:r>
            <a:endParaRPr lang="en-US" sz="1100" b="1" dirty="0"/>
          </a:p>
          <a:p>
            <a:pPr marL="171450" indent="-171450">
              <a:buFont typeface="Arial" panose="020B0604020202020204" pitchFamily="34" charset="0"/>
              <a:buChar char="•"/>
              <a:defRPr/>
            </a:pPr>
            <a:r>
              <a:rPr lang="en-US" altLang="en-US" sz="1100" dirty="0"/>
              <a:t>Providers can give out supplies but it will be the participant them self who will use the gear. </a:t>
            </a:r>
          </a:p>
          <a:p>
            <a:pPr marL="171450" indent="-171450">
              <a:buFont typeface="Arial" panose="020B0604020202020204" pitchFamily="34" charset="0"/>
              <a:buChar char="•"/>
              <a:defRPr/>
            </a:pPr>
            <a:r>
              <a:rPr lang="en-US" altLang="en-US" sz="1100" dirty="0"/>
              <a:t>People will change when: 1) they are ready, and 2) circumstances allow.</a:t>
            </a:r>
          </a:p>
          <a:p>
            <a:pPr>
              <a:buFontTx/>
              <a:buChar char="•"/>
              <a:defRPr/>
            </a:pPr>
            <a:endParaRPr lang="en-US" altLang="en-US" sz="1100" dirty="0"/>
          </a:p>
          <a:p>
            <a:r>
              <a:rPr lang="en-US" sz="1100" b="1" dirty="0">
                <a:solidFill>
                  <a:srgbClr val="000000"/>
                </a:solidFill>
              </a:rPr>
              <a:t>REFERENCE </a:t>
            </a:r>
            <a:r>
              <a:rPr lang="en-US" altLang="en-US" sz="1100" dirty="0">
                <a:cs typeface="Arial" pitchFamily="34" charset="0"/>
              </a:rPr>
              <a:t>: </a:t>
            </a:r>
            <a:r>
              <a:rPr lang="en-US" sz="1100" dirty="0">
                <a:effectLst/>
                <a:ea typeface="Calibri" panose="020F0502020204030204" pitchFamily="34" charset="0"/>
                <a:cs typeface="Times New Roman" panose="02020603050405020304" pitchFamily="18" charset="0"/>
              </a:rPr>
              <a:t>National Harm Reduction Coalition. (2020) </a:t>
            </a:r>
            <a:r>
              <a:rPr lang="en-US" sz="1100" i="1" dirty="0">
                <a:effectLst/>
                <a:ea typeface="Calibri" panose="020F0502020204030204" pitchFamily="34" charset="0"/>
                <a:cs typeface="Times New Roman" panose="02020603050405020304" pitchFamily="18" charset="0"/>
              </a:rPr>
              <a:t>Principles of Harm Reduction</a:t>
            </a:r>
            <a:r>
              <a:rPr lang="en-US" sz="1100" dirty="0">
                <a:effectLst/>
                <a:ea typeface="Calibri" panose="020F0502020204030204" pitchFamily="34" charset="0"/>
                <a:cs typeface="Times New Roman" panose="02020603050405020304" pitchFamily="18" charset="0"/>
              </a:rPr>
              <a:t>. Retrieved from, </a:t>
            </a:r>
            <a:r>
              <a:rPr lang="en-US" sz="1100" u="sng" dirty="0">
                <a:solidFill>
                  <a:srgbClr val="0563C1"/>
                </a:solidFill>
                <a:effectLst/>
                <a:ea typeface="Calibri" panose="020F0502020204030204" pitchFamily="34" charset="0"/>
                <a:cs typeface="Times New Roman" panose="02020603050405020304" pitchFamily="18" charset="0"/>
                <a:hlinkClick r:id="rId3"/>
              </a:rPr>
              <a:t>https://harmreduction.org/wp-content/uploads/2020/08/NHRC-PDF-Principles_Of_Harm_Reduction.pdf</a:t>
            </a:r>
            <a:endParaRPr lang="en-US" sz="1100" dirty="0">
              <a:effectLst/>
              <a:ea typeface="Calibri" panose="020F0502020204030204" pitchFamily="34" charset="0"/>
              <a:cs typeface="Times New Roman" panose="02020603050405020304" pitchFamily="18" charset="0"/>
            </a:endParaRPr>
          </a:p>
          <a:p>
            <a:pPr>
              <a:defRPr/>
            </a:pPr>
            <a:endParaRPr lang="en-US" alt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b="1" dirty="0"/>
              <a:t>IMAGE CREDIT: </a:t>
            </a:r>
            <a:r>
              <a:rPr lang="en-US" altLang="ja-JP" sz="1100" dirty="0"/>
              <a:t>CDC/James </a:t>
            </a:r>
            <a:r>
              <a:rPr lang="en-US" altLang="ja-JP" sz="1100" dirty="0" err="1"/>
              <a:t>Gathany</a:t>
            </a:r>
            <a:endParaRPr lang="en-US" altLang="ja-JP" sz="1100" dirty="0"/>
          </a:p>
          <a:p>
            <a:pPr>
              <a:defRPr/>
            </a:pPr>
            <a:endParaRPr lang="en-US" altLang="en-US" sz="1100" dirty="0"/>
          </a:p>
          <a:p>
            <a:pPr>
              <a:defRPr/>
            </a:pPr>
            <a:endParaRPr lang="en-US" altLang="en-US" sz="1100" dirty="0">
              <a:latin typeface="+mn-lt"/>
            </a:endParaRPr>
          </a:p>
        </p:txBody>
      </p:sp>
      <p:sp>
        <p:nvSpPr>
          <p:cNvPr id="76804" name="Rectangle 4"/>
          <p:cNvSpPr>
            <a:spLocks noChangeArrowheads="1"/>
          </p:cNvSpPr>
          <p:nvPr/>
        </p:nvSpPr>
        <p:spPr bwMode="auto">
          <a:xfrm>
            <a:off x="3894629" y="8680334"/>
            <a:ext cx="2981909" cy="4665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nchor="b"/>
          <a:lstStyle>
            <a:lvl1pPr defTabSz="923925" eaLnBrk="0" hangingPunct="0">
              <a:defRPr sz="2400">
                <a:solidFill>
                  <a:srgbClr val="000000"/>
                </a:solidFill>
                <a:latin typeface="Calibri" pitchFamily="34" charset="0"/>
                <a:ea typeface="MS PGothic" pitchFamily="34" charset="-128"/>
              </a:defRPr>
            </a:lvl1pPr>
            <a:lvl2pPr marL="742950" indent="-285750" defTabSz="923925" eaLnBrk="0" hangingPunct="0">
              <a:defRPr sz="2400">
                <a:solidFill>
                  <a:srgbClr val="000000"/>
                </a:solidFill>
                <a:latin typeface="Calibri" pitchFamily="34" charset="0"/>
                <a:ea typeface="MS PGothic" pitchFamily="34" charset="-128"/>
              </a:defRPr>
            </a:lvl2pPr>
            <a:lvl3pPr marL="1143000" indent="-228600" defTabSz="923925" eaLnBrk="0" hangingPunct="0">
              <a:defRPr sz="2400">
                <a:solidFill>
                  <a:srgbClr val="000000"/>
                </a:solidFill>
                <a:latin typeface="Calibri" pitchFamily="34" charset="0"/>
                <a:ea typeface="MS PGothic" pitchFamily="34" charset="-128"/>
              </a:defRPr>
            </a:lvl3pPr>
            <a:lvl4pPr marL="1600200" indent="-228600" defTabSz="923925" eaLnBrk="0" hangingPunct="0">
              <a:defRPr sz="2400">
                <a:solidFill>
                  <a:srgbClr val="000000"/>
                </a:solidFill>
                <a:latin typeface="Calibri" pitchFamily="34" charset="0"/>
                <a:ea typeface="MS PGothic" pitchFamily="34" charset="-128"/>
              </a:defRPr>
            </a:lvl4pPr>
            <a:lvl5pPr marL="2057400" indent="-228600" defTabSz="923925" eaLnBrk="0" hangingPunct="0">
              <a:defRPr sz="2400">
                <a:solidFill>
                  <a:srgbClr val="000000"/>
                </a:solidFill>
                <a:latin typeface="Calibri" pitchFamily="34" charset="0"/>
                <a:ea typeface="MS PGothic" pitchFamily="34" charset="-128"/>
              </a:defRPr>
            </a:lvl5pPr>
            <a:lvl6pPr marL="2514600" indent="-228600" defTabSz="923925" eaLnBrk="0" fontAlgn="base" hangingPunct="0">
              <a:spcBef>
                <a:spcPct val="0"/>
              </a:spcBef>
              <a:spcAft>
                <a:spcPct val="0"/>
              </a:spcAft>
              <a:defRPr sz="2400">
                <a:solidFill>
                  <a:srgbClr val="000000"/>
                </a:solidFill>
                <a:latin typeface="Calibri" pitchFamily="34" charset="0"/>
                <a:ea typeface="MS PGothic" pitchFamily="34" charset="-128"/>
              </a:defRPr>
            </a:lvl6pPr>
            <a:lvl7pPr marL="2971800" indent="-228600" defTabSz="923925" eaLnBrk="0" fontAlgn="base" hangingPunct="0">
              <a:spcBef>
                <a:spcPct val="0"/>
              </a:spcBef>
              <a:spcAft>
                <a:spcPct val="0"/>
              </a:spcAft>
              <a:defRPr sz="2400">
                <a:solidFill>
                  <a:srgbClr val="000000"/>
                </a:solidFill>
                <a:latin typeface="Calibri" pitchFamily="34" charset="0"/>
                <a:ea typeface="MS PGothic" pitchFamily="34" charset="-128"/>
              </a:defRPr>
            </a:lvl7pPr>
            <a:lvl8pPr marL="3429000" indent="-228600" defTabSz="923925" eaLnBrk="0" fontAlgn="base" hangingPunct="0">
              <a:spcBef>
                <a:spcPct val="0"/>
              </a:spcBef>
              <a:spcAft>
                <a:spcPct val="0"/>
              </a:spcAft>
              <a:defRPr sz="2400">
                <a:solidFill>
                  <a:srgbClr val="000000"/>
                </a:solidFill>
                <a:latin typeface="Calibri" pitchFamily="34" charset="0"/>
                <a:ea typeface="MS PGothic" pitchFamily="34" charset="-128"/>
              </a:defRPr>
            </a:lvl8pPr>
            <a:lvl9pPr marL="3886200" indent="-228600" defTabSz="923925" eaLnBrk="0" fontAlgn="base" hangingPunct="0">
              <a:spcBef>
                <a:spcPct val="0"/>
              </a:spcBef>
              <a:spcAft>
                <a:spcPct val="0"/>
              </a:spcAft>
              <a:defRPr sz="2400">
                <a:solidFill>
                  <a:srgbClr val="000000"/>
                </a:solidFill>
                <a:latin typeface="Calibri" pitchFamily="34" charset="0"/>
                <a:ea typeface="MS PGothic" pitchFamily="34" charset="-128"/>
              </a:defRPr>
            </a:lvl9pPr>
          </a:lstStyle>
          <a:p>
            <a:pPr algn="r" eaLnBrk="1" hangingPunct="1">
              <a:defRPr/>
            </a:pPr>
            <a:fld id="{7E2D6D5E-0342-4C1D-BB70-F49463E4C550}" type="slidenum">
              <a:rPr lang="en-US" altLang="en-US" sz="1200" smtClean="0">
                <a:latin typeface="+mn-lt"/>
                <a:cs typeface="Arial" pitchFamily="34" charset="0"/>
              </a:rPr>
              <a:pPr algn="r" eaLnBrk="1" hangingPunct="1">
                <a:defRPr/>
              </a:pPr>
              <a:t>9</a:t>
            </a:fld>
            <a:endParaRPr lang="en-US" altLang="en-US" sz="1200" dirty="0">
              <a:latin typeface="+mn-lt"/>
              <a:cs typeface="Arial" pitchFamily="34" charset="0"/>
            </a:endParaRPr>
          </a:p>
        </p:txBody>
      </p:sp>
    </p:spTree>
    <p:extLst>
      <p:ext uri="{BB962C8B-B14F-4D97-AF65-F5344CB8AC3E}">
        <p14:creationId xmlns:p14="http://schemas.microsoft.com/office/powerpoint/2010/main" val="19926143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361A3-E9C5-FABD-9C49-EB4598432DA6}"/>
              </a:ext>
            </a:extLst>
          </p:cNvPr>
          <p:cNvSpPr>
            <a:spLocks noGrp="1"/>
          </p:cNvSpPr>
          <p:nvPr>
            <p:ph type="ctrTitle" hasCustomPrompt="1"/>
          </p:nvPr>
        </p:nvSpPr>
        <p:spPr>
          <a:xfrm>
            <a:off x="457200" y="1124712"/>
            <a:ext cx="5486400" cy="2387600"/>
          </a:xfrm>
        </p:spPr>
        <p:txBody>
          <a:bodyPr anchor="b">
            <a:normAutofit/>
          </a:bodyPr>
          <a:lstStyle>
            <a:lvl1pPr algn="l">
              <a:defRPr sz="3800" b="1"/>
            </a:lvl1pPr>
          </a:lstStyle>
          <a:p>
            <a:r>
              <a:rPr lang="en-US" dirty="0"/>
              <a:t>CLICK TO EDIT MASTER TITLE STYLE</a:t>
            </a:r>
          </a:p>
        </p:txBody>
      </p:sp>
      <p:sp>
        <p:nvSpPr>
          <p:cNvPr id="3" name="Subtitle 2">
            <a:extLst>
              <a:ext uri="{FF2B5EF4-FFF2-40B4-BE49-F238E27FC236}">
                <a16:creationId xmlns:a16="http://schemas.microsoft.com/office/drawing/2014/main" id="{7FD494D8-EA0D-FBF3-DB6B-3ABEA0212C3D}"/>
              </a:ext>
            </a:extLst>
          </p:cNvPr>
          <p:cNvSpPr>
            <a:spLocks noGrp="1"/>
          </p:cNvSpPr>
          <p:nvPr>
            <p:ph type="subTitle" idx="1" hasCustomPrompt="1"/>
          </p:nvPr>
        </p:nvSpPr>
        <p:spPr>
          <a:xfrm>
            <a:off x="457200" y="3602736"/>
            <a:ext cx="54864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descr="SUD Keys to Education">
            <a:extLst>
              <a:ext uri="{FF2B5EF4-FFF2-40B4-BE49-F238E27FC236}">
                <a16:creationId xmlns:a16="http://schemas.microsoft.com/office/drawing/2014/main" id="{D7B78682-C1B2-BDC4-C500-B141B379E122}"/>
              </a:ext>
            </a:extLst>
          </p:cNvPr>
          <p:cNvPicPr>
            <a:picLocks noChangeAspect="1"/>
          </p:cNvPicPr>
          <p:nvPr userDrawn="1"/>
        </p:nvPicPr>
        <p:blipFill>
          <a:blip r:embed="rId3"/>
          <a:stretch>
            <a:fillRect/>
          </a:stretch>
        </p:blipFill>
        <p:spPr>
          <a:xfrm>
            <a:off x="457200" y="457200"/>
            <a:ext cx="3498618" cy="1280160"/>
          </a:xfrm>
          <a:prstGeom prst="rect">
            <a:avLst/>
          </a:prstGeom>
        </p:spPr>
      </p:pic>
      <p:pic>
        <p:nvPicPr>
          <p:cNvPr id="13" name="Picture 12" descr="Mountain Plans ATTC and Pacific Southwest ATTC">
            <a:extLst>
              <a:ext uri="{FF2B5EF4-FFF2-40B4-BE49-F238E27FC236}">
                <a16:creationId xmlns:a16="http://schemas.microsoft.com/office/drawing/2014/main" id="{ECFB257F-D5E8-C32A-B222-5BB37FC480D2}"/>
              </a:ext>
            </a:extLst>
          </p:cNvPr>
          <p:cNvPicPr>
            <a:picLocks noChangeAspect="1"/>
          </p:cNvPicPr>
          <p:nvPr userDrawn="1"/>
        </p:nvPicPr>
        <p:blipFill>
          <a:blip r:embed="rId4"/>
          <a:srcRect/>
          <a:stretch/>
        </p:blipFill>
        <p:spPr>
          <a:xfrm>
            <a:off x="467596" y="5650991"/>
            <a:ext cx="1783819" cy="749808"/>
          </a:xfrm>
          <a:prstGeom prst="rect">
            <a:avLst/>
          </a:prstGeom>
        </p:spPr>
      </p:pic>
      <p:pic>
        <p:nvPicPr>
          <p:cNvPr id="14" name="Picture 13" descr="SAMHSA">
            <a:extLst>
              <a:ext uri="{FF2B5EF4-FFF2-40B4-BE49-F238E27FC236}">
                <a16:creationId xmlns:a16="http://schemas.microsoft.com/office/drawing/2014/main" id="{5179B210-3A65-5F4E-6CBA-69D5AFD7D781}"/>
              </a:ext>
            </a:extLst>
          </p:cNvPr>
          <p:cNvPicPr>
            <a:picLocks noChangeAspect="1"/>
          </p:cNvPicPr>
          <p:nvPr userDrawn="1"/>
        </p:nvPicPr>
        <p:blipFill>
          <a:blip r:embed="rId5"/>
          <a:stretch>
            <a:fillRect/>
          </a:stretch>
        </p:blipFill>
        <p:spPr>
          <a:xfrm>
            <a:off x="2532888" y="5769864"/>
            <a:ext cx="1993900" cy="520700"/>
          </a:xfrm>
          <a:prstGeom prst="rect">
            <a:avLst/>
          </a:prstGeom>
        </p:spPr>
      </p:pic>
      <p:sp>
        <p:nvSpPr>
          <p:cNvPr id="29" name="Picture Placeholder 28">
            <a:extLst>
              <a:ext uri="{FF2B5EF4-FFF2-40B4-BE49-F238E27FC236}">
                <a16:creationId xmlns:a16="http://schemas.microsoft.com/office/drawing/2014/main" id="{23A8D641-E398-4561-EBF6-7DF32BF4467E}"/>
              </a:ext>
            </a:extLst>
          </p:cNvPr>
          <p:cNvSpPr>
            <a:spLocks noGrp="1" noChangeAspect="1"/>
          </p:cNvSpPr>
          <p:nvPr>
            <p:ph type="pic" sz="quarter" idx="10"/>
          </p:nvPr>
        </p:nvSpPr>
        <p:spPr>
          <a:xfrm>
            <a:off x="5843017"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sp>
        <p:nvSpPr>
          <p:cNvPr id="30" name="Picture Placeholder 29">
            <a:extLst>
              <a:ext uri="{FF2B5EF4-FFF2-40B4-BE49-F238E27FC236}">
                <a16:creationId xmlns:a16="http://schemas.microsoft.com/office/drawing/2014/main" id="{1B415E53-F774-9CBB-3941-1EA59AB15D7A}"/>
              </a:ext>
            </a:extLst>
          </p:cNvPr>
          <p:cNvSpPr>
            <a:spLocks noGrp="1" noChangeAspect="1"/>
          </p:cNvSpPr>
          <p:nvPr>
            <p:ph type="pic" sz="quarter" idx="11"/>
          </p:nvPr>
        </p:nvSpPr>
        <p:spPr>
          <a:xfrm>
            <a:off x="8485632"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spTree>
    <p:extLst>
      <p:ext uri="{BB962C8B-B14F-4D97-AF65-F5344CB8AC3E}">
        <p14:creationId xmlns:p14="http://schemas.microsoft.com/office/powerpoint/2010/main" val="1368256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Content (D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914400" y="914400"/>
            <a:ext cx="6586538" cy="914400"/>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914400" y="1828800"/>
            <a:ext cx="5943600" cy="4351338"/>
          </a:xfrm>
        </p:spPr>
        <p:txBody>
          <a:bodyPr/>
          <a:lstStyle>
            <a:lvl1pPr marL="0" indent="0">
              <a:buNone/>
              <a:defRPr>
                <a:solidFill>
                  <a:schemeClr val="bg1"/>
                </a:solidFill>
              </a:defRPr>
            </a:lvl1pPr>
          </a:lstStyle>
          <a:p>
            <a:pPr lvl="0"/>
            <a:r>
              <a:rPr lang="en-US" dirty="0"/>
              <a:t>Click to edit Master text styles</a:t>
            </a:r>
          </a:p>
        </p:txBody>
      </p:sp>
      <p:pic>
        <p:nvPicPr>
          <p:cNvPr id="9" name="Picture 8">
            <a:extLst>
              <a:ext uri="{FF2B5EF4-FFF2-40B4-BE49-F238E27FC236}">
                <a16:creationId xmlns:a16="http://schemas.microsoft.com/office/drawing/2014/main" id="{98B3440D-3786-8CEF-D77A-DC76BB93566B}"/>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70200C8C-9B73-FEFB-7388-C7435EF64912}"/>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526454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90B6-518F-6366-3614-EA0B192D5F7C}"/>
              </a:ext>
            </a:extLst>
          </p:cNvPr>
          <p:cNvSpPr>
            <a:spLocks noGrp="1"/>
          </p:cNvSpPr>
          <p:nvPr>
            <p:ph type="title" hasCustomPrompt="1"/>
          </p:nvPr>
        </p:nvSpPr>
        <p:spPr>
          <a:xfrm>
            <a:off x="831850" y="1709738"/>
            <a:ext cx="10515600" cy="2852737"/>
          </a:xfrm>
        </p:spPr>
        <p:txBody>
          <a:bodyPr anchor="b">
            <a:normAutofit/>
          </a:bodyPr>
          <a:lstStyle>
            <a:lvl1pPr>
              <a:defRPr sz="3800" b="1"/>
            </a:lvl1pPr>
          </a:lstStyle>
          <a:p>
            <a:r>
              <a:rPr lang="en-US" dirty="0"/>
              <a:t>CLICK TO EDIT MASTER TITLE STYLE</a:t>
            </a:r>
          </a:p>
        </p:txBody>
      </p:sp>
      <p:sp>
        <p:nvSpPr>
          <p:cNvPr id="3" name="Text Placeholder 2">
            <a:extLst>
              <a:ext uri="{FF2B5EF4-FFF2-40B4-BE49-F238E27FC236}">
                <a16:creationId xmlns:a16="http://schemas.microsoft.com/office/drawing/2014/main" id="{157D9D23-64FA-9CD7-6EFA-17AB42573E14}"/>
              </a:ext>
            </a:extLst>
          </p:cNvPr>
          <p:cNvSpPr>
            <a:spLocks noGrp="1"/>
          </p:cNvSpPr>
          <p:nvPr>
            <p:ph type="body" idx="1" hasCustomPrompt="1"/>
          </p:nvPr>
        </p:nvSpPr>
        <p:spPr>
          <a:xfrm>
            <a:off x="831850" y="4589463"/>
            <a:ext cx="10515600" cy="1500187"/>
          </a:xfrm>
        </p:spPr>
        <p:txBody>
          <a:bodyPr/>
          <a:lstStyle>
            <a:lvl1pPr marL="0" indent="0">
              <a:buNone/>
              <a:defRPr sz="2400">
                <a:solidFill>
                  <a:srgbClr val="49494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96623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90B6-518F-6366-3614-EA0B192D5F7C}"/>
              </a:ext>
            </a:extLst>
          </p:cNvPr>
          <p:cNvSpPr>
            <a:spLocks noGrp="1"/>
          </p:cNvSpPr>
          <p:nvPr>
            <p:ph type="title" hasCustomPrompt="1"/>
          </p:nvPr>
        </p:nvSpPr>
        <p:spPr>
          <a:xfrm>
            <a:off x="831850" y="1709738"/>
            <a:ext cx="10515600" cy="2852737"/>
          </a:xfrm>
        </p:spPr>
        <p:txBody>
          <a:bodyPr anchor="b">
            <a:normAutofit/>
          </a:bodyPr>
          <a:lstStyle>
            <a:lvl1pPr>
              <a:defRPr sz="3800" b="1"/>
            </a:lvl1pPr>
          </a:lstStyle>
          <a:p>
            <a:r>
              <a:rPr lang="en-US" dirty="0"/>
              <a:t>CLICK TO EDIT MASTER TITLE STYLE</a:t>
            </a:r>
          </a:p>
        </p:txBody>
      </p:sp>
      <p:sp>
        <p:nvSpPr>
          <p:cNvPr id="3" name="Text Placeholder 2">
            <a:extLst>
              <a:ext uri="{FF2B5EF4-FFF2-40B4-BE49-F238E27FC236}">
                <a16:creationId xmlns:a16="http://schemas.microsoft.com/office/drawing/2014/main" id="{157D9D23-64FA-9CD7-6EFA-17AB42573E14}"/>
              </a:ext>
            </a:extLst>
          </p:cNvPr>
          <p:cNvSpPr>
            <a:spLocks noGrp="1"/>
          </p:cNvSpPr>
          <p:nvPr>
            <p:ph type="body" idx="1" hasCustomPrompt="1"/>
          </p:nvPr>
        </p:nvSpPr>
        <p:spPr>
          <a:xfrm>
            <a:off x="831850" y="4589463"/>
            <a:ext cx="10515600" cy="1500187"/>
          </a:xfrm>
        </p:spPr>
        <p:txBody>
          <a:bodyPr/>
          <a:lstStyle>
            <a:lvl1pPr marL="0" indent="0">
              <a:buNone/>
              <a:defRPr sz="2400">
                <a:solidFill>
                  <a:srgbClr val="49494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0249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D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90B6-518F-6366-3614-EA0B192D5F7C}"/>
              </a:ext>
            </a:extLst>
          </p:cNvPr>
          <p:cNvSpPr>
            <a:spLocks noGrp="1"/>
          </p:cNvSpPr>
          <p:nvPr>
            <p:ph type="title" hasCustomPrompt="1"/>
          </p:nvPr>
        </p:nvSpPr>
        <p:spPr>
          <a:xfrm>
            <a:off x="831850" y="1709738"/>
            <a:ext cx="10515600" cy="2852737"/>
          </a:xfrm>
        </p:spPr>
        <p:txBody>
          <a:bodyPr anchor="b">
            <a:normAutofit/>
          </a:bodyPr>
          <a:lstStyle>
            <a:lvl1pPr>
              <a:defRPr sz="3800" b="1">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157D9D23-64FA-9CD7-6EFA-17AB42573E14}"/>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75611471"/>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plit Content">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EE291220-8D56-69F5-9715-7C394D39DFB2}"/>
              </a:ext>
            </a:extLst>
          </p:cNvPr>
          <p:cNvSpPr>
            <a:spLocks noGrp="1"/>
          </p:cNvSpPr>
          <p:nvPr>
            <p:ph type="title"/>
          </p:nvPr>
        </p:nvSpPr>
        <p:spPr>
          <a:xfrm>
            <a:off x="914400" y="914400"/>
            <a:ext cx="10360152" cy="914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360601-ACDA-6C29-1359-F36BBF9312E8}"/>
              </a:ext>
            </a:extLst>
          </p:cNvPr>
          <p:cNvSpPr>
            <a:spLocks noGrp="1"/>
          </p:cNvSpPr>
          <p:nvPr>
            <p:ph type="body" idx="1" hasCustomPrompt="1"/>
          </p:nvPr>
        </p:nvSpPr>
        <p:spPr>
          <a:xfrm>
            <a:off x="914400" y="1824591"/>
            <a:ext cx="50831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251238E-83E0-A0F3-65C7-B7B50E745F71}"/>
              </a:ext>
            </a:extLst>
          </p:cNvPr>
          <p:cNvSpPr>
            <a:spLocks noGrp="1"/>
          </p:cNvSpPr>
          <p:nvPr>
            <p:ph sz="half" idx="2"/>
          </p:nvPr>
        </p:nvSpPr>
        <p:spPr>
          <a:xfrm>
            <a:off x="914400" y="2648503"/>
            <a:ext cx="5083175"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BDDF5E95-F0D9-809E-E869-2878952E765E}"/>
              </a:ext>
            </a:extLst>
          </p:cNvPr>
          <p:cNvSpPr>
            <a:spLocks noGrp="1"/>
          </p:cNvSpPr>
          <p:nvPr>
            <p:ph type="body" sz="quarter" idx="3" hasCustomPrompt="1"/>
          </p:nvPr>
        </p:nvSpPr>
        <p:spPr>
          <a:xfrm>
            <a:off x="6172200" y="1824591"/>
            <a:ext cx="51023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D586E41-24B6-455A-0532-781B28879CE1}"/>
              </a:ext>
            </a:extLst>
          </p:cNvPr>
          <p:cNvSpPr>
            <a:spLocks noGrp="1"/>
          </p:cNvSpPr>
          <p:nvPr>
            <p:ph sz="quarter" idx="4"/>
          </p:nvPr>
        </p:nvSpPr>
        <p:spPr>
          <a:xfrm>
            <a:off x="6172200" y="2648503"/>
            <a:ext cx="5102352" cy="3541160"/>
          </a:xfrm>
        </p:spPr>
        <p:txBody>
          <a:bodyPr>
            <a:normAutofit/>
          </a:bodyPr>
          <a:lstStyle>
            <a:lvl1pPr marL="0" indent="0">
              <a:buNone/>
              <a:defRPr sz="2400"/>
            </a:lvl1pPr>
          </a:lstStyle>
          <a:p>
            <a:pPr lvl="0"/>
            <a:r>
              <a:rPr lang="en-US" dirty="0"/>
              <a:t>Click to edit Master text styles</a:t>
            </a:r>
          </a:p>
        </p:txBody>
      </p:sp>
      <p:pic>
        <p:nvPicPr>
          <p:cNvPr id="8" name="Picture 7">
            <a:extLst>
              <a:ext uri="{FF2B5EF4-FFF2-40B4-BE49-F238E27FC236}">
                <a16:creationId xmlns:a16="http://schemas.microsoft.com/office/drawing/2014/main" id="{703FA346-206F-8D15-C2DC-EB037138F86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0675EC4E-05D8-CC49-C3F3-BE4991C2A2BE}"/>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4270941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lit Content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EE291220-8D56-69F5-9715-7C394D39DFB2}"/>
              </a:ext>
            </a:extLst>
          </p:cNvPr>
          <p:cNvSpPr>
            <a:spLocks noGrp="1"/>
          </p:cNvSpPr>
          <p:nvPr>
            <p:ph type="title"/>
          </p:nvPr>
        </p:nvSpPr>
        <p:spPr>
          <a:xfrm>
            <a:off x="914400" y="914400"/>
            <a:ext cx="10360152" cy="914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360601-ACDA-6C29-1359-F36BBF9312E8}"/>
              </a:ext>
            </a:extLst>
          </p:cNvPr>
          <p:cNvSpPr>
            <a:spLocks noGrp="1"/>
          </p:cNvSpPr>
          <p:nvPr>
            <p:ph type="body" idx="1" hasCustomPrompt="1"/>
          </p:nvPr>
        </p:nvSpPr>
        <p:spPr>
          <a:xfrm>
            <a:off x="914400" y="1824591"/>
            <a:ext cx="50831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251238E-83E0-A0F3-65C7-B7B50E745F71}"/>
              </a:ext>
            </a:extLst>
          </p:cNvPr>
          <p:cNvSpPr>
            <a:spLocks noGrp="1"/>
          </p:cNvSpPr>
          <p:nvPr>
            <p:ph sz="half" idx="2"/>
          </p:nvPr>
        </p:nvSpPr>
        <p:spPr>
          <a:xfrm>
            <a:off x="914400" y="2648503"/>
            <a:ext cx="5083175"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BDDF5E95-F0D9-809E-E869-2878952E765E}"/>
              </a:ext>
            </a:extLst>
          </p:cNvPr>
          <p:cNvSpPr>
            <a:spLocks noGrp="1"/>
          </p:cNvSpPr>
          <p:nvPr>
            <p:ph type="body" sz="quarter" idx="3" hasCustomPrompt="1"/>
          </p:nvPr>
        </p:nvSpPr>
        <p:spPr>
          <a:xfrm>
            <a:off x="6172200" y="1824591"/>
            <a:ext cx="51023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D586E41-24B6-455A-0532-781B28879CE1}"/>
              </a:ext>
            </a:extLst>
          </p:cNvPr>
          <p:cNvSpPr>
            <a:spLocks noGrp="1"/>
          </p:cNvSpPr>
          <p:nvPr>
            <p:ph sz="quarter" idx="4"/>
          </p:nvPr>
        </p:nvSpPr>
        <p:spPr>
          <a:xfrm>
            <a:off x="6172200" y="2648503"/>
            <a:ext cx="5102352" cy="3541160"/>
          </a:xfrm>
        </p:spPr>
        <p:txBody>
          <a:bodyPr>
            <a:normAutofit/>
          </a:bodyPr>
          <a:lstStyle>
            <a:lvl1pPr marL="0" indent="0">
              <a:buNone/>
              <a:defRPr sz="2400"/>
            </a:lvl1pPr>
          </a:lstStyle>
          <a:p>
            <a:pPr lvl="0"/>
            <a:r>
              <a:rPr lang="en-US" dirty="0"/>
              <a:t>Click to edit Master text styles</a:t>
            </a:r>
          </a:p>
        </p:txBody>
      </p:sp>
      <p:pic>
        <p:nvPicPr>
          <p:cNvPr id="13" name="Picture 12">
            <a:extLst>
              <a:ext uri="{FF2B5EF4-FFF2-40B4-BE49-F238E27FC236}">
                <a16:creationId xmlns:a16="http://schemas.microsoft.com/office/drawing/2014/main" id="{5B1DA54B-7457-3C7B-D4C9-2A76505BB4ED}"/>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67EEC21D-682B-1F1E-BD53-1A7CFB1C1978}"/>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035668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ft Image">
    <p:spTree>
      <p:nvGrpSpPr>
        <p:cNvPr id="1" name=""/>
        <p:cNvGrpSpPr/>
        <p:nvPr/>
      </p:nvGrpSpPr>
      <p:grpSpPr>
        <a:xfrm>
          <a:off x="0" y="0"/>
          <a:ext cx="0" cy="0"/>
          <a:chOff x="0" y="0"/>
          <a:chExt cx="0" cy="0"/>
        </a:xfrm>
      </p:grpSpPr>
      <p:sp>
        <p:nvSpPr>
          <p:cNvPr id="15" name="Title 7">
            <a:extLst>
              <a:ext uri="{FF2B5EF4-FFF2-40B4-BE49-F238E27FC236}">
                <a16:creationId xmlns:a16="http://schemas.microsoft.com/office/drawing/2014/main" id="{2417E596-4127-6103-03AC-A12FF2C13006}"/>
              </a:ext>
            </a:extLst>
          </p:cNvPr>
          <p:cNvSpPr>
            <a:spLocks noGrp="1"/>
          </p:cNvSpPr>
          <p:nvPr>
            <p:ph type="title"/>
          </p:nvPr>
        </p:nvSpPr>
        <p:spPr>
          <a:xfrm>
            <a:off x="7005764" y="914400"/>
            <a:ext cx="4268788" cy="1734102"/>
          </a:xfrm>
        </p:spPr>
        <p:txBody>
          <a:bodyPr/>
          <a:lstStyle/>
          <a:p>
            <a:r>
              <a:rPr lang="en-US" dirty="0"/>
              <a:t>Click to edit Master title style</a:t>
            </a:r>
          </a:p>
        </p:txBody>
      </p:sp>
      <p:sp>
        <p:nvSpPr>
          <p:cNvPr id="13" name="Content Placeholder 3">
            <a:extLst>
              <a:ext uri="{FF2B5EF4-FFF2-40B4-BE49-F238E27FC236}">
                <a16:creationId xmlns:a16="http://schemas.microsoft.com/office/drawing/2014/main" id="{0438778F-CBA2-5800-0885-B0129A85B578}"/>
              </a:ext>
            </a:extLst>
          </p:cNvPr>
          <p:cNvSpPr>
            <a:spLocks noGrp="1"/>
          </p:cNvSpPr>
          <p:nvPr>
            <p:ph sz="half" idx="2"/>
          </p:nvPr>
        </p:nvSpPr>
        <p:spPr>
          <a:xfrm>
            <a:off x="7005764" y="2648503"/>
            <a:ext cx="4268788"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3" name="Content Placeholder 2">
            <a:extLst>
              <a:ext uri="{FF2B5EF4-FFF2-40B4-BE49-F238E27FC236}">
                <a16:creationId xmlns:a16="http://schemas.microsoft.com/office/drawing/2014/main" id="{B90BB777-4233-C973-37CB-C4AE9A2E9F3E}"/>
              </a:ext>
            </a:extLst>
          </p:cNvPr>
          <p:cNvSpPr>
            <a:spLocks noGrp="1"/>
          </p:cNvSpPr>
          <p:nvPr>
            <p:ph idx="1"/>
          </p:nvPr>
        </p:nvSpPr>
        <p:spPr>
          <a:xfrm>
            <a:off x="914399" y="914399"/>
            <a:ext cx="6091365" cy="5275263"/>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pic>
        <p:nvPicPr>
          <p:cNvPr id="9" name="Picture 8">
            <a:extLst>
              <a:ext uri="{FF2B5EF4-FFF2-40B4-BE49-F238E27FC236}">
                <a16:creationId xmlns:a16="http://schemas.microsoft.com/office/drawing/2014/main" id="{C88A0A67-2203-27F8-DDD1-0799535A2E2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73D04E94-2FC9-4889-59B9-844425F1A7C3}"/>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3193228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ft Image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le 7">
            <a:extLst>
              <a:ext uri="{FF2B5EF4-FFF2-40B4-BE49-F238E27FC236}">
                <a16:creationId xmlns:a16="http://schemas.microsoft.com/office/drawing/2014/main" id="{2417E596-4127-6103-03AC-A12FF2C13006}"/>
              </a:ext>
            </a:extLst>
          </p:cNvPr>
          <p:cNvSpPr>
            <a:spLocks noGrp="1"/>
          </p:cNvSpPr>
          <p:nvPr>
            <p:ph type="title"/>
          </p:nvPr>
        </p:nvSpPr>
        <p:spPr>
          <a:xfrm>
            <a:off x="7005764" y="914400"/>
            <a:ext cx="4268788" cy="1734102"/>
          </a:xfrm>
        </p:spPr>
        <p:txBody>
          <a:bodyPr/>
          <a:lstStyle/>
          <a:p>
            <a:r>
              <a:rPr lang="en-US" dirty="0"/>
              <a:t>Click to edit Master title style</a:t>
            </a:r>
          </a:p>
        </p:txBody>
      </p:sp>
      <p:sp>
        <p:nvSpPr>
          <p:cNvPr id="13" name="Content Placeholder 3">
            <a:extLst>
              <a:ext uri="{FF2B5EF4-FFF2-40B4-BE49-F238E27FC236}">
                <a16:creationId xmlns:a16="http://schemas.microsoft.com/office/drawing/2014/main" id="{0438778F-CBA2-5800-0885-B0129A85B578}"/>
              </a:ext>
            </a:extLst>
          </p:cNvPr>
          <p:cNvSpPr>
            <a:spLocks noGrp="1"/>
          </p:cNvSpPr>
          <p:nvPr>
            <p:ph sz="half" idx="2"/>
          </p:nvPr>
        </p:nvSpPr>
        <p:spPr>
          <a:xfrm>
            <a:off x="7005764" y="2648503"/>
            <a:ext cx="4268788"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3" name="Content Placeholder 2">
            <a:extLst>
              <a:ext uri="{FF2B5EF4-FFF2-40B4-BE49-F238E27FC236}">
                <a16:creationId xmlns:a16="http://schemas.microsoft.com/office/drawing/2014/main" id="{B90BB777-4233-C973-37CB-C4AE9A2E9F3E}"/>
              </a:ext>
            </a:extLst>
          </p:cNvPr>
          <p:cNvSpPr>
            <a:spLocks noGrp="1"/>
          </p:cNvSpPr>
          <p:nvPr>
            <p:ph idx="1"/>
          </p:nvPr>
        </p:nvSpPr>
        <p:spPr>
          <a:xfrm>
            <a:off x="914399" y="914399"/>
            <a:ext cx="6091365" cy="5275263"/>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pic>
        <p:nvPicPr>
          <p:cNvPr id="9" name="Picture 8">
            <a:extLst>
              <a:ext uri="{FF2B5EF4-FFF2-40B4-BE49-F238E27FC236}">
                <a16:creationId xmlns:a16="http://schemas.microsoft.com/office/drawing/2014/main" id="{C88A0A67-2203-27F8-DDD1-0799535A2E25}"/>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B2C5E764-AED4-79FD-66B8-AB4596EA0BCC}"/>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939027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cknowledgme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1C212DA7-A629-E70F-7DAE-7159F5AB0416}"/>
              </a:ext>
            </a:extLst>
          </p:cNvPr>
          <p:cNvSpPr>
            <a:spLocks noGrp="1"/>
          </p:cNvSpPr>
          <p:nvPr>
            <p:ph type="title" hasCustomPrompt="1"/>
          </p:nvPr>
        </p:nvSpPr>
        <p:spPr>
          <a:xfrm>
            <a:off x="6166105" y="2514600"/>
            <a:ext cx="5108446" cy="914400"/>
          </a:xfrm>
        </p:spPr>
        <p:txBody>
          <a:bodyPr>
            <a:normAutofit/>
          </a:bodyPr>
          <a:lstStyle>
            <a:lvl1pPr algn="ctr">
              <a:defRPr sz="2400" b="1">
                <a:solidFill>
                  <a:srgbClr val="494949"/>
                </a:solidFill>
              </a:defRPr>
            </a:lvl1pPr>
          </a:lstStyle>
          <a:p>
            <a:r>
              <a:rPr lang="en-US" dirty="0"/>
              <a:t>CLICK TO EDIT MASTER TITLE STYLE</a:t>
            </a:r>
          </a:p>
        </p:txBody>
      </p:sp>
      <p:sp>
        <p:nvSpPr>
          <p:cNvPr id="7" name="Content Placeholder 2">
            <a:extLst>
              <a:ext uri="{FF2B5EF4-FFF2-40B4-BE49-F238E27FC236}">
                <a16:creationId xmlns:a16="http://schemas.microsoft.com/office/drawing/2014/main" id="{CA9D0BB6-C4B7-EF5E-02C0-011158DC33E1}"/>
              </a:ext>
            </a:extLst>
          </p:cNvPr>
          <p:cNvSpPr>
            <a:spLocks noGrp="1"/>
          </p:cNvSpPr>
          <p:nvPr>
            <p:ph idx="1"/>
          </p:nvPr>
        </p:nvSpPr>
        <p:spPr>
          <a:xfrm>
            <a:off x="6166105" y="3429000"/>
            <a:ext cx="5108446" cy="2751138"/>
          </a:xfrm>
        </p:spPr>
        <p:txBody>
          <a:bodyPr>
            <a:normAutofit/>
          </a:bodyPr>
          <a:lstStyle>
            <a:lvl1pPr marL="0" indent="0" algn="ctr">
              <a:buNone/>
              <a:defRPr sz="1800">
                <a:solidFill>
                  <a:srgbClr val="494949"/>
                </a:solidFill>
              </a:defRPr>
            </a:lvl1pPr>
          </a:lstStyle>
          <a:p>
            <a:pPr lvl="0"/>
            <a:r>
              <a:rPr lang="en-US" dirty="0"/>
              <a:t>Click to edit Master text styles</a:t>
            </a:r>
          </a:p>
        </p:txBody>
      </p:sp>
      <p:sp>
        <p:nvSpPr>
          <p:cNvPr id="8" name="Picture Placeholder 7">
            <a:extLst>
              <a:ext uri="{FF2B5EF4-FFF2-40B4-BE49-F238E27FC236}">
                <a16:creationId xmlns:a16="http://schemas.microsoft.com/office/drawing/2014/main" id="{419FEBA6-8D40-2D08-A48E-EDB193AA3238}"/>
              </a:ext>
            </a:extLst>
          </p:cNvPr>
          <p:cNvSpPr>
            <a:spLocks noGrp="1" noChangeAspect="1"/>
          </p:cNvSpPr>
          <p:nvPr>
            <p:ph type="pic" sz="quarter" idx="10"/>
          </p:nvPr>
        </p:nvSpPr>
        <p:spPr>
          <a:xfrm>
            <a:off x="228600"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sp>
        <p:nvSpPr>
          <p:cNvPr id="9" name="Picture Placeholder 8">
            <a:extLst>
              <a:ext uri="{FF2B5EF4-FFF2-40B4-BE49-F238E27FC236}">
                <a16:creationId xmlns:a16="http://schemas.microsoft.com/office/drawing/2014/main" id="{08E61A8B-7482-D09A-CCCF-C5883617C405}"/>
              </a:ext>
            </a:extLst>
          </p:cNvPr>
          <p:cNvSpPr>
            <a:spLocks noGrp="1" noChangeAspect="1"/>
          </p:cNvSpPr>
          <p:nvPr>
            <p:ph type="pic" sz="quarter" idx="11"/>
          </p:nvPr>
        </p:nvSpPr>
        <p:spPr>
          <a:xfrm>
            <a:off x="2880360"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pic>
        <p:nvPicPr>
          <p:cNvPr id="4" name="Picture 3">
            <a:extLst>
              <a:ext uri="{FF2B5EF4-FFF2-40B4-BE49-F238E27FC236}">
                <a16:creationId xmlns:a16="http://schemas.microsoft.com/office/drawing/2014/main" id="{46E865F4-243A-2C7F-A4C2-151913BE57E8}"/>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114EEBD2-EC34-CA2C-7255-AFCC8F30958D}"/>
              </a:ext>
            </a:extLst>
          </p:cNvPr>
          <p:cNvSpPr>
            <a:spLocks noGrp="1"/>
          </p:cNvSpPr>
          <p:nvPr>
            <p:ph type="sldNum" sz="quarter" idx="12"/>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7982633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8160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342900" marR="0" indent="-342900" algn="l" defTabSz="914400" rtl="0" eaLnBrk="1" fontAlgn="auto" latinLnBrk="0" hangingPunct="1">
              <a:lnSpc>
                <a:spcPct val="90000"/>
              </a:lnSpc>
              <a:spcBef>
                <a:spcPts val="1000"/>
              </a:spcBef>
              <a:spcAft>
                <a:spcPts val="0"/>
              </a:spcAft>
              <a:buClrTx/>
              <a:buSzTx/>
              <a:buFontTx/>
              <a:buBlip>
                <a:blip r:embed="rId2"/>
              </a:buBlip>
              <a:tabLst/>
              <a:defRPr/>
            </a:lvl1pPr>
          </a:lstStyle>
          <a:p>
            <a:pPr lvl="0"/>
            <a:r>
              <a:rPr lang="en-US" dirty="0"/>
              <a:t>Click to edit Master text styles</a:t>
            </a:r>
          </a:p>
          <a:p>
            <a:pPr lvl="0"/>
            <a:r>
              <a:rPr lang="en-US" dirty="0"/>
              <a:t>Click to edit Master text styles</a:t>
            </a:r>
          </a:p>
          <a:p>
            <a:pPr lvl="0"/>
            <a:r>
              <a:rPr lang="en-US" dirty="0"/>
              <a:t>Click to edit Master text styles</a:t>
            </a:r>
          </a:p>
        </p:txBody>
      </p:sp>
      <p:pic>
        <p:nvPicPr>
          <p:cNvPr id="12" name="Picture 11">
            <a:extLst>
              <a:ext uri="{FF2B5EF4-FFF2-40B4-BE49-F238E27FC236}">
                <a16:creationId xmlns:a16="http://schemas.microsoft.com/office/drawing/2014/main" id="{FBE529C9-F091-DE94-476D-05A45586949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9" name="Slide Number Placeholder 8">
            <a:extLst>
              <a:ext uri="{FF2B5EF4-FFF2-40B4-BE49-F238E27FC236}">
                <a16:creationId xmlns:a16="http://schemas.microsoft.com/office/drawing/2014/main" id="{1B9F4AEE-026D-0585-DB4A-2B42E5E012CD}"/>
              </a:ext>
            </a:extLst>
          </p:cNvPr>
          <p:cNvSpPr>
            <a:spLocks noGrp="1"/>
          </p:cNvSpPr>
          <p:nvPr>
            <p:ph type="sldNum" sz="quarter" idx="12"/>
          </p:nvPr>
        </p:nvSpPr>
        <p:spPr>
          <a:xfrm>
            <a:off x="11197470" y="5930738"/>
            <a:ext cx="502581" cy="365125"/>
          </a:xfrm>
          <a:prstGeom prst="rect">
            <a:avLst/>
          </a:prstGeom>
        </p:spPr>
        <p:txBody>
          <a:bodyPr/>
          <a:lstStyle/>
          <a:p>
            <a:fld id="{40297E34-0326-6442-A83A-7AC02FF9B76A}" type="slidenum">
              <a:rPr lang="en-US" smtClean="0"/>
              <a:t>‹#›</a:t>
            </a:fld>
            <a:endParaRPr lang="en-US" dirty="0"/>
          </a:p>
        </p:txBody>
      </p:sp>
    </p:spTree>
    <p:extLst>
      <p:ext uri="{BB962C8B-B14F-4D97-AF65-F5344CB8AC3E}">
        <p14:creationId xmlns:p14="http://schemas.microsoft.com/office/powerpoint/2010/main" val="8638109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 name="Shape 13"/>
          <p:cNvSpPr>
            <a:spLocks noGrp="1"/>
          </p:cNvSpPr>
          <p:nvPr>
            <p:ph type="sldNum" sz="quarter" idx="10"/>
          </p:nvPr>
        </p:nvSpPr>
        <p:spPr/>
        <p:txBody>
          <a:bodyPr/>
          <a:lstStyle>
            <a:lvl1pPr>
              <a:defRPr/>
            </a:lvl1pPr>
          </a:lstStyle>
          <a:p>
            <a:pPr>
              <a:defRPr/>
            </a:pPr>
            <a:fld id="{C312AD31-9F5F-4F88-BC5A-7C46B2B04CDC}" type="slidenum">
              <a:rPr lang="en-US" altLang="en-US"/>
              <a:pPr>
                <a:defRPr/>
              </a:pPr>
              <a:t>‹#›</a:t>
            </a:fld>
            <a:endParaRPr lang="en-US" altLang="en-US"/>
          </a:p>
        </p:txBody>
      </p:sp>
    </p:spTree>
    <p:extLst>
      <p:ext uri="{BB962C8B-B14F-4D97-AF65-F5344CB8AC3E}">
        <p14:creationId xmlns:p14="http://schemas.microsoft.com/office/powerpoint/2010/main" val="815149282"/>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5C0DEBE2-3AB5-4401-9141-86EA869AAD4A}" type="slidenum">
              <a:rPr lang="en-US" altLang="en-US"/>
              <a:pPr>
                <a:defRPr/>
              </a:pPr>
              <a:t>‹#›</a:t>
            </a:fld>
            <a:endParaRPr lang="en-US" altLang="en-US"/>
          </a:p>
        </p:txBody>
      </p:sp>
    </p:spTree>
    <p:extLst>
      <p:ext uri="{BB962C8B-B14F-4D97-AF65-F5344CB8AC3E}">
        <p14:creationId xmlns:p14="http://schemas.microsoft.com/office/powerpoint/2010/main" val="4571807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sldNum" sz="quarter" idx="10"/>
          </p:nvPr>
        </p:nvSpPr>
        <p:spPr>
          <a:ln/>
        </p:spPr>
        <p:txBody>
          <a:bodyPr/>
          <a:lstStyle>
            <a:lvl1pPr>
              <a:defRPr/>
            </a:lvl1pPr>
          </a:lstStyle>
          <a:p>
            <a:pPr>
              <a:defRPr/>
            </a:pPr>
            <a:fld id="{669D7126-2B03-4AD4-93B0-3DB19D5DC312}" type="slidenum">
              <a:rPr lang="en-US" altLang="en-US"/>
              <a:pPr>
                <a:defRPr/>
              </a:pPr>
              <a:t>‹#›</a:t>
            </a:fld>
            <a:endParaRPr lang="en-US" altLang="en-US"/>
          </a:p>
        </p:txBody>
      </p:sp>
    </p:spTree>
    <p:extLst>
      <p:ext uri="{BB962C8B-B14F-4D97-AF65-F5344CB8AC3E}">
        <p14:creationId xmlns:p14="http://schemas.microsoft.com/office/powerpoint/2010/main" val="27787303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68491A1E-41C5-B510-AC7F-6FC29420806F}"/>
              </a:ext>
            </a:extLst>
          </p:cNvPr>
          <p:cNvSpPr>
            <a:spLocks noGrp="1"/>
          </p:cNvSpPr>
          <p:nvPr>
            <p:ph type="subTitle" idx="10" hasCustomPrompt="1"/>
          </p:nvPr>
        </p:nvSpPr>
        <p:spPr>
          <a:xfrm>
            <a:off x="457200" y="3602736"/>
            <a:ext cx="5486400" cy="1655762"/>
          </a:xfrm>
        </p:spPr>
        <p:txBody>
          <a:bodyPr/>
          <a:lstStyle>
            <a:lvl1pPr marL="0" indent="0" algn="l">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1" name="Picture 10" descr="Mountain Plans ATTC and Pacific Southwest ATTC">
            <a:extLst>
              <a:ext uri="{FF2B5EF4-FFF2-40B4-BE49-F238E27FC236}">
                <a16:creationId xmlns:a16="http://schemas.microsoft.com/office/drawing/2014/main" id="{B1906DBE-BE95-D6F8-2839-C8CBFD34B30D}"/>
              </a:ext>
            </a:extLst>
          </p:cNvPr>
          <p:cNvPicPr>
            <a:picLocks noChangeAspect="1"/>
          </p:cNvPicPr>
          <p:nvPr userDrawn="1"/>
        </p:nvPicPr>
        <p:blipFill>
          <a:blip r:embed="rId3"/>
          <a:srcRect/>
          <a:stretch/>
        </p:blipFill>
        <p:spPr>
          <a:xfrm>
            <a:off x="467596" y="5650991"/>
            <a:ext cx="1783819" cy="749808"/>
          </a:xfrm>
          <a:prstGeom prst="rect">
            <a:avLst/>
          </a:prstGeom>
        </p:spPr>
      </p:pic>
      <p:pic>
        <p:nvPicPr>
          <p:cNvPr id="12" name="Picture 11" descr="SAMHSA">
            <a:extLst>
              <a:ext uri="{FF2B5EF4-FFF2-40B4-BE49-F238E27FC236}">
                <a16:creationId xmlns:a16="http://schemas.microsoft.com/office/drawing/2014/main" id="{9D45F588-C57B-7D16-05D1-1B4F744EA80A}"/>
              </a:ext>
            </a:extLst>
          </p:cNvPr>
          <p:cNvPicPr>
            <a:picLocks noChangeAspect="1"/>
          </p:cNvPicPr>
          <p:nvPr userDrawn="1"/>
        </p:nvPicPr>
        <p:blipFill>
          <a:blip r:embed="rId4"/>
          <a:srcRect/>
          <a:stretch/>
        </p:blipFill>
        <p:spPr>
          <a:xfrm>
            <a:off x="2532888" y="5771266"/>
            <a:ext cx="1993900" cy="517896"/>
          </a:xfrm>
          <a:prstGeom prst="rect">
            <a:avLst/>
          </a:prstGeom>
        </p:spPr>
      </p:pic>
      <p:sp>
        <p:nvSpPr>
          <p:cNvPr id="13" name="Title 12">
            <a:extLst>
              <a:ext uri="{FF2B5EF4-FFF2-40B4-BE49-F238E27FC236}">
                <a16:creationId xmlns:a16="http://schemas.microsoft.com/office/drawing/2014/main" id="{841D367C-AAC2-9700-F70F-4E32C65ACDF1}"/>
              </a:ext>
            </a:extLst>
          </p:cNvPr>
          <p:cNvSpPr>
            <a:spLocks noGrp="1"/>
          </p:cNvSpPr>
          <p:nvPr>
            <p:ph type="title" hasCustomPrompt="1"/>
          </p:nvPr>
        </p:nvSpPr>
        <p:spPr>
          <a:xfrm>
            <a:off x="467596" y="1124712"/>
            <a:ext cx="5476003" cy="2387600"/>
          </a:xfrm>
        </p:spPr>
        <p:txBody>
          <a:bodyPr anchor="b">
            <a:normAutofit/>
          </a:bodyPr>
          <a:lstStyle>
            <a:lvl1pPr>
              <a:defRPr sz="3800" b="1">
                <a:solidFill>
                  <a:srgbClr val="000000"/>
                </a:solidFill>
              </a:defRPr>
            </a:lvl1pPr>
          </a:lstStyle>
          <a:p>
            <a:r>
              <a:rPr lang="en-US" dirty="0">
                <a:solidFill>
                  <a:schemeClr val="bg1"/>
                </a:solidFill>
              </a:rPr>
              <a:t>CLICK TO EDIT MASTER TITLE STYLE</a:t>
            </a:r>
          </a:p>
        </p:txBody>
      </p:sp>
      <p:pic>
        <p:nvPicPr>
          <p:cNvPr id="3" name="Picture 2" descr="SUD Keys to Education">
            <a:extLst>
              <a:ext uri="{FF2B5EF4-FFF2-40B4-BE49-F238E27FC236}">
                <a16:creationId xmlns:a16="http://schemas.microsoft.com/office/drawing/2014/main" id="{28D21826-1244-ACA5-E099-2A35E48D9BF8}"/>
              </a:ext>
            </a:extLst>
          </p:cNvPr>
          <p:cNvPicPr>
            <a:picLocks noChangeAspect="1"/>
          </p:cNvPicPr>
          <p:nvPr userDrawn="1"/>
        </p:nvPicPr>
        <p:blipFill>
          <a:blip r:embed="rId5"/>
          <a:srcRect/>
          <a:stretch/>
        </p:blipFill>
        <p:spPr>
          <a:xfrm>
            <a:off x="461511" y="457198"/>
            <a:ext cx="3494307" cy="1278581"/>
          </a:xfrm>
          <a:prstGeom prst="rect">
            <a:avLst/>
          </a:prstGeom>
        </p:spPr>
      </p:pic>
    </p:spTree>
    <p:extLst>
      <p:ext uri="{BB962C8B-B14F-4D97-AF65-F5344CB8AC3E}">
        <p14:creationId xmlns:p14="http://schemas.microsoft.com/office/powerpoint/2010/main" val="2307219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lvl1pPr>
          </a:lstStyle>
          <a:p>
            <a:pPr lvl="0"/>
            <a:r>
              <a:rPr lang="en-US" dirty="0"/>
              <a:t>Click to edit Master text styles</a:t>
            </a:r>
          </a:p>
        </p:txBody>
      </p:sp>
      <p:pic>
        <p:nvPicPr>
          <p:cNvPr id="9" name="Picture 8">
            <a:extLst>
              <a:ext uri="{FF2B5EF4-FFF2-40B4-BE49-F238E27FC236}">
                <a16:creationId xmlns:a16="http://schemas.microsoft.com/office/drawing/2014/main" id="{7D6511A4-45C5-B1B0-B87B-FC0E91A35042}"/>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C52D491D-5980-9F23-3ED7-5983E843B8D5}"/>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1387582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I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lvl1pPr>
          </a:lstStyle>
          <a:p>
            <a:pPr lvl="0"/>
            <a:r>
              <a:rPr lang="en-US" dirty="0"/>
              <a:t>Click to edit Master text styles</a:t>
            </a:r>
          </a:p>
        </p:txBody>
      </p:sp>
      <p:pic>
        <p:nvPicPr>
          <p:cNvPr id="10" name="Picture 9">
            <a:extLst>
              <a:ext uri="{FF2B5EF4-FFF2-40B4-BE49-F238E27FC236}">
                <a16:creationId xmlns:a16="http://schemas.microsoft.com/office/drawing/2014/main" id="{FC99CA16-0085-28D4-1FC9-EB3E75AC88E4}"/>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11" name="Slide Number Placeholder 4">
            <a:extLst>
              <a:ext uri="{FF2B5EF4-FFF2-40B4-BE49-F238E27FC236}">
                <a16:creationId xmlns:a16="http://schemas.microsoft.com/office/drawing/2014/main" id="{E2B13B29-C105-E66B-0D4A-22B47129301D}"/>
              </a:ext>
            </a:extLst>
          </p:cNvPr>
          <p:cNvSpPr>
            <a:spLocks noGrp="1"/>
          </p:cNvSpPr>
          <p:nvPr>
            <p:ph type="sldNum" sz="quarter" idx="4"/>
          </p:nvPr>
        </p:nvSpPr>
        <p:spPr>
          <a:xfrm>
            <a:off x="11197470" y="5930738"/>
            <a:ext cx="502581" cy="365125"/>
          </a:xfrm>
          <a:prstGeom prst="rect">
            <a:avLst/>
          </a:prstGeom>
        </p:spPr>
        <p:txBody>
          <a:bodyPr vert="horz" lIns="91440" tIns="45720" rIns="91440" bIns="45720" rtlCol="0" anchor="ctr"/>
          <a:lstStyle>
            <a:lvl1pPr algn="ctr">
              <a:defRPr sz="1800">
                <a:solidFill>
                  <a:schemeClr val="tx1"/>
                </a:solidFill>
              </a:defRPr>
            </a:lvl1p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1936097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I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lvl1pPr>
          </a:lstStyle>
          <a:p>
            <a:pPr lvl="0"/>
            <a:r>
              <a:rPr lang="en-US" dirty="0"/>
              <a:t>Click to edit Master text styles</a:t>
            </a:r>
          </a:p>
        </p:txBody>
      </p:sp>
      <p:pic>
        <p:nvPicPr>
          <p:cNvPr id="10" name="Picture 9">
            <a:extLst>
              <a:ext uri="{FF2B5EF4-FFF2-40B4-BE49-F238E27FC236}">
                <a16:creationId xmlns:a16="http://schemas.microsoft.com/office/drawing/2014/main" id="{80ACB5EC-5A13-36DC-7058-FB1D7054C393}"/>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4FA6CF01-6DE1-601E-D874-F959F2914065}"/>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699604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Dk.)">
    <p:bg>
      <p:bgPr>
        <a:solidFill>
          <a:srgbClr val="40574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solidFill>
                  <a:schemeClr val="bg1"/>
                </a:solidFill>
              </a:defRPr>
            </a:lvl1pPr>
          </a:lstStyle>
          <a:p>
            <a:pPr lvl="0"/>
            <a:r>
              <a:rPr lang="en-US" dirty="0"/>
              <a:t>Click to edit Master text styles</a:t>
            </a:r>
          </a:p>
        </p:txBody>
      </p:sp>
      <p:pic>
        <p:nvPicPr>
          <p:cNvPr id="10" name="Picture 9">
            <a:extLst>
              <a:ext uri="{FF2B5EF4-FFF2-40B4-BE49-F238E27FC236}">
                <a16:creationId xmlns:a16="http://schemas.microsoft.com/office/drawing/2014/main" id="{A30BA75B-3F6D-54DD-7742-B753AAF1F65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0828D3FC-355D-F4AF-76DE-642252FC3364}"/>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36788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5433201" y="914400"/>
            <a:ext cx="5841350" cy="914400"/>
          </a:xfrm>
        </p:spPr>
        <p:txBody>
          <a:bodyPr/>
          <a:lstStyle>
            <a:lvl1pPr algn="ctr">
              <a:defRPr>
                <a:solidFill>
                  <a:srgbClr val="494949"/>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5433201" y="1828800"/>
            <a:ext cx="5841350" cy="4351338"/>
          </a:xfrm>
        </p:spPr>
        <p:txBody>
          <a:bodyPr/>
          <a:lstStyle>
            <a:lvl1pPr marL="0" indent="0" algn="ctr">
              <a:buNone/>
              <a:defRPr>
                <a:solidFill>
                  <a:srgbClr val="494949"/>
                </a:solidFill>
              </a:defRPr>
            </a:lvl1pPr>
          </a:lstStyle>
          <a:p>
            <a:pPr lvl="0"/>
            <a:r>
              <a:rPr lang="en-US" dirty="0"/>
              <a:t>Click to edit Master text styles</a:t>
            </a:r>
          </a:p>
        </p:txBody>
      </p:sp>
      <p:sp>
        <p:nvSpPr>
          <p:cNvPr id="15" name="Picture Placeholder 14">
            <a:extLst>
              <a:ext uri="{FF2B5EF4-FFF2-40B4-BE49-F238E27FC236}">
                <a16:creationId xmlns:a16="http://schemas.microsoft.com/office/drawing/2014/main" id="{12DAB2F7-9CC4-9141-066B-1F15D63BA5D6}"/>
              </a:ext>
            </a:extLst>
          </p:cNvPr>
          <p:cNvSpPr>
            <a:spLocks noGrp="1"/>
          </p:cNvSpPr>
          <p:nvPr>
            <p:ph type="pic" sz="quarter" idx="10"/>
          </p:nvPr>
        </p:nvSpPr>
        <p:spPr>
          <a:xfrm>
            <a:off x="-1" y="-9144"/>
            <a:ext cx="4898028" cy="6879304"/>
          </a:xfrm>
          <a:custGeom>
            <a:avLst/>
            <a:gdLst>
              <a:gd name="connsiteX0" fmla="*/ 0 w 4898028"/>
              <a:gd name="connsiteY0" fmla="*/ 0 h 6879304"/>
              <a:gd name="connsiteX1" fmla="*/ 4898028 w 4898028"/>
              <a:gd name="connsiteY1" fmla="*/ 0 h 6879304"/>
              <a:gd name="connsiteX2" fmla="*/ 3885095 w 4898028"/>
              <a:gd name="connsiteY2" fmla="*/ 6879304 h 6879304"/>
              <a:gd name="connsiteX3" fmla="*/ 0 w 4898028"/>
              <a:gd name="connsiteY3" fmla="*/ 6879304 h 6879304"/>
            </a:gdLst>
            <a:ahLst/>
            <a:cxnLst>
              <a:cxn ang="0">
                <a:pos x="connsiteX0" y="connsiteY0"/>
              </a:cxn>
              <a:cxn ang="0">
                <a:pos x="connsiteX1" y="connsiteY1"/>
              </a:cxn>
              <a:cxn ang="0">
                <a:pos x="connsiteX2" y="connsiteY2"/>
              </a:cxn>
              <a:cxn ang="0">
                <a:pos x="connsiteX3" y="connsiteY3"/>
              </a:cxn>
            </a:cxnLst>
            <a:rect l="l" t="t" r="r" b="b"/>
            <a:pathLst>
              <a:path w="4898028" h="6879304">
                <a:moveTo>
                  <a:pt x="0" y="0"/>
                </a:moveTo>
                <a:lnTo>
                  <a:pt x="4898028" y="0"/>
                </a:lnTo>
                <a:lnTo>
                  <a:pt x="3885095" y="6879304"/>
                </a:lnTo>
                <a:lnTo>
                  <a:pt x="0" y="6879304"/>
                </a:lnTo>
                <a:close/>
              </a:path>
            </a:pathLst>
          </a:custGeom>
          <a:solidFill>
            <a:srgbClr val="A8AAAD"/>
          </a:solidFill>
        </p:spPr>
        <p:txBody>
          <a:bodyPr wrap="square">
            <a:noAutofit/>
          </a:bodyPr>
          <a:lstStyle>
            <a:lvl1pPr marL="0" indent="0" algn="ctr">
              <a:buNone/>
              <a:defRPr/>
            </a:lvl1pPr>
          </a:lstStyle>
          <a:p>
            <a:endParaRPr lang="en-US" dirty="0"/>
          </a:p>
        </p:txBody>
      </p:sp>
      <p:pic>
        <p:nvPicPr>
          <p:cNvPr id="10" name="Picture 9">
            <a:extLst>
              <a:ext uri="{FF2B5EF4-FFF2-40B4-BE49-F238E27FC236}">
                <a16:creationId xmlns:a16="http://schemas.microsoft.com/office/drawing/2014/main" id="{D8B42B3C-3685-F654-D9A3-6FEF6B08400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CB62B0F6-312B-68C1-6A43-82E5B11D3302}"/>
              </a:ext>
            </a:extLst>
          </p:cNvPr>
          <p:cNvSpPr>
            <a:spLocks noGrp="1"/>
          </p:cNvSpPr>
          <p:nvPr>
            <p:ph type="sldNum" sz="quarter" idx="11"/>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70703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Image (Dk.)">
    <p:bg>
      <p:bgPr>
        <a:solidFill>
          <a:srgbClr val="40574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5433201" y="914400"/>
            <a:ext cx="5841350" cy="914400"/>
          </a:xfrm>
        </p:spPr>
        <p:txBody>
          <a:bodyPr/>
          <a:lstStyle>
            <a:lvl1pPr algn="ct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5433201" y="1828800"/>
            <a:ext cx="5841350" cy="4351338"/>
          </a:xfrm>
        </p:spPr>
        <p:txBody>
          <a:bodyPr/>
          <a:lstStyle>
            <a:lvl1pPr marL="0" indent="0" algn="ctr">
              <a:buNone/>
              <a:defRPr>
                <a:solidFill>
                  <a:schemeClr val="bg1"/>
                </a:solidFill>
              </a:defRPr>
            </a:lvl1pPr>
          </a:lstStyle>
          <a:p>
            <a:pPr lvl="0"/>
            <a:r>
              <a:rPr lang="en-US" dirty="0"/>
              <a:t>Click to edit Master text styles</a:t>
            </a:r>
          </a:p>
        </p:txBody>
      </p:sp>
      <p:sp>
        <p:nvSpPr>
          <p:cNvPr id="15" name="Picture Placeholder 14">
            <a:extLst>
              <a:ext uri="{FF2B5EF4-FFF2-40B4-BE49-F238E27FC236}">
                <a16:creationId xmlns:a16="http://schemas.microsoft.com/office/drawing/2014/main" id="{12DAB2F7-9CC4-9141-066B-1F15D63BA5D6}"/>
              </a:ext>
            </a:extLst>
          </p:cNvPr>
          <p:cNvSpPr>
            <a:spLocks noGrp="1"/>
          </p:cNvSpPr>
          <p:nvPr>
            <p:ph type="pic" sz="quarter" idx="10"/>
          </p:nvPr>
        </p:nvSpPr>
        <p:spPr>
          <a:xfrm>
            <a:off x="-1" y="-9144"/>
            <a:ext cx="4898028" cy="6879304"/>
          </a:xfrm>
          <a:custGeom>
            <a:avLst/>
            <a:gdLst>
              <a:gd name="connsiteX0" fmla="*/ 0 w 4898028"/>
              <a:gd name="connsiteY0" fmla="*/ 0 h 6879304"/>
              <a:gd name="connsiteX1" fmla="*/ 4898028 w 4898028"/>
              <a:gd name="connsiteY1" fmla="*/ 0 h 6879304"/>
              <a:gd name="connsiteX2" fmla="*/ 3885095 w 4898028"/>
              <a:gd name="connsiteY2" fmla="*/ 6879304 h 6879304"/>
              <a:gd name="connsiteX3" fmla="*/ 0 w 4898028"/>
              <a:gd name="connsiteY3" fmla="*/ 6879304 h 6879304"/>
            </a:gdLst>
            <a:ahLst/>
            <a:cxnLst>
              <a:cxn ang="0">
                <a:pos x="connsiteX0" y="connsiteY0"/>
              </a:cxn>
              <a:cxn ang="0">
                <a:pos x="connsiteX1" y="connsiteY1"/>
              </a:cxn>
              <a:cxn ang="0">
                <a:pos x="connsiteX2" y="connsiteY2"/>
              </a:cxn>
              <a:cxn ang="0">
                <a:pos x="connsiteX3" y="connsiteY3"/>
              </a:cxn>
            </a:cxnLst>
            <a:rect l="l" t="t" r="r" b="b"/>
            <a:pathLst>
              <a:path w="4898028" h="6879304">
                <a:moveTo>
                  <a:pt x="0" y="0"/>
                </a:moveTo>
                <a:lnTo>
                  <a:pt x="4898028" y="0"/>
                </a:lnTo>
                <a:lnTo>
                  <a:pt x="3885095" y="6879304"/>
                </a:lnTo>
                <a:lnTo>
                  <a:pt x="0" y="6879304"/>
                </a:lnTo>
                <a:close/>
              </a:path>
            </a:pathLst>
          </a:custGeom>
          <a:solidFill>
            <a:srgbClr val="A8AAAD"/>
          </a:solidFill>
        </p:spPr>
        <p:txBody>
          <a:bodyPr wrap="square">
            <a:noAutofit/>
          </a:bodyPr>
          <a:lstStyle>
            <a:lvl1pPr marL="0" indent="0" algn="ctr">
              <a:buNone/>
              <a:defRPr/>
            </a:lvl1pPr>
          </a:lstStyle>
          <a:p>
            <a:endParaRPr lang="en-US" dirty="0"/>
          </a:p>
        </p:txBody>
      </p:sp>
      <p:pic>
        <p:nvPicPr>
          <p:cNvPr id="17" name="Picture 16">
            <a:extLst>
              <a:ext uri="{FF2B5EF4-FFF2-40B4-BE49-F238E27FC236}">
                <a16:creationId xmlns:a16="http://schemas.microsoft.com/office/drawing/2014/main" id="{79DA3115-E147-AF8C-50B5-ABC1322E2FC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B3446D6F-3F6F-64E1-B00B-69E7CA501452}"/>
              </a:ext>
            </a:extLst>
          </p:cNvPr>
          <p:cNvSpPr>
            <a:spLocks noGrp="1"/>
          </p:cNvSpPr>
          <p:nvPr>
            <p:ph type="sldNum" sz="quarter" idx="11"/>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4015253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ight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5433201" y="914400"/>
            <a:ext cx="5841350" cy="914400"/>
          </a:xfrm>
        </p:spPr>
        <p:txBody>
          <a:bodyPr/>
          <a:lstStyle>
            <a:lvl1pPr algn="ctr">
              <a:defRPr>
                <a:solidFill>
                  <a:srgbClr val="494949"/>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5433201" y="1828800"/>
            <a:ext cx="5841350" cy="4351338"/>
          </a:xfrm>
        </p:spPr>
        <p:txBody>
          <a:bodyPr/>
          <a:lstStyle>
            <a:lvl1pPr marL="0" indent="0" algn="ctr">
              <a:buNone/>
              <a:defRPr>
                <a:solidFill>
                  <a:srgbClr val="494949"/>
                </a:solidFill>
              </a:defRPr>
            </a:lvl1pPr>
          </a:lstStyle>
          <a:p>
            <a:pPr lvl="0"/>
            <a:r>
              <a:rPr lang="en-US" dirty="0"/>
              <a:t>Click to edit Master text styles</a:t>
            </a:r>
          </a:p>
        </p:txBody>
      </p:sp>
      <p:pic>
        <p:nvPicPr>
          <p:cNvPr id="10" name="Picture 9">
            <a:extLst>
              <a:ext uri="{FF2B5EF4-FFF2-40B4-BE49-F238E27FC236}">
                <a16:creationId xmlns:a16="http://schemas.microsoft.com/office/drawing/2014/main" id="{1B4B5292-AE90-5ADE-BA24-218B7E0E56DE}"/>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461570CC-D310-07B5-A650-6FF13F5B8C19}"/>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3961568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3FC6DE6-DBB8-3184-4F99-1F7153D562D4}"/>
              </a:ext>
            </a:extLst>
          </p:cNvPr>
          <p:cNvSpPr>
            <a:spLocks noGrp="1"/>
          </p:cNvSpPr>
          <p:nvPr>
            <p:ph type="sldNum" sz="quarter" idx="4"/>
          </p:nvPr>
        </p:nvSpPr>
        <p:spPr>
          <a:xfrm>
            <a:off x="11197470" y="5930738"/>
            <a:ext cx="502581" cy="365125"/>
          </a:xfrm>
          <a:prstGeom prst="rect">
            <a:avLst/>
          </a:prstGeom>
        </p:spPr>
        <p:txBody>
          <a:bodyPr vert="horz" lIns="91440" tIns="45720" rIns="91440" bIns="45720" rtlCol="0" anchor="ctr"/>
          <a:lstStyle>
            <a:lvl1pPr algn="ctr">
              <a:defRPr sz="1800">
                <a:solidFill>
                  <a:schemeClr val="tx1"/>
                </a:solidFill>
              </a:defRPr>
            </a:lvl1pPr>
          </a:lstStyle>
          <a:p>
            <a:fld id="{40297E34-0326-6442-A83A-7AC02FF9B76A}" type="slidenum">
              <a:rPr lang="en-US" smtClean="0"/>
              <a:pPr/>
              <a:t>‹#›</a:t>
            </a:fld>
            <a:endParaRPr lang="en-US" dirty="0"/>
          </a:p>
        </p:txBody>
      </p:sp>
      <p:sp>
        <p:nvSpPr>
          <p:cNvPr id="2" name="Title Placeholder 1">
            <a:extLst>
              <a:ext uri="{FF2B5EF4-FFF2-40B4-BE49-F238E27FC236}">
                <a16:creationId xmlns:a16="http://schemas.microsoft.com/office/drawing/2014/main" id="{C9EA78D5-921D-1125-6755-31624721F39E}"/>
              </a:ext>
            </a:extLst>
          </p:cNvPr>
          <p:cNvSpPr>
            <a:spLocks noGrp="1"/>
          </p:cNvSpPr>
          <p:nvPr>
            <p:ph type="title"/>
          </p:nvPr>
        </p:nvSpPr>
        <p:spPr>
          <a:xfrm>
            <a:off x="914400" y="914400"/>
            <a:ext cx="10360152"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9D8F0A6-E9C6-2DF2-7750-4C1D6758D842}"/>
              </a:ext>
            </a:extLst>
          </p:cNvPr>
          <p:cNvSpPr>
            <a:spLocks noGrp="1"/>
          </p:cNvSpPr>
          <p:nvPr>
            <p:ph type="body" idx="1"/>
          </p:nvPr>
        </p:nvSpPr>
        <p:spPr>
          <a:xfrm>
            <a:off x="914400" y="1828800"/>
            <a:ext cx="1036015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9371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0" r:id="rId4"/>
    <p:sldLayoutId id="2147483661" r:id="rId5"/>
    <p:sldLayoutId id="2147483663" r:id="rId6"/>
    <p:sldLayoutId id="2147483665" r:id="rId7"/>
    <p:sldLayoutId id="2147483664" r:id="rId8"/>
    <p:sldLayoutId id="2147483666" r:id="rId9"/>
    <p:sldLayoutId id="2147483667" r:id="rId10"/>
    <p:sldLayoutId id="2147483668" r:id="rId11"/>
    <p:sldLayoutId id="2147483651" r:id="rId12"/>
    <p:sldLayoutId id="2147483670" r:id="rId13"/>
    <p:sldLayoutId id="2147483669" r:id="rId14"/>
    <p:sldLayoutId id="2147483653" r:id="rId15"/>
    <p:sldLayoutId id="2147483656" r:id="rId16"/>
    <p:sldLayoutId id="2147483671" r:id="rId17"/>
    <p:sldLayoutId id="2147483672" r:id="rId18"/>
    <p:sldLayoutId id="2147483674" r:id="rId19"/>
    <p:sldLayoutId id="2147483675" r:id="rId20"/>
    <p:sldLayoutId id="2147483676" r:id="rId21"/>
    <p:sldLayoutId id="2147483677" r:id="rId22"/>
    <p:sldLayoutId id="2147483678" r:id="rId23"/>
  </p:sldLayoutIdLst>
  <p:hf hdr="0" ftr="0" dt="0"/>
  <p:txStyles>
    <p:titleStyle>
      <a:lvl1pPr algn="l" defTabSz="914400" rtl="0" eaLnBrk="1" latinLnBrk="0" hangingPunct="1">
        <a:lnSpc>
          <a:spcPct val="90000"/>
        </a:lnSpc>
        <a:spcBef>
          <a:spcPct val="0"/>
        </a:spcBef>
        <a:buNone/>
        <a:defRPr sz="3200" kern="1200">
          <a:solidFill>
            <a:srgbClr val="494949"/>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Tx/>
        <a:buBlip>
          <a:blip r:embed="rId25"/>
        </a:buBlip>
        <a:defRPr sz="2400" kern="1200">
          <a:solidFill>
            <a:srgbClr val="49494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pixabay.com/de/gruppe-team-feedback-r%C3%BCckmelden-182551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07FF6D-34F2-92CE-9FC6-EC80944D08DF}"/>
              </a:ext>
            </a:extLst>
          </p:cNvPr>
          <p:cNvSpPr>
            <a:spLocks noGrp="1"/>
          </p:cNvSpPr>
          <p:nvPr>
            <p:ph type="title"/>
          </p:nvPr>
        </p:nvSpPr>
        <p:spPr/>
        <p:txBody>
          <a:bodyPr/>
          <a:lstStyle/>
          <a:p>
            <a:r>
              <a:rPr lang="en-US" dirty="0"/>
              <a:t>Substance Use Harm Reduction</a:t>
            </a:r>
          </a:p>
        </p:txBody>
      </p:sp>
    </p:spTree>
    <p:extLst>
      <p:ext uri="{BB962C8B-B14F-4D97-AF65-F5344CB8AC3E}">
        <p14:creationId xmlns:p14="http://schemas.microsoft.com/office/powerpoint/2010/main" val="3969682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F744A61F-EEF1-7FA0-E8B8-0975CFDFEE21}"/>
              </a:ext>
            </a:extLst>
          </p:cNvPr>
          <p:cNvSpPr>
            <a:spLocks noGrp="1"/>
          </p:cNvSpPr>
          <p:nvPr>
            <p:ph type="title"/>
          </p:nvPr>
        </p:nvSpPr>
        <p:spPr>
          <a:xfrm>
            <a:off x="914400" y="542451"/>
            <a:ext cx="10360152" cy="914400"/>
          </a:xfrm>
        </p:spPr>
        <p:txBody>
          <a:bodyPr>
            <a:normAutofit/>
          </a:bodyPr>
          <a:lstStyle/>
          <a:p>
            <a:pPr algn="ctr">
              <a:defRPr/>
            </a:pPr>
            <a:r>
              <a:rPr lang="en-US" sz="4800" b="1" dirty="0">
                <a:solidFill>
                  <a:schemeClr val="tx1">
                    <a:lumMod val="50000"/>
                  </a:schemeClr>
                </a:solidFill>
                <a:ea typeface="MS PGothic" charset="0"/>
              </a:rPr>
              <a:t>Sociocultural Factors</a:t>
            </a:r>
          </a:p>
        </p:txBody>
      </p:sp>
      <p:sp>
        <p:nvSpPr>
          <p:cNvPr id="77827" name="Rectangle 3"/>
          <p:cNvSpPr>
            <a:spLocks noChangeArrowheads="1"/>
          </p:cNvSpPr>
          <p:nvPr/>
        </p:nvSpPr>
        <p:spPr bwMode="auto">
          <a:xfrm>
            <a:off x="2145681" y="1219200"/>
            <a:ext cx="7714906" cy="20764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lIns="46039" tIns="46039" rIns="46039" bIns="46039"/>
          <a:lstStyle/>
          <a:p>
            <a:pPr algn="ctr" defTabSz="812780">
              <a:defRPr/>
            </a:pPr>
            <a:r>
              <a:rPr lang="en-US" sz="3200" b="0" i="0" u="none" strike="noStrike" dirty="0">
                <a:solidFill>
                  <a:srgbClr val="4F4F4F"/>
                </a:solidFill>
                <a:effectLst/>
                <a:latin typeface="Arial" panose="020B0604020202020204" pitchFamily="34" charset="0"/>
                <a:cs typeface="Arial" panose="020B0604020202020204" pitchFamily="34" charset="0"/>
              </a:rPr>
              <a:t>Recognizes that the realities of various social inequalities affect both people’s vulnerability to and capacity for effectively dealing with potential harm.</a:t>
            </a:r>
            <a:endParaRPr lang="en-US" sz="3200" dirty="0">
              <a:solidFill>
                <a:srgbClr val="000000"/>
              </a:solidFill>
              <a:latin typeface="Arial" panose="020B0604020202020204" pitchFamily="34" charset="0"/>
              <a:ea typeface="MS PGothic" charset="0"/>
              <a:cs typeface="Arial" panose="020B0604020202020204" pitchFamily="34" charset="0"/>
            </a:endParaRPr>
          </a:p>
        </p:txBody>
      </p:sp>
      <p:pic>
        <p:nvPicPr>
          <p:cNvPr id="181252" name="Picture 4" descr="A person sitting on the sidewalk looking sad and hopeless. &#10;&#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39040" y="3241836"/>
            <a:ext cx="4917731" cy="32923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39B312BB-BA3C-B37A-20D7-D69833282CE3}"/>
              </a:ext>
            </a:extLst>
          </p:cNvPr>
          <p:cNvSpPr txBox="1"/>
          <p:nvPr/>
        </p:nvSpPr>
        <p:spPr>
          <a:xfrm>
            <a:off x="6056339" y="6534150"/>
            <a:ext cx="2622500" cy="246221"/>
          </a:xfrm>
          <a:prstGeom prst="rect">
            <a:avLst/>
          </a:prstGeom>
          <a:noFill/>
        </p:spPr>
        <p:txBody>
          <a:bodyPr wrap="square">
            <a:spAutoFit/>
          </a:bodyPr>
          <a:lstStyle/>
          <a:p>
            <a:r>
              <a:rPr lang="en-US" sz="1000" dirty="0">
                <a:solidFill>
                  <a:schemeClr val="tx1">
                    <a:lumMod val="50000"/>
                  </a:schemeClr>
                </a:solidFill>
                <a:effectLst/>
                <a:latin typeface="Arial" panose="020B0604020202020204" pitchFamily="34" charset="0"/>
                <a:ea typeface="Calibri" panose="020F0502020204030204" pitchFamily="34" charset="0"/>
                <a:cs typeface="Arial" panose="020B0604020202020204" pitchFamily="34" charset="0"/>
              </a:rPr>
              <a:t>National Harm Reduction Coalition (2020) </a:t>
            </a:r>
            <a:endParaRPr lang="en-US" sz="1000" dirty="0">
              <a:solidFill>
                <a:schemeClr val="tx1">
                  <a:lumMod val="50000"/>
                </a:schemeClr>
              </a:solidFill>
              <a:latin typeface="Arial" panose="020B0604020202020204" pitchFamily="34" charset="0"/>
              <a:cs typeface="Arial" panose="020B0604020202020204" pitchFamily="34" charset="0"/>
            </a:endParaRPr>
          </a:p>
        </p:txBody>
      </p:sp>
      <p:sp>
        <p:nvSpPr>
          <p:cNvPr id="181253" name="Rectangle 4"/>
          <p:cNvSpPr>
            <a:spLocks noChangeArrowheads="1"/>
          </p:cNvSpPr>
          <p:nvPr/>
        </p:nvSpPr>
        <p:spPr bwMode="auto">
          <a:xfrm rot="-5400000">
            <a:off x="7538085" y="5367100"/>
            <a:ext cx="2141223"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ts val="700"/>
              </a:spcBef>
              <a:buFont typeface="Arial" pitchFamily="34" charset="0"/>
              <a:buChar char="•"/>
              <a:defRPr sz="3200">
                <a:solidFill>
                  <a:srgbClr val="000000"/>
                </a:solidFill>
                <a:latin typeface="Calibri" pitchFamily="34" charset="0"/>
                <a:ea typeface="ＭＳ Ｐゴシック" pitchFamily="34" charset="-128"/>
                <a:cs typeface="Arial" pitchFamily="34" charset="0"/>
              </a:defRPr>
            </a:lvl1pPr>
            <a:lvl2pPr marL="742950" indent="-285750" eaLnBrk="0" hangingPunct="0">
              <a:spcBef>
                <a:spcPts val="700"/>
              </a:spcBef>
              <a:buFont typeface="Arial" pitchFamily="34" charset="0"/>
              <a:buChar char="–"/>
              <a:defRPr sz="3200">
                <a:solidFill>
                  <a:srgbClr val="000000"/>
                </a:solidFill>
                <a:latin typeface="Calibri" pitchFamily="34" charset="0"/>
                <a:ea typeface="ＭＳ Ｐゴシック" pitchFamily="34" charset="-128"/>
                <a:cs typeface="Arial" pitchFamily="34" charset="0"/>
              </a:defRPr>
            </a:lvl2pPr>
            <a:lvl3pPr marL="1143000" indent="-228600" eaLnBrk="0" hangingPunct="0">
              <a:spcBef>
                <a:spcPts val="700"/>
              </a:spcBef>
              <a:buFont typeface="Arial" pitchFamily="34" charset="0"/>
              <a:buChar char="•"/>
              <a:defRPr sz="3200">
                <a:solidFill>
                  <a:srgbClr val="000000"/>
                </a:solidFill>
                <a:latin typeface="Calibri" pitchFamily="34" charset="0"/>
                <a:ea typeface="ＭＳ Ｐゴシック" pitchFamily="34" charset="-128"/>
                <a:cs typeface="Arial" pitchFamily="34" charset="0"/>
              </a:defRPr>
            </a:lvl3pPr>
            <a:lvl4pPr marL="1600200" indent="-228600" eaLnBrk="0" hangingPunct="0">
              <a:spcBef>
                <a:spcPts val="700"/>
              </a:spcBef>
              <a:buFont typeface="Arial" pitchFamily="34" charset="0"/>
              <a:buChar char="–"/>
              <a:defRPr sz="3200">
                <a:solidFill>
                  <a:srgbClr val="000000"/>
                </a:solidFill>
                <a:latin typeface="Calibri" pitchFamily="34" charset="0"/>
                <a:ea typeface="ＭＳ Ｐゴシック" pitchFamily="34" charset="-128"/>
                <a:cs typeface="Arial" pitchFamily="34" charset="0"/>
              </a:defRPr>
            </a:lvl4pPr>
            <a:lvl5pPr marL="2057400" indent="-228600" eaLnBrk="0" hangingPunct="0">
              <a:spcBef>
                <a:spcPts val="700"/>
              </a:spcBef>
              <a:buFont typeface="Arial" pitchFamily="34" charset="0"/>
              <a:buChar char="»"/>
              <a:defRPr sz="3200">
                <a:solidFill>
                  <a:srgbClr val="000000"/>
                </a:solidFill>
                <a:latin typeface="Calibri" pitchFamily="34" charset="0"/>
                <a:ea typeface="ＭＳ Ｐゴシック" pitchFamily="34" charset="-128"/>
                <a:cs typeface="Arial" pitchFamily="34" charset="0"/>
              </a:defRPr>
            </a:lvl5pPr>
            <a:lvl6pPr marL="2514600" indent="-228600" eaLnBrk="0" fontAlgn="base" hangingPunct="0">
              <a:spcBef>
                <a:spcPts val="700"/>
              </a:spcBef>
              <a:spcAft>
                <a:spcPct val="0"/>
              </a:spcAft>
              <a:buFont typeface="Arial" pitchFamily="34" charset="0"/>
              <a:buChar char="»"/>
              <a:defRPr sz="3200">
                <a:solidFill>
                  <a:srgbClr val="000000"/>
                </a:solidFill>
                <a:latin typeface="Calibri" pitchFamily="34" charset="0"/>
                <a:ea typeface="ＭＳ Ｐゴシック" pitchFamily="34" charset="-128"/>
                <a:cs typeface="Arial" pitchFamily="34" charset="0"/>
              </a:defRPr>
            </a:lvl6pPr>
            <a:lvl7pPr marL="2971800" indent="-228600" eaLnBrk="0" fontAlgn="base" hangingPunct="0">
              <a:spcBef>
                <a:spcPts val="700"/>
              </a:spcBef>
              <a:spcAft>
                <a:spcPct val="0"/>
              </a:spcAft>
              <a:buFont typeface="Arial" pitchFamily="34" charset="0"/>
              <a:buChar char="»"/>
              <a:defRPr sz="3200">
                <a:solidFill>
                  <a:srgbClr val="000000"/>
                </a:solidFill>
                <a:latin typeface="Calibri" pitchFamily="34" charset="0"/>
                <a:ea typeface="ＭＳ Ｐゴシック" pitchFamily="34" charset="-128"/>
                <a:cs typeface="Arial" pitchFamily="34" charset="0"/>
              </a:defRPr>
            </a:lvl7pPr>
            <a:lvl8pPr marL="3429000" indent="-228600" eaLnBrk="0" fontAlgn="base" hangingPunct="0">
              <a:spcBef>
                <a:spcPts val="700"/>
              </a:spcBef>
              <a:spcAft>
                <a:spcPct val="0"/>
              </a:spcAft>
              <a:buFont typeface="Arial" pitchFamily="34" charset="0"/>
              <a:buChar char="»"/>
              <a:defRPr sz="3200">
                <a:solidFill>
                  <a:srgbClr val="000000"/>
                </a:solidFill>
                <a:latin typeface="Calibri" pitchFamily="34" charset="0"/>
                <a:ea typeface="ＭＳ Ｐゴシック" pitchFamily="34" charset="-128"/>
                <a:cs typeface="Arial" pitchFamily="34" charset="0"/>
              </a:defRPr>
            </a:lvl8pPr>
            <a:lvl9pPr marL="3886200" indent="-228600" eaLnBrk="0" fontAlgn="base" hangingPunct="0">
              <a:spcBef>
                <a:spcPts val="700"/>
              </a:spcBef>
              <a:spcAft>
                <a:spcPct val="0"/>
              </a:spcAft>
              <a:buFont typeface="Arial" pitchFamily="34" charset="0"/>
              <a:buChar char="»"/>
              <a:defRPr sz="3200">
                <a:solidFill>
                  <a:srgbClr val="000000"/>
                </a:solidFill>
                <a:latin typeface="Calibri" pitchFamily="34" charset="0"/>
                <a:ea typeface="ＭＳ Ｐゴシック" pitchFamily="34" charset="-128"/>
                <a:cs typeface="Arial" pitchFamily="34" charset="0"/>
              </a:defRPr>
            </a:lvl9pPr>
          </a:lstStyle>
          <a:p>
            <a:pPr eaLnBrk="1" hangingPunct="1">
              <a:spcBef>
                <a:spcPct val="0"/>
              </a:spcBef>
              <a:buFontTx/>
              <a:buNone/>
            </a:pPr>
            <a:r>
              <a:rPr lang="en-US" altLang="ja-JP" sz="1000" dirty="0">
                <a:latin typeface="Arial" pitchFamily="34" charset="0"/>
              </a:rPr>
              <a:t>Photo by Peter Griffin</a:t>
            </a:r>
          </a:p>
        </p:txBody>
      </p:sp>
      <p:sp>
        <p:nvSpPr>
          <p:cNvPr id="5" name="Slide Number Placeholder 4">
            <a:extLst>
              <a:ext uri="{FF2B5EF4-FFF2-40B4-BE49-F238E27FC236}">
                <a16:creationId xmlns:a16="http://schemas.microsoft.com/office/drawing/2014/main" id="{50B5D161-B397-9490-52FF-D04C713B711D}"/>
              </a:ext>
            </a:extLst>
          </p:cNvPr>
          <p:cNvSpPr>
            <a:spLocks noGrp="1"/>
          </p:cNvSpPr>
          <p:nvPr>
            <p:ph type="sldNum" sz="quarter" idx="10"/>
          </p:nvPr>
        </p:nvSpPr>
        <p:spPr/>
        <p:txBody>
          <a:bodyPr/>
          <a:lstStyle/>
          <a:p>
            <a:pPr>
              <a:defRPr/>
            </a:pPr>
            <a:fld id="{5C0DEBE2-3AB5-4401-9141-86EA869AAD4A}" type="slidenum">
              <a:rPr lang="en-US" altLang="en-US" smtClean="0"/>
              <a:pPr>
                <a:defRPr/>
              </a:pPr>
              <a:t>10</a:t>
            </a:fld>
            <a:endParaRPr lang="en-US" altLang="en-US"/>
          </a:p>
        </p:txBody>
      </p:sp>
    </p:spTree>
    <p:extLst>
      <p:ext uri="{BB962C8B-B14F-4D97-AF65-F5344CB8AC3E}">
        <p14:creationId xmlns:p14="http://schemas.microsoft.com/office/powerpoint/2010/main" val="730894881"/>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C1AB053E-0E4A-A1EB-1BCA-B29E5F6A18F9}"/>
              </a:ext>
            </a:extLst>
          </p:cNvPr>
          <p:cNvSpPr>
            <a:spLocks noGrp="1"/>
          </p:cNvSpPr>
          <p:nvPr>
            <p:ph type="title"/>
          </p:nvPr>
        </p:nvSpPr>
        <p:spPr>
          <a:xfrm>
            <a:off x="914400" y="643781"/>
            <a:ext cx="10360152" cy="914400"/>
          </a:xfrm>
        </p:spPr>
        <p:txBody>
          <a:bodyPr>
            <a:normAutofit/>
          </a:bodyPr>
          <a:lstStyle/>
          <a:p>
            <a:pPr algn="ctr">
              <a:defRPr/>
            </a:pPr>
            <a:r>
              <a:rPr lang="en-US" sz="4800" b="1" dirty="0">
                <a:solidFill>
                  <a:srgbClr val="000000"/>
                </a:solidFill>
                <a:ea typeface="MS PGothic" charset="0"/>
              </a:rPr>
              <a:t>Practical and Realistic</a:t>
            </a:r>
          </a:p>
        </p:txBody>
      </p:sp>
      <p:sp>
        <p:nvSpPr>
          <p:cNvPr id="79875" name="Rectangle 3"/>
          <p:cNvSpPr>
            <a:spLocks noChangeArrowheads="1"/>
          </p:cNvSpPr>
          <p:nvPr/>
        </p:nvSpPr>
        <p:spPr bwMode="auto">
          <a:xfrm>
            <a:off x="2120609" y="1437404"/>
            <a:ext cx="8382000" cy="137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lIns="90488" tIns="46039" rIns="90488" bIns="46039"/>
          <a:lstStyle/>
          <a:p>
            <a:pPr algn="ctr">
              <a:defRPr/>
            </a:pPr>
            <a:r>
              <a:rPr lang="en-US" sz="3200" b="0" i="0" u="none" strike="noStrike" dirty="0">
                <a:solidFill>
                  <a:schemeClr val="tx1">
                    <a:lumMod val="50000"/>
                  </a:schemeClr>
                </a:solidFill>
                <a:effectLst/>
                <a:latin typeface="Arial" panose="020B0604020202020204" pitchFamily="34" charset="0"/>
                <a:cs typeface="Arial" panose="020B0604020202020204" pitchFamily="34" charset="0"/>
              </a:rPr>
              <a:t>Does not attempt to minimize or ignore the real and tragic harm and danger associated with drug use or other risk behaviors.</a:t>
            </a:r>
            <a:endParaRPr lang="en-US" sz="3200" dirty="0">
              <a:solidFill>
                <a:schemeClr val="tx1">
                  <a:lumMod val="50000"/>
                </a:schemeClr>
              </a:solidFill>
              <a:latin typeface="Arial" panose="020B0604020202020204" pitchFamily="34" charset="0"/>
              <a:ea typeface="MS PGothic" charset="0"/>
              <a:cs typeface="Arial" panose="020B0604020202020204" pitchFamily="34" charset="0"/>
            </a:endParaRPr>
          </a:p>
        </p:txBody>
      </p:sp>
      <p:pic>
        <p:nvPicPr>
          <p:cNvPr id="5" name="Picture 4" descr="Various drug paraphernalia.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47048" y="3080222"/>
            <a:ext cx="5174104" cy="3267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252217C2-AD5A-9A03-91A0-F30CC784E675}"/>
              </a:ext>
            </a:extLst>
          </p:cNvPr>
          <p:cNvSpPr txBox="1"/>
          <p:nvPr/>
        </p:nvSpPr>
        <p:spPr>
          <a:xfrm>
            <a:off x="6311609" y="6381750"/>
            <a:ext cx="2679991" cy="246221"/>
          </a:xfrm>
          <a:prstGeom prst="rect">
            <a:avLst/>
          </a:prstGeom>
          <a:noFill/>
        </p:spPr>
        <p:txBody>
          <a:bodyPr wrap="square">
            <a:spAutoFit/>
          </a:bodyPr>
          <a:lstStyle/>
          <a:p>
            <a:r>
              <a:rPr lang="en-US" sz="1000" dirty="0">
                <a:solidFill>
                  <a:schemeClr val="tx1">
                    <a:lumMod val="50000"/>
                  </a:schemeClr>
                </a:solidFill>
                <a:effectLst/>
                <a:latin typeface="Arial" panose="020B0604020202020204" pitchFamily="34" charset="0"/>
                <a:ea typeface="Calibri" panose="020F0502020204030204" pitchFamily="34" charset="0"/>
                <a:cs typeface="Arial" panose="020B0604020202020204" pitchFamily="34" charset="0"/>
              </a:rPr>
              <a:t>National Harm Reduction Coalition (2020) </a:t>
            </a:r>
            <a:endParaRPr lang="en-US" sz="1000" dirty="0">
              <a:solidFill>
                <a:schemeClr val="tx1">
                  <a:lumMod val="50000"/>
                </a:schemeClr>
              </a:solidFill>
              <a:latin typeface="Arial" panose="020B0604020202020204" pitchFamily="34" charset="0"/>
              <a:cs typeface="Arial" panose="020B0604020202020204" pitchFamily="34" charset="0"/>
            </a:endParaRPr>
          </a:p>
        </p:txBody>
      </p:sp>
      <p:sp>
        <p:nvSpPr>
          <p:cNvPr id="182277" name="TextBox 5"/>
          <p:cNvSpPr txBox="1">
            <a:spLocks noChangeArrowheads="1"/>
          </p:cNvSpPr>
          <p:nvPr/>
        </p:nvSpPr>
        <p:spPr bwMode="auto">
          <a:xfrm rot="-5400000">
            <a:off x="7084697" y="4528900"/>
            <a:ext cx="35052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ts val="700"/>
              </a:spcBef>
              <a:buFont typeface="Arial" pitchFamily="34" charset="0"/>
              <a:buChar char="•"/>
              <a:defRPr sz="3200">
                <a:solidFill>
                  <a:srgbClr val="000000"/>
                </a:solidFill>
                <a:latin typeface="Calibri" pitchFamily="34" charset="0"/>
                <a:ea typeface="ＭＳ Ｐゴシック" pitchFamily="34" charset="-128"/>
                <a:cs typeface="Arial" pitchFamily="34" charset="0"/>
              </a:defRPr>
            </a:lvl1pPr>
            <a:lvl2pPr marL="742950" indent="-285750" eaLnBrk="0" hangingPunct="0">
              <a:spcBef>
                <a:spcPts val="700"/>
              </a:spcBef>
              <a:buFont typeface="Arial" pitchFamily="34" charset="0"/>
              <a:buChar char="–"/>
              <a:defRPr sz="3200">
                <a:solidFill>
                  <a:srgbClr val="000000"/>
                </a:solidFill>
                <a:latin typeface="Calibri" pitchFamily="34" charset="0"/>
                <a:ea typeface="ＭＳ Ｐゴシック" pitchFamily="34" charset="-128"/>
                <a:cs typeface="Arial" pitchFamily="34" charset="0"/>
              </a:defRPr>
            </a:lvl2pPr>
            <a:lvl3pPr marL="1143000" indent="-228600" eaLnBrk="0" hangingPunct="0">
              <a:spcBef>
                <a:spcPts val="700"/>
              </a:spcBef>
              <a:buFont typeface="Arial" pitchFamily="34" charset="0"/>
              <a:buChar char="•"/>
              <a:defRPr sz="3200">
                <a:solidFill>
                  <a:srgbClr val="000000"/>
                </a:solidFill>
                <a:latin typeface="Calibri" pitchFamily="34" charset="0"/>
                <a:ea typeface="ＭＳ Ｐゴシック" pitchFamily="34" charset="-128"/>
                <a:cs typeface="Arial" pitchFamily="34" charset="0"/>
              </a:defRPr>
            </a:lvl3pPr>
            <a:lvl4pPr marL="1600200" indent="-228600" eaLnBrk="0" hangingPunct="0">
              <a:spcBef>
                <a:spcPts val="700"/>
              </a:spcBef>
              <a:buFont typeface="Arial" pitchFamily="34" charset="0"/>
              <a:buChar char="–"/>
              <a:defRPr sz="3200">
                <a:solidFill>
                  <a:srgbClr val="000000"/>
                </a:solidFill>
                <a:latin typeface="Calibri" pitchFamily="34" charset="0"/>
                <a:ea typeface="ＭＳ Ｐゴシック" pitchFamily="34" charset="-128"/>
                <a:cs typeface="Arial" pitchFamily="34" charset="0"/>
              </a:defRPr>
            </a:lvl4pPr>
            <a:lvl5pPr marL="2057400" indent="-228600" eaLnBrk="0" hangingPunct="0">
              <a:spcBef>
                <a:spcPts val="700"/>
              </a:spcBef>
              <a:buFont typeface="Arial" pitchFamily="34" charset="0"/>
              <a:buChar char="»"/>
              <a:defRPr sz="3200">
                <a:solidFill>
                  <a:srgbClr val="000000"/>
                </a:solidFill>
                <a:latin typeface="Calibri" pitchFamily="34" charset="0"/>
                <a:ea typeface="ＭＳ Ｐゴシック" pitchFamily="34" charset="-128"/>
                <a:cs typeface="Arial" pitchFamily="34" charset="0"/>
              </a:defRPr>
            </a:lvl5pPr>
            <a:lvl6pPr marL="2514600" indent="-228600" eaLnBrk="0" fontAlgn="base" hangingPunct="0">
              <a:spcBef>
                <a:spcPts val="700"/>
              </a:spcBef>
              <a:spcAft>
                <a:spcPct val="0"/>
              </a:spcAft>
              <a:buFont typeface="Arial" pitchFamily="34" charset="0"/>
              <a:buChar char="»"/>
              <a:defRPr sz="3200">
                <a:solidFill>
                  <a:srgbClr val="000000"/>
                </a:solidFill>
                <a:latin typeface="Calibri" pitchFamily="34" charset="0"/>
                <a:ea typeface="ＭＳ Ｐゴシック" pitchFamily="34" charset="-128"/>
                <a:cs typeface="Arial" pitchFamily="34" charset="0"/>
              </a:defRPr>
            </a:lvl6pPr>
            <a:lvl7pPr marL="2971800" indent="-228600" eaLnBrk="0" fontAlgn="base" hangingPunct="0">
              <a:spcBef>
                <a:spcPts val="700"/>
              </a:spcBef>
              <a:spcAft>
                <a:spcPct val="0"/>
              </a:spcAft>
              <a:buFont typeface="Arial" pitchFamily="34" charset="0"/>
              <a:buChar char="»"/>
              <a:defRPr sz="3200">
                <a:solidFill>
                  <a:srgbClr val="000000"/>
                </a:solidFill>
                <a:latin typeface="Calibri" pitchFamily="34" charset="0"/>
                <a:ea typeface="ＭＳ Ｐゴシック" pitchFamily="34" charset="-128"/>
                <a:cs typeface="Arial" pitchFamily="34" charset="0"/>
              </a:defRPr>
            </a:lvl7pPr>
            <a:lvl8pPr marL="3429000" indent="-228600" eaLnBrk="0" fontAlgn="base" hangingPunct="0">
              <a:spcBef>
                <a:spcPts val="700"/>
              </a:spcBef>
              <a:spcAft>
                <a:spcPct val="0"/>
              </a:spcAft>
              <a:buFont typeface="Arial" pitchFamily="34" charset="0"/>
              <a:buChar char="»"/>
              <a:defRPr sz="3200">
                <a:solidFill>
                  <a:srgbClr val="000000"/>
                </a:solidFill>
                <a:latin typeface="Calibri" pitchFamily="34" charset="0"/>
                <a:ea typeface="ＭＳ Ｐゴシック" pitchFamily="34" charset="-128"/>
                <a:cs typeface="Arial" pitchFamily="34" charset="0"/>
              </a:defRPr>
            </a:lvl8pPr>
            <a:lvl9pPr marL="3886200" indent="-228600" eaLnBrk="0" fontAlgn="base" hangingPunct="0">
              <a:spcBef>
                <a:spcPts val="700"/>
              </a:spcBef>
              <a:spcAft>
                <a:spcPct val="0"/>
              </a:spcAft>
              <a:buFont typeface="Arial" pitchFamily="34" charset="0"/>
              <a:buChar char="»"/>
              <a:defRPr sz="3200">
                <a:solidFill>
                  <a:srgbClr val="000000"/>
                </a:solidFill>
                <a:latin typeface="Calibri" pitchFamily="34" charset="0"/>
                <a:ea typeface="ＭＳ Ｐゴシック" pitchFamily="34" charset="-128"/>
                <a:cs typeface="Arial" pitchFamily="34" charset="0"/>
              </a:defRPr>
            </a:lvl9pPr>
          </a:lstStyle>
          <a:p>
            <a:pPr eaLnBrk="1" hangingPunct="1">
              <a:spcBef>
                <a:spcPct val="0"/>
              </a:spcBef>
              <a:buFontTx/>
              <a:buNone/>
            </a:pPr>
            <a:r>
              <a:rPr lang="en-US" altLang="en-US" sz="1000" dirty="0">
                <a:latin typeface="Arial" pitchFamily="34" charset="0"/>
              </a:rPr>
              <a:t> HRC Hepatitis C Prevention Poster</a:t>
            </a:r>
          </a:p>
        </p:txBody>
      </p:sp>
      <p:sp>
        <p:nvSpPr>
          <p:cNvPr id="6" name="Slide Number Placeholder 5">
            <a:extLst>
              <a:ext uri="{FF2B5EF4-FFF2-40B4-BE49-F238E27FC236}">
                <a16:creationId xmlns:a16="http://schemas.microsoft.com/office/drawing/2014/main" id="{E88763FD-8E69-F5EB-89F9-65156E13524F}"/>
              </a:ext>
            </a:extLst>
          </p:cNvPr>
          <p:cNvSpPr>
            <a:spLocks noGrp="1"/>
          </p:cNvSpPr>
          <p:nvPr>
            <p:ph type="sldNum" sz="quarter" idx="10"/>
          </p:nvPr>
        </p:nvSpPr>
        <p:spPr/>
        <p:txBody>
          <a:bodyPr/>
          <a:lstStyle/>
          <a:p>
            <a:pPr>
              <a:defRPr/>
            </a:pPr>
            <a:fld id="{5C0DEBE2-3AB5-4401-9141-86EA869AAD4A}" type="slidenum">
              <a:rPr lang="en-US" altLang="en-US" smtClean="0"/>
              <a:pPr>
                <a:defRPr/>
              </a:pPr>
              <a:t>11</a:t>
            </a:fld>
            <a:endParaRPr lang="en-US" altLang="en-US"/>
          </a:p>
        </p:txBody>
      </p:sp>
    </p:spTree>
    <p:extLst>
      <p:ext uri="{BB962C8B-B14F-4D97-AF65-F5344CB8AC3E}">
        <p14:creationId xmlns:p14="http://schemas.microsoft.com/office/powerpoint/2010/main" val="418554228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p:cNvSpPr>
            <a:spLocks noGrp="1"/>
          </p:cNvSpPr>
          <p:nvPr>
            <p:ph type="title"/>
          </p:nvPr>
        </p:nvSpPr>
        <p:spPr bwMode="auto">
          <a:xfrm>
            <a:off x="915924" y="600501"/>
            <a:ext cx="10360152" cy="9144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pPr algn="ctr"/>
            <a:r>
              <a:rPr lang="en-US" altLang="en-US" sz="4800" b="1" dirty="0">
                <a:solidFill>
                  <a:schemeClr val="tx1">
                    <a:lumMod val="50000"/>
                  </a:schemeClr>
                </a:solidFill>
              </a:rPr>
              <a:t>Why Harm Reduction Works</a:t>
            </a:r>
            <a:endParaRPr lang="en-US" altLang="en-US" sz="4800" dirty="0">
              <a:solidFill>
                <a:schemeClr val="tx1">
                  <a:lumMod val="50000"/>
                </a:schemeClr>
              </a:solidFill>
            </a:endParaRPr>
          </a:p>
        </p:txBody>
      </p:sp>
      <p:sp>
        <p:nvSpPr>
          <p:cNvPr id="3" name="TextBox 2">
            <a:extLst>
              <a:ext uri="{FF2B5EF4-FFF2-40B4-BE49-F238E27FC236}">
                <a16:creationId xmlns:a16="http://schemas.microsoft.com/office/drawing/2014/main" id="{3B0A4A0F-6221-85F0-B445-8CDC09DE24E3}"/>
              </a:ext>
            </a:extLst>
          </p:cNvPr>
          <p:cNvSpPr txBox="1"/>
          <p:nvPr/>
        </p:nvSpPr>
        <p:spPr>
          <a:xfrm>
            <a:off x="915924" y="1515327"/>
            <a:ext cx="10658475" cy="4401205"/>
          </a:xfrm>
          <a:prstGeom prst="rect">
            <a:avLst/>
          </a:prstGeom>
          <a:noFill/>
        </p:spPr>
        <p:txBody>
          <a:bodyPr wrap="square">
            <a:spAutoFit/>
          </a:bodyPr>
          <a:lstStyle/>
          <a:p>
            <a:pPr fontAlgn="base"/>
            <a:r>
              <a:rPr lang="en-US" sz="2800" b="1" dirty="0">
                <a:solidFill>
                  <a:schemeClr val="tx1">
                    <a:lumMod val="50000"/>
                  </a:schemeClr>
                </a:solidFill>
                <a:latin typeface="Arial" panose="020B0604020202020204" pitchFamily="34" charset="0"/>
                <a:cs typeface="Arial" panose="020B0604020202020204" pitchFamily="34" charset="0"/>
              </a:rPr>
              <a:t>Increase Trust with Clients and Fosters Engagement</a:t>
            </a:r>
            <a:endParaRPr lang="en-US" sz="2800" b="1" i="0" u="none" strike="noStrike" dirty="0">
              <a:solidFill>
                <a:schemeClr val="tx1">
                  <a:lumMod val="50000"/>
                </a:schemeClr>
              </a:solidFill>
              <a:effectLst/>
              <a:latin typeface="Arial" panose="020B0604020202020204" pitchFamily="34" charset="0"/>
              <a:cs typeface="Arial" panose="020B0604020202020204" pitchFamily="34" charset="0"/>
            </a:endParaRPr>
          </a:p>
          <a:p>
            <a:pPr marL="457200" indent="-457200" algn="l" fontAlgn="base">
              <a:buFont typeface="Wingdings" pitchFamily="2" charset="2"/>
              <a:buChar char="§"/>
            </a:pPr>
            <a:r>
              <a:rPr lang="en-US" sz="2800" b="0" i="0" u="none" strike="noStrike" dirty="0">
                <a:solidFill>
                  <a:schemeClr val="tx1">
                    <a:lumMod val="50000"/>
                  </a:schemeClr>
                </a:solidFill>
                <a:effectLst/>
                <a:latin typeface="Arial" panose="020B0604020202020204" pitchFamily="34" charset="0"/>
                <a:cs typeface="Arial" panose="020B0604020202020204" pitchFamily="34" charset="0"/>
              </a:rPr>
              <a:t>Provides a space for people to be open about their drug use and sexual behavior.</a:t>
            </a:r>
          </a:p>
          <a:p>
            <a:pPr marL="457200" indent="-457200" algn="l" fontAlgn="base">
              <a:buFont typeface="Wingdings" pitchFamily="2" charset="2"/>
              <a:buChar char="§"/>
            </a:pPr>
            <a:r>
              <a:rPr lang="en-US" sz="2800" b="0" i="0" u="none" strike="noStrike" dirty="0">
                <a:solidFill>
                  <a:schemeClr val="tx1">
                    <a:lumMod val="50000"/>
                  </a:schemeClr>
                </a:solidFill>
                <a:effectLst/>
                <a:latin typeface="Arial" panose="020B0604020202020204" pitchFamily="34" charset="0"/>
                <a:cs typeface="Arial" panose="020B0604020202020204" pitchFamily="34" charset="0"/>
              </a:rPr>
              <a:t>Values people and their expertise </a:t>
            </a:r>
          </a:p>
          <a:p>
            <a:pPr algn="l" fontAlgn="base"/>
            <a:r>
              <a:rPr lang="en-US" sz="2800" b="1" dirty="0">
                <a:solidFill>
                  <a:schemeClr val="tx1">
                    <a:lumMod val="50000"/>
                  </a:schemeClr>
                </a:solidFill>
                <a:latin typeface="Arial" panose="020B0604020202020204" pitchFamily="34" charset="0"/>
                <a:cs typeface="Arial" panose="020B0604020202020204" pitchFamily="34" charset="0"/>
              </a:rPr>
              <a:t>E</a:t>
            </a:r>
            <a:r>
              <a:rPr lang="en-US" sz="2800" b="1" i="0" u="none" strike="noStrike" dirty="0">
                <a:solidFill>
                  <a:schemeClr val="tx1">
                    <a:lumMod val="50000"/>
                  </a:schemeClr>
                </a:solidFill>
                <a:effectLst/>
                <a:latin typeface="Arial" panose="020B0604020202020204" pitchFamily="34" charset="0"/>
                <a:cs typeface="Arial" panose="020B0604020202020204" pitchFamily="34" charset="0"/>
              </a:rPr>
              <a:t>vidence-Based</a:t>
            </a:r>
          </a:p>
          <a:p>
            <a:pPr marL="457200" indent="-457200" algn="l" fontAlgn="base">
              <a:buFont typeface="Wingdings" pitchFamily="2" charset="2"/>
              <a:buChar char="§"/>
            </a:pPr>
            <a:r>
              <a:rPr lang="en-US" sz="2800" dirty="0">
                <a:solidFill>
                  <a:schemeClr val="tx1">
                    <a:lumMod val="50000"/>
                  </a:schemeClr>
                </a:solidFill>
                <a:latin typeface="Arial" panose="020B0604020202020204" pitchFamily="34" charset="0"/>
                <a:cs typeface="Arial" panose="020B0604020202020204" pitchFamily="34" charset="0"/>
              </a:rPr>
              <a:t>Harm reduction is r</a:t>
            </a:r>
            <a:r>
              <a:rPr lang="en-US" sz="2800" b="0" i="0" u="none" strike="noStrike" dirty="0">
                <a:solidFill>
                  <a:schemeClr val="tx1">
                    <a:lumMod val="50000"/>
                  </a:schemeClr>
                </a:solidFill>
                <a:effectLst/>
                <a:latin typeface="Arial" panose="020B0604020202020204" pitchFamily="34" charset="0"/>
                <a:cs typeface="Arial" panose="020B0604020202020204" pitchFamily="34" charset="0"/>
              </a:rPr>
              <a:t>ooted in evidence-based practices that have shown to  decrease health and social harms of drug use. </a:t>
            </a:r>
          </a:p>
          <a:p>
            <a:pPr algn="l" fontAlgn="base"/>
            <a:r>
              <a:rPr lang="en-US" sz="2800" b="1" dirty="0">
                <a:solidFill>
                  <a:schemeClr val="tx1">
                    <a:lumMod val="50000"/>
                  </a:schemeClr>
                </a:solidFill>
                <a:latin typeface="Arial" panose="020B0604020202020204" pitchFamily="34" charset="0"/>
                <a:cs typeface="Arial" panose="020B0604020202020204" pitchFamily="34" charset="0"/>
              </a:rPr>
              <a:t>Keeps People Alive &amp; Healthy</a:t>
            </a:r>
            <a:endParaRPr lang="en-US" sz="2800" b="1" i="0" u="none" strike="noStrike" dirty="0">
              <a:solidFill>
                <a:schemeClr val="tx1">
                  <a:lumMod val="50000"/>
                </a:schemeClr>
              </a:solidFill>
              <a:effectLst/>
              <a:latin typeface="Arial" panose="020B0604020202020204" pitchFamily="34" charset="0"/>
              <a:cs typeface="Arial" panose="020B0604020202020204" pitchFamily="34" charset="0"/>
            </a:endParaRPr>
          </a:p>
          <a:p>
            <a:pPr marL="457200" indent="-457200" algn="l" fontAlgn="base">
              <a:buFont typeface="Wingdings" pitchFamily="2" charset="2"/>
              <a:buChar char="§"/>
            </a:pPr>
            <a:r>
              <a:rPr lang="en-US" sz="2800" b="0" i="0" u="none" strike="noStrike" dirty="0">
                <a:solidFill>
                  <a:schemeClr val="tx1">
                    <a:lumMod val="50000"/>
                  </a:schemeClr>
                </a:solidFill>
                <a:effectLst/>
                <a:latin typeface="Arial" panose="020B0604020202020204" pitchFamily="34" charset="0"/>
                <a:cs typeface="Arial" panose="020B0604020202020204" pitchFamily="34" charset="0"/>
              </a:rPr>
              <a:t>Harm reduction</a:t>
            </a:r>
            <a:r>
              <a:rPr lang="en-US" altLang="en-US" sz="2800" dirty="0">
                <a:solidFill>
                  <a:schemeClr val="tx1">
                    <a:lumMod val="50000"/>
                  </a:schemeClr>
                </a:solidFill>
                <a:latin typeface="Arial" panose="020B0604020202020204" pitchFamily="34" charset="0"/>
                <a:cs typeface="Arial" panose="020B0604020202020204" pitchFamily="34" charset="0"/>
              </a:rPr>
              <a:t> can keep someone engaged with services, supplies, and education if they return to use. </a:t>
            </a:r>
            <a:endParaRPr lang="en-US" sz="2800" b="0" i="0" u="none" strike="noStrike" dirty="0">
              <a:solidFill>
                <a:schemeClr val="tx1">
                  <a:lumMod val="50000"/>
                </a:schemeClr>
              </a:solidFill>
              <a:effectLst/>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5A660B5-31A0-6E5E-CF6F-ECB9188E117C}"/>
              </a:ext>
            </a:extLst>
          </p:cNvPr>
          <p:cNvSpPr txBox="1"/>
          <p:nvPr/>
        </p:nvSpPr>
        <p:spPr>
          <a:xfrm>
            <a:off x="8400760" y="6081235"/>
            <a:ext cx="6096000" cy="246221"/>
          </a:xfrm>
          <a:prstGeom prst="rect">
            <a:avLst/>
          </a:prstGeom>
          <a:noFill/>
        </p:spPr>
        <p:txBody>
          <a:bodyPr wrap="square">
            <a:spAutoFit/>
          </a:bodyPr>
          <a:lstStyle/>
          <a:p>
            <a:r>
              <a:rPr lang="en-US" sz="1000" dirty="0"/>
              <a:t>Principles of Harm Reduction (2020)</a:t>
            </a:r>
          </a:p>
        </p:txBody>
      </p:sp>
      <p:sp>
        <p:nvSpPr>
          <p:cNvPr id="2" name="Slide Number Placeholder 1">
            <a:extLst>
              <a:ext uri="{FF2B5EF4-FFF2-40B4-BE49-F238E27FC236}">
                <a16:creationId xmlns:a16="http://schemas.microsoft.com/office/drawing/2014/main" id="{DC793966-EB3C-184B-D613-B8320ADA3382}"/>
              </a:ext>
            </a:extLst>
          </p:cNvPr>
          <p:cNvSpPr>
            <a:spLocks noGrp="1"/>
          </p:cNvSpPr>
          <p:nvPr>
            <p:ph type="sldNum" sz="quarter" idx="4"/>
          </p:nvPr>
        </p:nvSpPr>
        <p:spPr/>
        <p:txBody>
          <a:bodyPr/>
          <a:lstStyle/>
          <a:p>
            <a:fld id="{40297E34-0326-6442-A83A-7AC02FF9B76A}" type="slidenum">
              <a:rPr lang="en-US" smtClean="0"/>
              <a:pPr/>
              <a:t>12</a:t>
            </a:fld>
            <a:endParaRPr lang="en-US" dirty="0"/>
          </a:p>
        </p:txBody>
      </p:sp>
    </p:spTree>
    <p:extLst>
      <p:ext uri="{BB962C8B-B14F-4D97-AF65-F5344CB8AC3E}">
        <p14:creationId xmlns:p14="http://schemas.microsoft.com/office/powerpoint/2010/main" val="4019729680"/>
      </p:ext>
    </p:extLst>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D3C309FE-9A1A-1773-E1F6-5716D86D9745}"/>
              </a:ext>
            </a:extLst>
          </p:cNvPr>
          <p:cNvSpPr>
            <a:spLocks noGrp="1"/>
          </p:cNvSpPr>
          <p:nvPr>
            <p:ph type="title"/>
          </p:nvPr>
        </p:nvSpPr>
        <p:spPr>
          <a:xfrm>
            <a:off x="207073" y="4105542"/>
            <a:ext cx="5804637" cy="914400"/>
          </a:xfrm>
        </p:spPr>
        <p:txBody>
          <a:bodyPr>
            <a:normAutofit/>
          </a:bodyPr>
          <a:lstStyle/>
          <a:p>
            <a:pPr>
              <a:spcBef>
                <a:spcPts val="0"/>
              </a:spcBef>
            </a:pPr>
            <a:r>
              <a:rPr lang="en-US" altLang="en-US" b="1" dirty="0">
                <a:solidFill>
                  <a:schemeClr val="tx1">
                    <a:lumMod val="50000"/>
                  </a:schemeClr>
                </a:solidFill>
                <a:ea typeface="Helvetica" pitchFamily="1" charset="0"/>
                <a:sym typeface="Helvetica" pitchFamily="1" charset="0"/>
              </a:rPr>
              <a:t>Share which principle:</a:t>
            </a:r>
            <a:endParaRPr lang="en-US" altLang="en-US" sz="2000" dirty="0">
              <a:solidFill>
                <a:schemeClr val="tx1">
                  <a:lumMod val="50000"/>
                </a:schemeClr>
              </a:solidFill>
              <a:ea typeface="Helvetica" pitchFamily="1" charset="0"/>
              <a:sym typeface="Helvetica" pitchFamily="1" charset="0"/>
            </a:endParaRPr>
          </a:p>
        </p:txBody>
      </p:sp>
      <p:sp>
        <p:nvSpPr>
          <p:cNvPr id="4" name="Content Placeholder 3"/>
          <p:cNvSpPr>
            <a:spLocks noGrp="1"/>
          </p:cNvSpPr>
          <p:nvPr>
            <p:ph idx="1"/>
          </p:nvPr>
        </p:nvSpPr>
        <p:spPr>
          <a:xfrm>
            <a:off x="207074" y="5019943"/>
            <a:ext cx="5804636" cy="1275920"/>
          </a:xfrm>
        </p:spPr>
        <p:txBody>
          <a:bodyPr>
            <a:normAutofit lnSpcReduction="10000"/>
          </a:bodyPr>
          <a:lstStyle/>
          <a:p>
            <a:pPr lvl="1">
              <a:spcBef>
                <a:spcPts val="0"/>
              </a:spcBef>
              <a:buFont typeface="Wingdings" pitchFamily="2" charset="2"/>
              <a:buChar char="§"/>
            </a:pPr>
            <a:r>
              <a:rPr lang="en-US" altLang="en-US" sz="3000" dirty="0">
                <a:solidFill>
                  <a:schemeClr val="tx1">
                    <a:lumMod val="50000"/>
                  </a:schemeClr>
                </a:solidFill>
                <a:ea typeface="Helvetica" pitchFamily="1" charset="0"/>
                <a:sym typeface="Helvetica" pitchFamily="1" charset="0"/>
              </a:rPr>
              <a:t>Resonates</a:t>
            </a:r>
          </a:p>
          <a:p>
            <a:pPr marL="342900" lvl="1" indent="0">
              <a:spcBef>
                <a:spcPts val="0"/>
              </a:spcBef>
              <a:buNone/>
            </a:pPr>
            <a:endParaRPr lang="en-US" altLang="en-US" sz="3000" dirty="0">
              <a:solidFill>
                <a:schemeClr val="tx1">
                  <a:lumMod val="50000"/>
                </a:schemeClr>
              </a:solidFill>
              <a:ea typeface="Helvetica" pitchFamily="1" charset="0"/>
              <a:sym typeface="Helvetica" pitchFamily="1" charset="0"/>
            </a:endParaRPr>
          </a:p>
          <a:p>
            <a:pPr lvl="1">
              <a:spcBef>
                <a:spcPts val="0"/>
              </a:spcBef>
              <a:buFont typeface="Wingdings" pitchFamily="2" charset="2"/>
              <a:buChar char="§"/>
            </a:pPr>
            <a:r>
              <a:rPr lang="en-US" altLang="en-US" sz="3000" dirty="0">
                <a:solidFill>
                  <a:schemeClr val="tx1">
                    <a:lumMod val="50000"/>
                  </a:schemeClr>
                </a:solidFill>
                <a:ea typeface="Helvetica" pitchFamily="1" charset="0"/>
                <a:sym typeface="Helvetica" pitchFamily="1" charset="0"/>
              </a:rPr>
              <a:t>Most Challenging</a:t>
            </a:r>
            <a:endParaRPr lang="en-US" sz="3000" dirty="0">
              <a:solidFill>
                <a:schemeClr val="tx1">
                  <a:lumMod val="50000"/>
                </a:schemeClr>
              </a:solidFill>
            </a:endParaRPr>
          </a:p>
        </p:txBody>
      </p:sp>
      <p:sp>
        <p:nvSpPr>
          <p:cNvPr id="6" name="Content Placeholder 5"/>
          <p:cNvSpPr>
            <a:spLocks noGrp="1"/>
          </p:cNvSpPr>
          <p:nvPr>
            <p:ph sz="quarter" idx="4294967295"/>
          </p:nvPr>
        </p:nvSpPr>
        <p:spPr>
          <a:xfrm>
            <a:off x="6180290" y="483326"/>
            <a:ext cx="5894800" cy="5241167"/>
          </a:xfrm>
          <a:solidFill>
            <a:schemeClr val="accent3">
              <a:lumMod val="75000"/>
            </a:schemeClr>
          </a:solidFill>
          <a:ln w="19050">
            <a:solidFill>
              <a:schemeClr val="tx1"/>
            </a:solidFill>
          </a:ln>
        </p:spPr>
        <p:txBody>
          <a:bodyPr>
            <a:normAutofit/>
          </a:bodyPr>
          <a:lstStyle/>
          <a:p>
            <a:pPr marL="0" indent="0">
              <a:lnSpc>
                <a:spcPct val="150000"/>
              </a:lnSpc>
              <a:spcBef>
                <a:spcPts val="0"/>
              </a:spcBef>
              <a:buNone/>
              <a:defRPr/>
            </a:pPr>
            <a:r>
              <a:rPr lang="en-US" altLang="en-US" sz="2800" b="1" u="sng" dirty="0">
                <a:solidFill>
                  <a:schemeClr val="bg2"/>
                </a:solidFill>
              </a:rPr>
              <a:t>Key Principles</a:t>
            </a:r>
            <a:endParaRPr lang="en-US" sz="2800" b="1" u="sng" dirty="0">
              <a:solidFill>
                <a:schemeClr val="bg2"/>
              </a:solidFill>
            </a:endParaRPr>
          </a:p>
          <a:p>
            <a:pPr marL="0" indent="0">
              <a:lnSpc>
                <a:spcPct val="150000"/>
              </a:lnSpc>
              <a:spcBef>
                <a:spcPts val="0"/>
              </a:spcBef>
              <a:buNone/>
              <a:defRPr/>
            </a:pPr>
            <a:r>
              <a:rPr lang="en-US" altLang="en-US" sz="2800" dirty="0">
                <a:solidFill>
                  <a:schemeClr val="bg2"/>
                </a:solidFill>
              </a:rPr>
              <a:t>Health and Dignity</a:t>
            </a:r>
          </a:p>
          <a:p>
            <a:pPr marL="0" indent="0">
              <a:lnSpc>
                <a:spcPct val="150000"/>
              </a:lnSpc>
              <a:spcBef>
                <a:spcPts val="0"/>
              </a:spcBef>
              <a:buNone/>
              <a:defRPr/>
            </a:pPr>
            <a:r>
              <a:rPr lang="en-US" altLang="en-US" sz="2800" dirty="0">
                <a:solidFill>
                  <a:schemeClr val="bg2"/>
                </a:solidFill>
              </a:rPr>
              <a:t>Participant-Centered</a:t>
            </a:r>
          </a:p>
          <a:p>
            <a:pPr marL="0" indent="0">
              <a:lnSpc>
                <a:spcPct val="150000"/>
              </a:lnSpc>
              <a:spcBef>
                <a:spcPts val="0"/>
              </a:spcBef>
              <a:buNone/>
              <a:defRPr/>
            </a:pPr>
            <a:r>
              <a:rPr lang="en-US" altLang="en-US" sz="2800" dirty="0">
                <a:solidFill>
                  <a:schemeClr val="bg2"/>
                </a:solidFill>
              </a:rPr>
              <a:t>Participant Involvement</a:t>
            </a:r>
          </a:p>
          <a:p>
            <a:pPr marL="0" indent="0">
              <a:lnSpc>
                <a:spcPct val="150000"/>
              </a:lnSpc>
              <a:spcBef>
                <a:spcPts val="0"/>
              </a:spcBef>
              <a:buNone/>
              <a:defRPr/>
            </a:pPr>
            <a:r>
              <a:rPr lang="en-US" altLang="en-US" sz="2800" dirty="0">
                <a:solidFill>
                  <a:schemeClr val="bg2"/>
                </a:solidFill>
              </a:rPr>
              <a:t>Participant Self-Rule</a:t>
            </a:r>
          </a:p>
          <a:p>
            <a:pPr marL="0" indent="0">
              <a:lnSpc>
                <a:spcPct val="150000"/>
              </a:lnSpc>
              <a:spcBef>
                <a:spcPts val="0"/>
              </a:spcBef>
              <a:buNone/>
              <a:defRPr/>
            </a:pPr>
            <a:r>
              <a:rPr lang="en-US" altLang="en-US" sz="2800" dirty="0">
                <a:solidFill>
                  <a:schemeClr val="bg2"/>
                </a:solidFill>
              </a:rPr>
              <a:t>Recognize Inequalities &amp; Injustices</a:t>
            </a:r>
          </a:p>
          <a:p>
            <a:pPr marL="0" indent="0">
              <a:lnSpc>
                <a:spcPct val="150000"/>
              </a:lnSpc>
              <a:spcBef>
                <a:spcPts val="0"/>
              </a:spcBef>
              <a:buNone/>
              <a:defRPr/>
            </a:pPr>
            <a:r>
              <a:rPr lang="en-US" altLang="en-US" sz="2800" dirty="0">
                <a:solidFill>
                  <a:schemeClr val="bg2"/>
                </a:solidFill>
              </a:rPr>
              <a:t>Practical and Realistic</a:t>
            </a:r>
          </a:p>
        </p:txBody>
      </p:sp>
      <p:pic>
        <p:nvPicPr>
          <p:cNvPr id="8" name="Picture 7" descr="A silhouette of a group of people with 5 different colored thought bubbles above them. ">
            <a:extLst>
              <a:ext uri="{FF2B5EF4-FFF2-40B4-BE49-F238E27FC236}">
                <a16:creationId xmlns:a16="http://schemas.microsoft.com/office/drawing/2014/main" id="{BC411B82-ACFE-5D3C-8C25-1998E31EABF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 y="0"/>
            <a:ext cx="6180291" cy="4120194"/>
          </a:xfrm>
          <a:prstGeom prst="rect">
            <a:avLst/>
          </a:prstGeom>
        </p:spPr>
      </p:pic>
      <p:sp>
        <p:nvSpPr>
          <p:cNvPr id="9" name="Slide Number Placeholder 8">
            <a:extLst>
              <a:ext uri="{FF2B5EF4-FFF2-40B4-BE49-F238E27FC236}">
                <a16:creationId xmlns:a16="http://schemas.microsoft.com/office/drawing/2014/main" id="{A64FD6A2-37FE-358A-949E-E5FEE3ABE8D3}"/>
              </a:ext>
            </a:extLst>
          </p:cNvPr>
          <p:cNvSpPr>
            <a:spLocks noGrp="1"/>
          </p:cNvSpPr>
          <p:nvPr>
            <p:ph type="sldNum" sz="quarter" idx="12"/>
          </p:nvPr>
        </p:nvSpPr>
        <p:spPr/>
        <p:txBody>
          <a:bodyPr/>
          <a:lstStyle/>
          <a:p>
            <a:pPr>
              <a:defRPr/>
            </a:pPr>
            <a:fld id="{669D7126-2B03-4AD4-93B0-3DB19D5DC312}" type="slidenum">
              <a:rPr lang="en-US" altLang="en-US" smtClean="0"/>
              <a:pPr>
                <a:defRPr/>
              </a:pPr>
              <a:t>13</a:t>
            </a:fld>
            <a:endParaRPr lang="en-US" altLang="en-US"/>
          </a:p>
        </p:txBody>
      </p:sp>
    </p:spTree>
    <p:extLst>
      <p:ext uri="{BB962C8B-B14F-4D97-AF65-F5344CB8AC3E}">
        <p14:creationId xmlns:p14="http://schemas.microsoft.com/office/powerpoint/2010/main" val="2812771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91275-AA45-B195-598C-FF476FBFD879}"/>
              </a:ext>
            </a:extLst>
          </p:cNvPr>
          <p:cNvSpPr>
            <a:spLocks noGrp="1"/>
          </p:cNvSpPr>
          <p:nvPr>
            <p:ph type="title"/>
          </p:nvPr>
        </p:nvSpPr>
        <p:spPr>
          <a:xfrm>
            <a:off x="845820" y="1028700"/>
            <a:ext cx="10283070" cy="914400"/>
          </a:xfrm>
        </p:spPr>
        <p:txBody>
          <a:bodyPr>
            <a:noAutofit/>
          </a:bodyPr>
          <a:lstStyle/>
          <a:p>
            <a:pPr algn="ctr"/>
            <a:r>
              <a:rPr lang="en-US" sz="4000" b="1" dirty="0">
                <a:solidFill>
                  <a:schemeClr val="tx1">
                    <a:lumMod val="50000"/>
                  </a:schemeClr>
                </a:solidFill>
              </a:rPr>
              <a:t>What is Substance Use Harm Reduction?</a:t>
            </a:r>
          </a:p>
        </p:txBody>
      </p:sp>
      <p:sp>
        <p:nvSpPr>
          <p:cNvPr id="3" name="Content Placeholder 2">
            <a:extLst>
              <a:ext uri="{FF2B5EF4-FFF2-40B4-BE49-F238E27FC236}">
                <a16:creationId xmlns:a16="http://schemas.microsoft.com/office/drawing/2014/main" id="{EC41BC63-749B-9B72-106A-DCBB962E6BFA}"/>
              </a:ext>
            </a:extLst>
          </p:cNvPr>
          <p:cNvSpPr>
            <a:spLocks noGrp="1"/>
          </p:cNvSpPr>
          <p:nvPr>
            <p:ph idx="1"/>
          </p:nvPr>
        </p:nvSpPr>
        <p:spPr>
          <a:xfrm>
            <a:off x="914400" y="1915465"/>
            <a:ext cx="10360152" cy="4351338"/>
          </a:xfrm>
        </p:spPr>
        <p:txBody>
          <a:bodyPr>
            <a:normAutofit/>
          </a:bodyPr>
          <a:lstStyle/>
          <a:p>
            <a:pPr algn="ctr"/>
            <a:r>
              <a:rPr lang="en-US" sz="3600" b="0" i="0" u="none" strike="noStrike" dirty="0">
                <a:solidFill>
                  <a:schemeClr val="tx1">
                    <a:lumMod val="50000"/>
                  </a:schemeClr>
                </a:solidFill>
                <a:effectLst/>
                <a:latin typeface="+mn-lt"/>
              </a:rPr>
              <a:t>Substance </a:t>
            </a:r>
            <a:r>
              <a:rPr lang="en-US" sz="3600" dirty="0">
                <a:solidFill>
                  <a:schemeClr val="tx1">
                    <a:lumMod val="50000"/>
                  </a:schemeClr>
                </a:solidFill>
                <a:latin typeface="+mn-lt"/>
              </a:rPr>
              <a:t>use h</a:t>
            </a:r>
            <a:r>
              <a:rPr lang="en-US" sz="3600" b="0" i="0" u="none" strike="noStrike" dirty="0">
                <a:solidFill>
                  <a:schemeClr val="tx1">
                    <a:lumMod val="50000"/>
                  </a:schemeClr>
                </a:solidFill>
                <a:effectLst/>
                <a:latin typeface="+mn-lt"/>
              </a:rPr>
              <a:t>arm reduction is an approach to serving people who </a:t>
            </a:r>
            <a:r>
              <a:rPr lang="en-US" sz="3600" dirty="0">
                <a:solidFill>
                  <a:schemeClr val="tx1">
                    <a:lumMod val="50000"/>
                  </a:schemeClr>
                </a:solidFill>
                <a:latin typeface="+mn-lt"/>
              </a:rPr>
              <a:t>use drugs </a:t>
            </a:r>
            <a:r>
              <a:rPr lang="en-US" sz="3600" b="0" i="0" u="none" strike="noStrike" dirty="0">
                <a:solidFill>
                  <a:schemeClr val="tx1">
                    <a:lumMod val="50000"/>
                  </a:schemeClr>
                </a:solidFill>
                <a:effectLst/>
                <a:latin typeface="+mn-lt"/>
              </a:rPr>
              <a:t>to prevent overdose and infectious disease transmission, improve their physical, mental, and social wellbeing, and offer low-threshold options for accessing substance use disorder treatment and other health care services.  </a:t>
            </a:r>
            <a:endParaRPr lang="en-US" sz="3600" dirty="0">
              <a:solidFill>
                <a:schemeClr val="tx1">
                  <a:lumMod val="50000"/>
                </a:schemeClr>
              </a:solidFill>
              <a:latin typeface="+mn-lt"/>
            </a:endParaRPr>
          </a:p>
        </p:txBody>
      </p:sp>
      <p:sp>
        <p:nvSpPr>
          <p:cNvPr id="6" name="TextBox 5">
            <a:extLst>
              <a:ext uri="{FF2B5EF4-FFF2-40B4-BE49-F238E27FC236}">
                <a16:creationId xmlns:a16="http://schemas.microsoft.com/office/drawing/2014/main" id="{80D494D8-4245-FB06-1810-90A42C494262}"/>
              </a:ext>
            </a:extLst>
          </p:cNvPr>
          <p:cNvSpPr txBox="1"/>
          <p:nvPr/>
        </p:nvSpPr>
        <p:spPr>
          <a:xfrm>
            <a:off x="9410700" y="5121005"/>
            <a:ext cx="6096000" cy="246221"/>
          </a:xfrm>
          <a:prstGeom prst="rect">
            <a:avLst/>
          </a:prstGeom>
          <a:noFill/>
        </p:spPr>
        <p:txBody>
          <a:bodyPr wrap="square">
            <a:spAutoFit/>
          </a:bodyPr>
          <a:lstStyle/>
          <a:p>
            <a:r>
              <a:rPr lang="en-US" sz="1000" dirty="0"/>
              <a:t>(SAMHSA, 2022)</a:t>
            </a:r>
          </a:p>
        </p:txBody>
      </p:sp>
      <p:sp>
        <p:nvSpPr>
          <p:cNvPr id="4" name="Slide Number Placeholder 3">
            <a:extLst>
              <a:ext uri="{FF2B5EF4-FFF2-40B4-BE49-F238E27FC236}">
                <a16:creationId xmlns:a16="http://schemas.microsoft.com/office/drawing/2014/main" id="{8D4E29B5-ACEC-ECF2-4C28-662B20DCA9FA}"/>
              </a:ext>
            </a:extLst>
          </p:cNvPr>
          <p:cNvSpPr>
            <a:spLocks noGrp="1"/>
          </p:cNvSpPr>
          <p:nvPr>
            <p:ph type="sldNum" sz="quarter" idx="10"/>
          </p:nvPr>
        </p:nvSpPr>
        <p:spPr/>
        <p:txBody>
          <a:bodyPr/>
          <a:lstStyle/>
          <a:p>
            <a:fld id="{40297E34-0326-6442-A83A-7AC02FF9B76A}" type="slidenum">
              <a:rPr lang="en-US" smtClean="0"/>
              <a:pPr/>
              <a:t>2</a:t>
            </a:fld>
            <a:endParaRPr lang="en-US" dirty="0"/>
          </a:p>
        </p:txBody>
      </p:sp>
    </p:spTree>
    <p:extLst>
      <p:ext uri="{BB962C8B-B14F-4D97-AF65-F5344CB8AC3E}">
        <p14:creationId xmlns:p14="http://schemas.microsoft.com/office/powerpoint/2010/main" val="4093439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D11B32-5603-12C6-8FBD-FF3DC508375F}"/>
              </a:ext>
            </a:extLst>
          </p:cNvPr>
          <p:cNvSpPr>
            <a:spLocks noGrp="1"/>
          </p:cNvSpPr>
          <p:nvPr>
            <p:ph type="title"/>
          </p:nvPr>
        </p:nvSpPr>
        <p:spPr/>
        <p:txBody>
          <a:bodyPr>
            <a:normAutofit/>
          </a:bodyPr>
          <a:lstStyle/>
          <a:p>
            <a:r>
              <a:rPr lang="en-US" altLang="en-US" sz="4800" b="1" dirty="0"/>
              <a:t>Harm Reduction Looks Like</a:t>
            </a:r>
            <a:endParaRPr lang="en-US" sz="4800" dirty="0"/>
          </a:p>
        </p:txBody>
      </p:sp>
      <p:sp>
        <p:nvSpPr>
          <p:cNvPr id="113666" name="Rectangle 3"/>
          <p:cNvSpPr>
            <a:spLocks noGrp="1" noChangeArrowheads="1"/>
          </p:cNvSpPr>
          <p:nvPr>
            <p:ph idx="1"/>
          </p:nvPr>
        </p:nvSpPr>
        <p:spPr bwMode="auto">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pPr marL="457200" indent="-457200" eaLnBrk="1" hangingPunct="1">
              <a:spcBef>
                <a:spcPts val="1001"/>
              </a:spcBef>
              <a:buFont typeface="Wingdings" pitchFamily="2" charset="2"/>
              <a:buChar char="§"/>
              <a:defRPr/>
            </a:pPr>
            <a:r>
              <a:rPr lang="en-US" altLang="en-US" sz="3200" dirty="0">
                <a:solidFill>
                  <a:schemeClr val="tx1">
                    <a:lumMod val="50000"/>
                  </a:schemeClr>
                </a:solidFill>
                <a:latin typeface="+mn-lt"/>
              </a:rPr>
              <a:t>Practical strategies to reduce negative consequences of drug use.</a:t>
            </a:r>
          </a:p>
          <a:p>
            <a:pPr marL="457200" indent="-457200" eaLnBrk="1" hangingPunct="1">
              <a:spcBef>
                <a:spcPts val="1001"/>
              </a:spcBef>
              <a:buFont typeface="Wingdings" pitchFamily="2" charset="2"/>
              <a:buChar char="§"/>
              <a:defRPr/>
            </a:pPr>
            <a:r>
              <a:rPr lang="en-US" altLang="en-US" sz="3200" dirty="0">
                <a:solidFill>
                  <a:schemeClr val="tx1">
                    <a:lumMod val="50000"/>
                  </a:schemeClr>
                </a:solidFill>
                <a:latin typeface="+mn-lt"/>
              </a:rPr>
              <a:t>A spectrum of strategies including </a:t>
            </a:r>
            <a:r>
              <a:rPr lang="en-US" altLang="en-US" sz="3200" i="1" dirty="0">
                <a:solidFill>
                  <a:schemeClr val="tx1">
                    <a:lumMod val="50000"/>
                  </a:schemeClr>
                </a:solidFill>
                <a:latin typeface="+mn-lt"/>
              </a:rPr>
              <a:t>safer techniques, managed use, </a:t>
            </a:r>
            <a:r>
              <a:rPr lang="en-US" altLang="en-US" sz="3200" dirty="0">
                <a:solidFill>
                  <a:schemeClr val="tx1">
                    <a:lumMod val="50000"/>
                  </a:schemeClr>
                </a:solidFill>
                <a:latin typeface="+mn-lt"/>
              </a:rPr>
              <a:t>and </a:t>
            </a:r>
            <a:r>
              <a:rPr lang="en-US" altLang="en-US" sz="3200" i="1" dirty="0">
                <a:solidFill>
                  <a:schemeClr val="tx1">
                    <a:lumMod val="50000"/>
                  </a:schemeClr>
                </a:solidFill>
                <a:latin typeface="+mn-lt"/>
              </a:rPr>
              <a:t>abstinence.</a:t>
            </a:r>
          </a:p>
          <a:p>
            <a:pPr marL="457200" indent="-457200" eaLnBrk="1" hangingPunct="1">
              <a:spcBef>
                <a:spcPts val="1001"/>
              </a:spcBef>
              <a:buFont typeface="Wingdings" pitchFamily="2" charset="2"/>
              <a:buChar char="§"/>
              <a:defRPr/>
            </a:pPr>
            <a:r>
              <a:rPr lang="en-US" altLang="en-US" sz="3200" dirty="0">
                <a:solidFill>
                  <a:schemeClr val="tx1">
                    <a:lumMod val="50000"/>
                  </a:schemeClr>
                </a:solidFill>
                <a:latin typeface="+mn-lt"/>
              </a:rPr>
              <a:t>Meeting people “where they’re are”</a:t>
            </a:r>
            <a:r>
              <a:rPr lang="en-US" altLang="en-US" sz="3200" i="1" dirty="0">
                <a:solidFill>
                  <a:schemeClr val="tx1">
                    <a:lumMod val="50000"/>
                  </a:schemeClr>
                </a:solidFill>
                <a:latin typeface="+mn-lt"/>
              </a:rPr>
              <a:t> but doesn't leave them there. </a:t>
            </a:r>
          </a:p>
        </p:txBody>
      </p:sp>
      <p:sp>
        <p:nvSpPr>
          <p:cNvPr id="2" name="TextBox 1">
            <a:extLst>
              <a:ext uri="{FF2B5EF4-FFF2-40B4-BE49-F238E27FC236}">
                <a16:creationId xmlns:a16="http://schemas.microsoft.com/office/drawing/2014/main" id="{AEE6B517-79F8-1D8E-F96B-F15DA75503D8}"/>
              </a:ext>
            </a:extLst>
          </p:cNvPr>
          <p:cNvSpPr txBox="1"/>
          <p:nvPr/>
        </p:nvSpPr>
        <p:spPr>
          <a:xfrm>
            <a:off x="7882866" y="6172752"/>
            <a:ext cx="3987111" cy="246221"/>
          </a:xfrm>
          <a:prstGeom prst="rect">
            <a:avLst/>
          </a:prstGeom>
          <a:noFill/>
        </p:spPr>
        <p:txBody>
          <a:bodyPr wrap="square" rtlCol="0">
            <a:spAutoFit/>
          </a:bodyPr>
          <a:lstStyle/>
          <a:p>
            <a:r>
              <a:rPr lang="en-US" sz="1000" dirty="0"/>
              <a:t>Principles of Harm Reduction (2020)</a:t>
            </a:r>
          </a:p>
        </p:txBody>
      </p:sp>
      <p:sp>
        <p:nvSpPr>
          <p:cNvPr id="5" name="Slide Number Placeholder 4">
            <a:extLst>
              <a:ext uri="{FF2B5EF4-FFF2-40B4-BE49-F238E27FC236}">
                <a16:creationId xmlns:a16="http://schemas.microsoft.com/office/drawing/2014/main" id="{67FD5A16-DCEB-B109-056F-08F8E4B37C45}"/>
              </a:ext>
            </a:extLst>
          </p:cNvPr>
          <p:cNvSpPr>
            <a:spLocks noGrp="1"/>
          </p:cNvSpPr>
          <p:nvPr>
            <p:ph type="sldNum" sz="quarter" idx="4"/>
          </p:nvPr>
        </p:nvSpPr>
        <p:spPr/>
        <p:txBody>
          <a:bodyPr/>
          <a:lstStyle/>
          <a:p>
            <a:fld id="{40297E34-0326-6442-A83A-7AC02FF9B76A}" type="slidenum">
              <a:rPr lang="en-US" smtClean="0"/>
              <a:pPr/>
              <a:t>3</a:t>
            </a:fld>
            <a:endParaRPr lang="en-US" dirty="0"/>
          </a:p>
        </p:txBody>
      </p:sp>
    </p:spTree>
    <p:extLst>
      <p:ext uri="{BB962C8B-B14F-4D97-AF65-F5344CB8AC3E}">
        <p14:creationId xmlns:p14="http://schemas.microsoft.com/office/powerpoint/2010/main" val="3305684759"/>
      </p:ext>
    </p:extLst>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7">
            <a:extLst>
              <a:ext uri="{FF2B5EF4-FFF2-40B4-BE49-F238E27FC236}">
                <a16:creationId xmlns:a16="http://schemas.microsoft.com/office/drawing/2014/main" id="{2BAD9545-739C-6A66-6E55-D19CC0A6B873}"/>
              </a:ext>
            </a:extLst>
          </p:cNvPr>
          <p:cNvSpPr>
            <a:spLocks noGrp="1"/>
          </p:cNvSpPr>
          <p:nvPr>
            <p:ph type="title"/>
          </p:nvPr>
        </p:nvSpPr>
        <p:spPr>
          <a:xfrm>
            <a:off x="915924" y="783772"/>
            <a:ext cx="8424019" cy="914400"/>
          </a:xfrm>
        </p:spPr>
        <p:txBody>
          <a:bodyPr/>
          <a:lstStyle/>
          <a:p>
            <a:pPr algn="ctr"/>
            <a:r>
              <a:rPr lang="en-US" b="1" i="1" dirty="0">
                <a:solidFill>
                  <a:srgbClr val="8D8D8D"/>
                </a:solidFill>
              </a:rPr>
              <a:t>Harm reduction services include…</a:t>
            </a:r>
          </a:p>
        </p:txBody>
      </p:sp>
      <p:pic>
        <p:nvPicPr>
          <p:cNvPr id="7" name="Picture 6" descr="Image of various harm reduction services including: syringe access, syringe disposal, safer drug use, naloxone, medication for opioid use disorder, safer consumption sites, housing first, referrals, and more. ">
            <a:extLst>
              <a:ext uri="{FF2B5EF4-FFF2-40B4-BE49-F238E27FC236}">
                <a16:creationId xmlns:a16="http://schemas.microsoft.com/office/drawing/2014/main" id="{AD430487-B4A3-2D1C-93EF-BF48F5B77D0F}"/>
              </a:ext>
            </a:extLst>
          </p:cNvPr>
          <p:cNvPicPr>
            <a:picLocks noChangeAspect="1"/>
          </p:cNvPicPr>
          <p:nvPr/>
        </p:nvPicPr>
        <p:blipFill rotWithShape="1">
          <a:blip r:embed="rId3">
            <a:grayscl/>
          </a:blip>
          <a:srcRect t="13554"/>
          <a:stretch/>
        </p:blipFill>
        <p:spPr>
          <a:xfrm>
            <a:off x="0" y="1485900"/>
            <a:ext cx="10296395" cy="5372100"/>
          </a:xfrm>
          <a:prstGeom prst="rect">
            <a:avLst/>
          </a:prstGeom>
          <a:solidFill>
            <a:schemeClr val="bg1"/>
          </a:solidFill>
        </p:spPr>
      </p:pic>
      <p:sp>
        <p:nvSpPr>
          <p:cNvPr id="6" name="TextBox 5">
            <a:extLst>
              <a:ext uri="{FF2B5EF4-FFF2-40B4-BE49-F238E27FC236}">
                <a16:creationId xmlns:a16="http://schemas.microsoft.com/office/drawing/2014/main" id="{B5488BFE-1D7B-86AE-FCD5-85672D992DF6}"/>
              </a:ext>
            </a:extLst>
          </p:cNvPr>
          <p:cNvSpPr txBox="1"/>
          <p:nvPr/>
        </p:nvSpPr>
        <p:spPr>
          <a:xfrm>
            <a:off x="8782218" y="253951"/>
            <a:ext cx="2748015" cy="246221"/>
          </a:xfrm>
          <a:prstGeom prst="rect">
            <a:avLst/>
          </a:prstGeom>
          <a:noFill/>
        </p:spPr>
        <p:txBody>
          <a:bodyPr wrap="square">
            <a:spAutoFit/>
          </a:bodyPr>
          <a:lstStyle/>
          <a:p>
            <a:r>
              <a:rPr lang="en-US" sz="1000" b="0" i="0" u="none" strike="noStrike" dirty="0">
                <a:solidFill>
                  <a:srgbClr val="000000"/>
                </a:solidFill>
                <a:effectLst/>
              </a:rPr>
              <a:t>(Spirit of Harm Reduction, 2021)</a:t>
            </a:r>
            <a:endParaRPr lang="en-US" sz="1000" dirty="0"/>
          </a:p>
        </p:txBody>
      </p:sp>
      <p:sp>
        <p:nvSpPr>
          <p:cNvPr id="2" name="Slide Number Placeholder 1">
            <a:extLst>
              <a:ext uri="{FF2B5EF4-FFF2-40B4-BE49-F238E27FC236}">
                <a16:creationId xmlns:a16="http://schemas.microsoft.com/office/drawing/2014/main" id="{5A1FC347-ADAB-AC7E-2026-9A38A5E6DA38}"/>
              </a:ext>
            </a:extLst>
          </p:cNvPr>
          <p:cNvSpPr>
            <a:spLocks noGrp="1"/>
          </p:cNvSpPr>
          <p:nvPr>
            <p:ph type="sldNum" sz="quarter" idx="10"/>
          </p:nvPr>
        </p:nvSpPr>
        <p:spPr/>
        <p:txBody>
          <a:bodyPr/>
          <a:lstStyle/>
          <a:p>
            <a:pPr>
              <a:defRPr/>
            </a:pPr>
            <a:fld id="{5C0DEBE2-3AB5-4401-9141-86EA869AAD4A}" type="slidenum">
              <a:rPr lang="en-US" altLang="en-US" smtClean="0"/>
              <a:pPr>
                <a:defRPr/>
              </a:pPr>
              <a:t>4</a:t>
            </a:fld>
            <a:endParaRPr lang="en-US" altLang="en-US"/>
          </a:p>
        </p:txBody>
      </p:sp>
    </p:spTree>
    <p:extLst>
      <p:ext uri="{BB962C8B-B14F-4D97-AF65-F5344CB8AC3E}">
        <p14:creationId xmlns:p14="http://schemas.microsoft.com/office/powerpoint/2010/main" val="3789774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7">
            <a:extLst>
              <a:ext uri="{FF2B5EF4-FFF2-40B4-BE49-F238E27FC236}">
                <a16:creationId xmlns:a16="http://schemas.microsoft.com/office/drawing/2014/main" id="{3184828B-15AC-B409-7CF4-C8D9095B232E}"/>
              </a:ext>
            </a:extLst>
          </p:cNvPr>
          <p:cNvSpPr>
            <a:spLocks noGrp="1"/>
          </p:cNvSpPr>
          <p:nvPr>
            <p:ph type="title"/>
          </p:nvPr>
        </p:nvSpPr>
        <p:spPr>
          <a:xfrm>
            <a:off x="914400" y="914400"/>
            <a:ext cx="10360152" cy="914400"/>
          </a:xfrm>
        </p:spPr>
        <p:txBody>
          <a:bodyPr>
            <a:normAutofit/>
          </a:bodyPr>
          <a:lstStyle/>
          <a:p>
            <a:pPr algn="ctr"/>
            <a:r>
              <a:rPr lang="en-US" altLang="en-US" sz="4800" b="1" dirty="0">
                <a:solidFill>
                  <a:schemeClr val="tx1">
                    <a:lumMod val="50000"/>
                  </a:schemeClr>
                </a:solidFill>
              </a:rPr>
              <a:t>Principles of Harm Reduction</a:t>
            </a:r>
            <a:endParaRPr lang="en-US" sz="4800" b="1" u="sng" dirty="0">
              <a:solidFill>
                <a:schemeClr val="tx1">
                  <a:lumMod val="50000"/>
                </a:schemeClr>
              </a:solidFill>
              <a:latin typeface="Calibri" charset="0"/>
              <a:cs typeface="Arial" charset="0"/>
            </a:endParaRPr>
          </a:p>
        </p:txBody>
      </p:sp>
      <p:graphicFrame>
        <p:nvGraphicFramePr>
          <p:cNvPr id="2" name="Diagram 1" descr="Six principles of harm reduction"/>
          <p:cNvGraphicFramePr/>
          <p:nvPr>
            <p:extLst>
              <p:ext uri="{D42A27DB-BD31-4B8C-83A1-F6EECF244321}">
                <p14:modId xmlns:p14="http://schemas.microsoft.com/office/powerpoint/2010/main" val="317010408"/>
              </p:ext>
            </p:extLst>
          </p:nvPr>
        </p:nvGraphicFramePr>
        <p:xfrm>
          <a:off x="1676400" y="1676400"/>
          <a:ext cx="8763000" cy="500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E007FD48-E4BA-C500-A158-63E2DECEBCDA}"/>
              </a:ext>
            </a:extLst>
          </p:cNvPr>
          <p:cNvSpPr txBox="1"/>
          <p:nvPr/>
        </p:nvSpPr>
        <p:spPr>
          <a:xfrm>
            <a:off x="7962900" y="5981700"/>
            <a:ext cx="2590800" cy="246221"/>
          </a:xfrm>
          <a:prstGeom prst="rect">
            <a:avLst/>
          </a:prstGeom>
          <a:noFill/>
        </p:spPr>
        <p:txBody>
          <a:bodyPr wrap="square">
            <a:spAutoFit/>
          </a:bodyPr>
          <a:lstStyle/>
          <a:p>
            <a:r>
              <a:rPr lang="en-US" sz="1000" dirty="0">
                <a:effectLst/>
                <a:latin typeface="Arial" panose="020B0604020202020204" pitchFamily="34" charset="0"/>
                <a:ea typeface="Calibri" panose="020F0502020204030204" pitchFamily="34" charset="0"/>
                <a:cs typeface="Arial" panose="020B0604020202020204" pitchFamily="34" charset="0"/>
              </a:rPr>
              <a:t>National Harm Reduction Coalition</a:t>
            </a:r>
            <a:r>
              <a:rPr lang="en-US" sz="1000" dirty="0">
                <a:latin typeface="Arial" panose="020B0604020202020204" pitchFamily="34" charset="0"/>
                <a:ea typeface="Calibri" panose="020F0502020204030204" pitchFamily="34" charset="0"/>
                <a:cs typeface="Arial" panose="020B0604020202020204" pitchFamily="34" charset="0"/>
              </a:rPr>
              <a:t> </a:t>
            </a:r>
            <a:r>
              <a:rPr lang="en-US" sz="1000" dirty="0">
                <a:effectLst/>
                <a:latin typeface="Arial" panose="020B0604020202020204" pitchFamily="34" charset="0"/>
                <a:ea typeface="Calibri" panose="020F0502020204030204" pitchFamily="34" charset="0"/>
                <a:cs typeface="Arial" panose="020B0604020202020204" pitchFamily="34" charset="0"/>
              </a:rPr>
              <a:t>(2020)</a:t>
            </a:r>
            <a:endParaRPr lang="en-US" sz="1000"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62A8CCCB-3F07-7D40-C4E9-BB97B4056CF0}"/>
              </a:ext>
            </a:extLst>
          </p:cNvPr>
          <p:cNvSpPr>
            <a:spLocks noGrp="1"/>
          </p:cNvSpPr>
          <p:nvPr>
            <p:ph type="sldNum" sz="quarter" idx="10"/>
          </p:nvPr>
        </p:nvSpPr>
        <p:spPr/>
        <p:txBody>
          <a:bodyPr/>
          <a:lstStyle/>
          <a:p>
            <a:pPr>
              <a:defRPr/>
            </a:pPr>
            <a:fld id="{5C0DEBE2-3AB5-4401-9141-86EA869AAD4A}" type="slidenum">
              <a:rPr lang="en-US" altLang="en-US" smtClean="0"/>
              <a:pPr>
                <a:defRPr/>
              </a:pPr>
              <a:t>5</a:t>
            </a:fld>
            <a:endParaRPr lang="en-US" altLang="en-US"/>
          </a:p>
        </p:txBody>
      </p:sp>
    </p:spTree>
    <p:extLst>
      <p:ext uri="{BB962C8B-B14F-4D97-AF65-F5344CB8AC3E}">
        <p14:creationId xmlns:p14="http://schemas.microsoft.com/office/powerpoint/2010/main" val="3867567065"/>
      </p:ext>
    </p:extLst>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1558C8E6-5C1F-03A0-2DDB-83BA224826B6}"/>
              </a:ext>
            </a:extLst>
          </p:cNvPr>
          <p:cNvSpPr>
            <a:spLocks noGrp="1"/>
          </p:cNvSpPr>
          <p:nvPr>
            <p:ph type="title"/>
          </p:nvPr>
        </p:nvSpPr>
        <p:spPr>
          <a:xfrm>
            <a:off x="914400" y="694300"/>
            <a:ext cx="10360152" cy="914400"/>
          </a:xfrm>
        </p:spPr>
        <p:txBody>
          <a:bodyPr>
            <a:normAutofit/>
          </a:bodyPr>
          <a:lstStyle/>
          <a:p>
            <a:pPr algn="ctr"/>
            <a:r>
              <a:rPr lang="en-US" sz="4800" b="1" dirty="0">
                <a:solidFill>
                  <a:schemeClr val="tx1">
                    <a:lumMod val="50000"/>
                  </a:schemeClr>
                </a:solidFill>
              </a:rPr>
              <a:t>Focus on Health and Dignity</a:t>
            </a:r>
          </a:p>
        </p:txBody>
      </p:sp>
      <p:sp>
        <p:nvSpPr>
          <p:cNvPr id="73731" name="Rectangle 3"/>
          <p:cNvSpPr>
            <a:spLocks noChangeArrowheads="1"/>
          </p:cNvSpPr>
          <p:nvPr/>
        </p:nvSpPr>
        <p:spPr bwMode="auto">
          <a:xfrm>
            <a:off x="2057400" y="1491794"/>
            <a:ext cx="8229600" cy="1809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488" tIns="46039" rIns="90488" bIns="46039"/>
          <a:lstStyle/>
          <a:p>
            <a:pPr algn="ctr"/>
            <a:r>
              <a:rPr lang="en-US" sz="3200" b="0" i="0" u="none" strike="noStrike" dirty="0">
                <a:solidFill>
                  <a:schemeClr val="tx1">
                    <a:lumMod val="50000"/>
                  </a:schemeClr>
                </a:solidFill>
                <a:effectLst/>
                <a:latin typeface="Arial" panose="020B0604020202020204" pitchFamily="34" charset="0"/>
                <a:cs typeface="Arial" panose="020B0604020202020204" pitchFamily="34" charset="0"/>
              </a:rPr>
              <a:t>Establishes quality of individual and community life and wellbeing as the criteria for successful interventions and policies.</a:t>
            </a:r>
            <a:endParaRPr lang="en-US" sz="3200" dirty="0">
              <a:solidFill>
                <a:schemeClr val="tx1">
                  <a:lumMod val="50000"/>
                </a:schemeClr>
              </a:solidFill>
              <a:latin typeface="Arial" panose="020B0604020202020204" pitchFamily="34" charset="0"/>
              <a:cs typeface="Arial" panose="020B0604020202020204" pitchFamily="34" charset="0"/>
            </a:endParaRPr>
          </a:p>
        </p:txBody>
      </p:sp>
      <p:pic>
        <p:nvPicPr>
          <p:cNvPr id="73732" name="Picture 7" descr="Hands in the shape of a heart"/>
          <p:cNvPicPr>
            <a:picLocks noChangeAspect="1"/>
          </p:cNvPicPr>
          <p:nvPr/>
        </p:nvPicPr>
        <p:blipFill rotWithShape="1">
          <a:blip r:embed="rId3" cstate="print">
            <a:extLst>
              <a:ext uri="{28A0092B-C50C-407E-A947-70E740481C1C}">
                <a14:useLocalDpi xmlns:a14="http://schemas.microsoft.com/office/drawing/2010/main" val="0"/>
              </a:ext>
            </a:extLst>
          </a:blip>
          <a:srcRect t="19439" b="69"/>
          <a:stretch/>
        </p:blipFill>
        <p:spPr bwMode="auto">
          <a:xfrm>
            <a:off x="3048000" y="3151413"/>
            <a:ext cx="6248400" cy="33290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8E03C2C5-92C8-D0A4-D9F4-1CED6A5DBD2F}"/>
              </a:ext>
            </a:extLst>
          </p:cNvPr>
          <p:cNvSpPr txBox="1"/>
          <p:nvPr/>
        </p:nvSpPr>
        <p:spPr>
          <a:xfrm>
            <a:off x="6921209" y="6461475"/>
            <a:ext cx="6103620" cy="246221"/>
          </a:xfrm>
          <a:prstGeom prst="rect">
            <a:avLst/>
          </a:prstGeom>
          <a:noFill/>
        </p:spPr>
        <p:txBody>
          <a:bodyPr wrap="square">
            <a:spAutoFit/>
          </a:bodyPr>
          <a:lstStyle/>
          <a:p>
            <a:r>
              <a:rPr lang="en-US" sz="1000" dirty="0">
                <a:solidFill>
                  <a:schemeClr val="tx1">
                    <a:lumMod val="50000"/>
                  </a:schemeClr>
                </a:solidFill>
                <a:effectLst/>
                <a:latin typeface="Arial" panose="020B0604020202020204" pitchFamily="34" charset="0"/>
                <a:ea typeface="Calibri" panose="020F0502020204030204" pitchFamily="34" charset="0"/>
                <a:cs typeface="Arial" panose="020B0604020202020204" pitchFamily="34" charset="0"/>
              </a:rPr>
              <a:t>National Harm Reduction Coalition (2020) </a:t>
            </a:r>
            <a:endParaRPr lang="en-US" sz="1000" dirty="0">
              <a:solidFill>
                <a:schemeClr val="tx1">
                  <a:lumMod val="50000"/>
                </a:schemeClr>
              </a:solidFill>
              <a:latin typeface="Arial" panose="020B0604020202020204" pitchFamily="34" charset="0"/>
              <a:cs typeface="Arial" panose="020B0604020202020204" pitchFamily="34" charset="0"/>
            </a:endParaRPr>
          </a:p>
        </p:txBody>
      </p:sp>
      <p:sp>
        <p:nvSpPr>
          <p:cNvPr id="73733" name="Rectangle 1"/>
          <p:cNvSpPr>
            <a:spLocks noChangeArrowheads="1"/>
          </p:cNvSpPr>
          <p:nvPr/>
        </p:nvSpPr>
        <p:spPr bwMode="auto">
          <a:xfrm rot="-5400000">
            <a:off x="8200153" y="5022307"/>
            <a:ext cx="2670175"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altLang="ja-JP" sz="1000" dirty="0">
                <a:solidFill>
                  <a:schemeClr val="tx1">
                    <a:lumMod val="50000"/>
                  </a:schemeClr>
                </a:solidFill>
                <a:latin typeface="Arial" charset="0"/>
                <a:cs typeface="Arial" charset="0"/>
              </a:rPr>
              <a:t>Photo  by George Hodan</a:t>
            </a:r>
          </a:p>
        </p:txBody>
      </p:sp>
      <p:sp>
        <p:nvSpPr>
          <p:cNvPr id="4" name="Slide Number Placeholder 3">
            <a:extLst>
              <a:ext uri="{FF2B5EF4-FFF2-40B4-BE49-F238E27FC236}">
                <a16:creationId xmlns:a16="http://schemas.microsoft.com/office/drawing/2014/main" id="{2F4807CE-E0AC-A119-A00C-203C1DC8F4E2}"/>
              </a:ext>
            </a:extLst>
          </p:cNvPr>
          <p:cNvSpPr>
            <a:spLocks noGrp="1"/>
          </p:cNvSpPr>
          <p:nvPr>
            <p:ph type="sldNum" sz="quarter" idx="4"/>
          </p:nvPr>
        </p:nvSpPr>
        <p:spPr/>
        <p:txBody>
          <a:bodyPr/>
          <a:lstStyle/>
          <a:p>
            <a:pPr>
              <a:defRPr/>
            </a:pPr>
            <a:fld id="{5C0DEBE2-3AB5-4401-9141-86EA869AAD4A}" type="slidenum">
              <a:rPr lang="en-US" altLang="en-US" smtClean="0"/>
              <a:pPr>
                <a:defRPr/>
              </a:pPr>
              <a:t>6</a:t>
            </a:fld>
            <a:endParaRPr lang="en-US" altLang="en-US"/>
          </a:p>
        </p:txBody>
      </p:sp>
    </p:spTree>
    <p:extLst>
      <p:ext uri="{BB962C8B-B14F-4D97-AF65-F5344CB8AC3E}">
        <p14:creationId xmlns:p14="http://schemas.microsoft.com/office/powerpoint/2010/main" val="458201859"/>
      </p:ext>
    </p:extLst>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83F05E53-F2FD-5629-43A9-AC406B2B1537}"/>
              </a:ext>
            </a:extLst>
          </p:cNvPr>
          <p:cNvSpPr>
            <a:spLocks noGrp="1"/>
          </p:cNvSpPr>
          <p:nvPr>
            <p:ph type="title"/>
          </p:nvPr>
        </p:nvSpPr>
        <p:spPr>
          <a:xfrm>
            <a:off x="914400" y="486975"/>
            <a:ext cx="10360152" cy="914400"/>
          </a:xfrm>
        </p:spPr>
        <p:txBody>
          <a:bodyPr>
            <a:normAutofit/>
          </a:bodyPr>
          <a:lstStyle/>
          <a:p>
            <a:pPr algn="ctr">
              <a:defRPr/>
            </a:pPr>
            <a:r>
              <a:rPr lang="en-US" sz="4800" b="1" dirty="0">
                <a:solidFill>
                  <a:srgbClr val="000000"/>
                </a:solidFill>
                <a:ea typeface="MS PGothic" charset="0"/>
              </a:rPr>
              <a:t>Participant-Centered</a:t>
            </a:r>
          </a:p>
        </p:txBody>
      </p:sp>
      <p:sp>
        <p:nvSpPr>
          <p:cNvPr id="71683" name="Rectangle 3"/>
          <p:cNvSpPr>
            <a:spLocks noChangeArrowheads="1"/>
          </p:cNvSpPr>
          <p:nvPr/>
        </p:nvSpPr>
        <p:spPr bwMode="auto">
          <a:xfrm>
            <a:off x="1676400" y="1143000"/>
            <a:ext cx="9048750" cy="2286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lIns="90488" tIns="46039" rIns="90488" bIns="46039"/>
          <a:lstStyle/>
          <a:p>
            <a:pPr algn="ctr">
              <a:defRPr/>
            </a:pPr>
            <a:r>
              <a:rPr lang="en-US" sz="3200" dirty="0">
                <a:solidFill>
                  <a:schemeClr val="tx1">
                    <a:lumMod val="50000"/>
                  </a:schemeClr>
                </a:solidFill>
                <a:latin typeface="Arial" panose="020B0604020202020204" pitchFamily="34" charset="0"/>
                <a:cs typeface="Arial" panose="020B0604020202020204" pitchFamily="34" charset="0"/>
              </a:rPr>
              <a:t>N</a:t>
            </a:r>
            <a:r>
              <a:rPr lang="en-US" sz="3200" b="0" i="0" u="none" strike="noStrike" dirty="0">
                <a:solidFill>
                  <a:schemeClr val="tx1">
                    <a:lumMod val="50000"/>
                  </a:schemeClr>
                </a:solidFill>
                <a:effectLst/>
                <a:latin typeface="Arial" panose="020B0604020202020204" pitchFamily="34" charset="0"/>
                <a:cs typeface="Arial" panose="020B0604020202020204" pitchFamily="34" charset="0"/>
              </a:rPr>
              <a:t>onjudgmental, non-coercive provision of services and resources to people who use drugs and the communities in which they live in order to assist them in reducing attendant harm.</a:t>
            </a:r>
            <a:endParaRPr lang="en-US" sz="3000" dirty="0">
              <a:solidFill>
                <a:schemeClr val="tx1">
                  <a:lumMod val="50000"/>
                </a:schemeClr>
              </a:solidFill>
              <a:latin typeface="Arial" panose="020B0604020202020204" pitchFamily="34" charset="0"/>
              <a:ea typeface="MS PGothic" charset="0"/>
              <a:cs typeface="Arial" panose="020B0604020202020204" pitchFamily="34" charset="0"/>
            </a:endParaRPr>
          </a:p>
        </p:txBody>
      </p:sp>
      <p:pic>
        <p:nvPicPr>
          <p:cNvPr id="178180" name="Picture 5" descr="A group of people wearing sandals putting feet in a circle. &#10;&#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11735" y="3233332"/>
            <a:ext cx="4965515" cy="33103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301DE8E2-75EE-258C-470B-60AB87E06E13}"/>
              </a:ext>
            </a:extLst>
          </p:cNvPr>
          <p:cNvSpPr txBox="1"/>
          <p:nvPr/>
        </p:nvSpPr>
        <p:spPr>
          <a:xfrm>
            <a:off x="5709629" y="6543675"/>
            <a:ext cx="6103620" cy="246221"/>
          </a:xfrm>
          <a:prstGeom prst="rect">
            <a:avLst/>
          </a:prstGeom>
          <a:noFill/>
        </p:spPr>
        <p:txBody>
          <a:bodyPr wrap="square">
            <a:spAutoFit/>
          </a:bodyPr>
          <a:lstStyle/>
          <a:p>
            <a:r>
              <a:rPr lang="en-US" sz="1000" dirty="0">
                <a:solidFill>
                  <a:schemeClr val="tx1">
                    <a:lumMod val="50000"/>
                  </a:schemeClr>
                </a:solidFill>
                <a:effectLst/>
                <a:latin typeface="Arial" panose="020B0604020202020204" pitchFamily="34" charset="0"/>
                <a:ea typeface="Calibri" panose="020F0502020204030204" pitchFamily="34" charset="0"/>
                <a:cs typeface="Arial" panose="020B0604020202020204" pitchFamily="34" charset="0"/>
              </a:rPr>
              <a:t>National Harm Reduction Coalition (2020) </a:t>
            </a:r>
            <a:endParaRPr lang="en-US" sz="1000" dirty="0">
              <a:solidFill>
                <a:schemeClr val="tx1">
                  <a:lumMod val="50000"/>
                </a:schemeClr>
              </a:solidFill>
              <a:latin typeface="Arial" panose="020B0604020202020204" pitchFamily="34" charset="0"/>
              <a:cs typeface="Arial" panose="020B0604020202020204" pitchFamily="34" charset="0"/>
            </a:endParaRPr>
          </a:p>
        </p:txBody>
      </p:sp>
      <p:sp>
        <p:nvSpPr>
          <p:cNvPr id="178181" name="Rectangle 4"/>
          <p:cNvSpPr>
            <a:spLocks noChangeArrowheads="1"/>
          </p:cNvSpPr>
          <p:nvPr/>
        </p:nvSpPr>
        <p:spPr bwMode="auto">
          <a:xfrm rot="-5400000">
            <a:off x="7422490" y="5277565"/>
            <a:ext cx="2285999"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ts val="700"/>
              </a:spcBef>
              <a:buFont typeface="Arial" pitchFamily="34" charset="0"/>
              <a:buChar char="•"/>
              <a:defRPr sz="3200">
                <a:solidFill>
                  <a:srgbClr val="000000"/>
                </a:solidFill>
                <a:latin typeface="Calibri" pitchFamily="34" charset="0"/>
                <a:ea typeface="ＭＳ Ｐゴシック" pitchFamily="34" charset="-128"/>
                <a:cs typeface="Arial" pitchFamily="34" charset="0"/>
              </a:defRPr>
            </a:lvl1pPr>
            <a:lvl2pPr marL="742950" indent="-285750" eaLnBrk="0" hangingPunct="0">
              <a:spcBef>
                <a:spcPts val="700"/>
              </a:spcBef>
              <a:buFont typeface="Arial" pitchFamily="34" charset="0"/>
              <a:buChar char="–"/>
              <a:defRPr sz="3200">
                <a:solidFill>
                  <a:srgbClr val="000000"/>
                </a:solidFill>
                <a:latin typeface="Calibri" pitchFamily="34" charset="0"/>
                <a:ea typeface="ＭＳ Ｐゴシック" pitchFamily="34" charset="-128"/>
                <a:cs typeface="Arial" pitchFamily="34" charset="0"/>
              </a:defRPr>
            </a:lvl2pPr>
            <a:lvl3pPr marL="1143000" indent="-228600" eaLnBrk="0" hangingPunct="0">
              <a:spcBef>
                <a:spcPts val="700"/>
              </a:spcBef>
              <a:buFont typeface="Arial" pitchFamily="34" charset="0"/>
              <a:buChar char="•"/>
              <a:defRPr sz="3200">
                <a:solidFill>
                  <a:srgbClr val="000000"/>
                </a:solidFill>
                <a:latin typeface="Calibri" pitchFamily="34" charset="0"/>
                <a:ea typeface="ＭＳ Ｐゴシック" pitchFamily="34" charset="-128"/>
                <a:cs typeface="Arial" pitchFamily="34" charset="0"/>
              </a:defRPr>
            </a:lvl3pPr>
            <a:lvl4pPr marL="1600200" indent="-228600" eaLnBrk="0" hangingPunct="0">
              <a:spcBef>
                <a:spcPts val="700"/>
              </a:spcBef>
              <a:buFont typeface="Arial" pitchFamily="34" charset="0"/>
              <a:buChar char="–"/>
              <a:defRPr sz="3200">
                <a:solidFill>
                  <a:srgbClr val="000000"/>
                </a:solidFill>
                <a:latin typeface="Calibri" pitchFamily="34" charset="0"/>
                <a:ea typeface="ＭＳ Ｐゴシック" pitchFamily="34" charset="-128"/>
                <a:cs typeface="Arial" pitchFamily="34" charset="0"/>
              </a:defRPr>
            </a:lvl4pPr>
            <a:lvl5pPr marL="2057400" indent="-228600" eaLnBrk="0" hangingPunct="0">
              <a:spcBef>
                <a:spcPts val="700"/>
              </a:spcBef>
              <a:buFont typeface="Arial" pitchFamily="34" charset="0"/>
              <a:buChar char="»"/>
              <a:defRPr sz="3200">
                <a:solidFill>
                  <a:srgbClr val="000000"/>
                </a:solidFill>
                <a:latin typeface="Calibri" pitchFamily="34" charset="0"/>
                <a:ea typeface="ＭＳ Ｐゴシック" pitchFamily="34" charset="-128"/>
                <a:cs typeface="Arial" pitchFamily="34" charset="0"/>
              </a:defRPr>
            </a:lvl5pPr>
            <a:lvl6pPr marL="2514600" indent="-228600" eaLnBrk="0" fontAlgn="base" hangingPunct="0">
              <a:spcBef>
                <a:spcPts val="700"/>
              </a:spcBef>
              <a:spcAft>
                <a:spcPct val="0"/>
              </a:spcAft>
              <a:buFont typeface="Arial" pitchFamily="34" charset="0"/>
              <a:buChar char="»"/>
              <a:defRPr sz="3200">
                <a:solidFill>
                  <a:srgbClr val="000000"/>
                </a:solidFill>
                <a:latin typeface="Calibri" pitchFamily="34" charset="0"/>
                <a:ea typeface="ＭＳ Ｐゴシック" pitchFamily="34" charset="-128"/>
                <a:cs typeface="Arial" pitchFamily="34" charset="0"/>
              </a:defRPr>
            </a:lvl6pPr>
            <a:lvl7pPr marL="2971800" indent="-228600" eaLnBrk="0" fontAlgn="base" hangingPunct="0">
              <a:spcBef>
                <a:spcPts val="700"/>
              </a:spcBef>
              <a:spcAft>
                <a:spcPct val="0"/>
              </a:spcAft>
              <a:buFont typeface="Arial" pitchFamily="34" charset="0"/>
              <a:buChar char="»"/>
              <a:defRPr sz="3200">
                <a:solidFill>
                  <a:srgbClr val="000000"/>
                </a:solidFill>
                <a:latin typeface="Calibri" pitchFamily="34" charset="0"/>
                <a:ea typeface="ＭＳ Ｐゴシック" pitchFamily="34" charset="-128"/>
                <a:cs typeface="Arial" pitchFamily="34" charset="0"/>
              </a:defRPr>
            </a:lvl7pPr>
            <a:lvl8pPr marL="3429000" indent="-228600" eaLnBrk="0" fontAlgn="base" hangingPunct="0">
              <a:spcBef>
                <a:spcPts val="700"/>
              </a:spcBef>
              <a:spcAft>
                <a:spcPct val="0"/>
              </a:spcAft>
              <a:buFont typeface="Arial" pitchFamily="34" charset="0"/>
              <a:buChar char="»"/>
              <a:defRPr sz="3200">
                <a:solidFill>
                  <a:srgbClr val="000000"/>
                </a:solidFill>
                <a:latin typeface="Calibri" pitchFamily="34" charset="0"/>
                <a:ea typeface="ＭＳ Ｐゴシック" pitchFamily="34" charset="-128"/>
                <a:cs typeface="Arial" pitchFamily="34" charset="0"/>
              </a:defRPr>
            </a:lvl8pPr>
            <a:lvl9pPr marL="3886200" indent="-228600" eaLnBrk="0" fontAlgn="base" hangingPunct="0">
              <a:spcBef>
                <a:spcPts val="700"/>
              </a:spcBef>
              <a:spcAft>
                <a:spcPct val="0"/>
              </a:spcAft>
              <a:buFont typeface="Arial" pitchFamily="34" charset="0"/>
              <a:buChar char="»"/>
              <a:defRPr sz="3200">
                <a:solidFill>
                  <a:srgbClr val="000000"/>
                </a:solidFill>
                <a:latin typeface="Calibri" pitchFamily="34" charset="0"/>
                <a:ea typeface="ＭＳ Ｐゴシック" pitchFamily="34" charset="-128"/>
                <a:cs typeface="Arial" pitchFamily="34" charset="0"/>
              </a:defRPr>
            </a:lvl9pPr>
          </a:lstStyle>
          <a:p>
            <a:pPr eaLnBrk="1" hangingPunct="1">
              <a:spcBef>
                <a:spcPct val="0"/>
              </a:spcBef>
              <a:buFontTx/>
              <a:buNone/>
            </a:pPr>
            <a:r>
              <a:rPr lang="en-US" altLang="ja-JP" sz="1000" dirty="0">
                <a:latin typeface="Arial" pitchFamily="34" charset="0"/>
              </a:rPr>
              <a:t>Photo  by Maliz Ong</a:t>
            </a:r>
          </a:p>
        </p:txBody>
      </p:sp>
      <p:sp>
        <p:nvSpPr>
          <p:cNvPr id="5" name="Slide Number Placeholder 4">
            <a:extLst>
              <a:ext uri="{FF2B5EF4-FFF2-40B4-BE49-F238E27FC236}">
                <a16:creationId xmlns:a16="http://schemas.microsoft.com/office/drawing/2014/main" id="{AB3F2AFB-F434-4F81-8089-0B74B0765107}"/>
              </a:ext>
            </a:extLst>
          </p:cNvPr>
          <p:cNvSpPr>
            <a:spLocks noGrp="1"/>
          </p:cNvSpPr>
          <p:nvPr>
            <p:ph type="sldNum" sz="quarter" idx="10"/>
          </p:nvPr>
        </p:nvSpPr>
        <p:spPr/>
        <p:txBody>
          <a:bodyPr/>
          <a:lstStyle/>
          <a:p>
            <a:pPr>
              <a:defRPr/>
            </a:pPr>
            <a:fld id="{5C0DEBE2-3AB5-4401-9141-86EA869AAD4A}" type="slidenum">
              <a:rPr lang="en-US" altLang="en-US" smtClean="0"/>
              <a:pPr>
                <a:defRPr/>
              </a:pPr>
              <a:t>7</a:t>
            </a:fld>
            <a:endParaRPr lang="en-US" altLang="en-US"/>
          </a:p>
        </p:txBody>
      </p:sp>
    </p:spTree>
    <p:extLst>
      <p:ext uri="{BB962C8B-B14F-4D97-AF65-F5344CB8AC3E}">
        <p14:creationId xmlns:p14="http://schemas.microsoft.com/office/powerpoint/2010/main" val="1171016658"/>
      </p:ext>
    </p:extLst>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75BBA7CC-520F-06DB-AB3B-53E308498AD8}"/>
              </a:ext>
            </a:extLst>
          </p:cNvPr>
          <p:cNvSpPr>
            <a:spLocks noGrp="1"/>
          </p:cNvSpPr>
          <p:nvPr>
            <p:ph type="title"/>
          </p:nvPr>
        </p:nvSpPr>
        <p:spPr>
          <a:xfrm>
            <a:off x="914400" y="457374"/>
            <a:ext cx="10360152" cy="914400"/>
          </a:xfrm>
        </p:spPr>
        <p:txBody>
          <a:bodyPr>
            <a:normAutofit/>
          </a:bodyPr>
          <a:lstStyle/>
          <a:p>
            <a:pPr algn="ctr"/>
            <a:r>
              <a:rPr lang="en-US" sz="4800" b="1" dirty="0">
                <a:solidFill>
                  <a:srgbClr val="000000"/>
                </a:solidFill>
              </a:rPr>
              <a:t>Participant Involvement</a:t>
            </a:r>
          </a:p>
        </p:txBody>
      </p:sp>
      <p:sp>
        <p:nvSpPr>
          <p:cNvPr id="75779" name="Rectangle 3"/>
          <p:cNvSpPr>
            <a:spLocks noChangeArrowheads="1"/>
          </p:cNvSpPr>
          <p:nvPr/>
        </p:nvSpPr>
        <p:spPr bwMode="auto">
          <a:xfrm>
            <a:off x="2017739" y="1209837"/>
            <a:ext cx="8801100" cy="13272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488" tIns="46039" rIns="90488" bIns="46039"/>
          <a:lstStyle/>
          <a:p>
            <a:pPr algn="ctr">
              <a:lnSpc>
                <a:spcPct val="80000"/>
              </a:lnSpc>
              <a:spcBef>
                <a:spcPct val="20000"/>
              </a:spcBef>
            </a:pPr>
            <a:r>
              <a:rPr lang="en-US" sz="3200" b="0" i="0" u="none" strike="noStrike" dirty="0">
                <a:solidFill>
                  <a:schemeClr val="tx1">
                    <a:lumMod val="50000"/>
                  </a:schemeClr>
                </a:solidFill>
                <a:effectLst/>
                <a:latin typeface="Arial" panose="020B0604020202020204" pitchFamily="34" charset="0"/>
                <a:cs typeface="Arial" panose="020B0604020202020204" pitchFamily="34" charset="0"/>
              </a:rPr>
              <a:t>Ensures participants and communities impacted have a real voice in the creation of programs and policies designed to serve them.</a:t>
            </a:r>
            <a:endParaRPr lang="en-US" sz="3200" dirty="0">
              <a:solidFill>
                <a:schemeClr val="tx1">
                  <a:lumMod val="50000"/>
                </a:schemeClr>
              </a:solidFill>
              <a:latin typeface="Arial" panose="020B0604020202020204" pitchFamily="34" charset="0"/>
              <a:cs typeface="Arial" panose="020B0604020202020204" pitchFamily="34" charset="0"/>
            </a:endParaRPr>
          </a:p>
        </p:txBody>
      </p:sp>
      <p:pic>
        <p:nvPicPr>
          <p:cNvPr id="75780" name="Picture 1" descr="Nothing About Us without us on the back of a white t-shirt.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14303" y="2445042"/>
            <a:ext cx="5543947" cy="41653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E9C5D025-D5C5-EEBC-2F90-3BB4248B139B}"/>
              </a:ext>
            </a:extLst>
          </p:cNvPr>
          <p:cNvSpPr txBox="1"/>
          <p:nvPr/>
        </p:nvSpPr>
        <p:spPr>
          <a:xfrm>
            <a:off x="6418289" y="6610350"/>
            <a:ext cx="2643827" cy="246221"/>
          </a:xfrm>
          <a:prstGeom prst="rect">
            <a:avLst/>
          </a:prstGeom>
          <a:noFill/>
        </p:spPr>
        <p:txBody>
          <a:bodyPr wrap="square">
            <a:spAutoFit/>
          </a:bodyPr>
          <a:lstStyle/>
          <a:p>
            <a:r>
              <a:rPr lang="en-US" sz="1000" dirty="0">
                <a:solidFill>
                  <a:schemeClr val="tx1">
                    <a:lumMod val="50000"/>
                  </a:schemeClr>
                </a:solidFill>
                <a:effectLst/>
                <a:latin typeface="Arial" panose="020B0604020202020204" pitchFamily="34" charset="0"/>
                <a:ea typeface="Calibri" panose="020F0502020204030204" pitchFamily="34" charset="0"/>
                <a:cs typeface="Arial" panose="020B0604020202020204" pitchFamily="34" charset="0"/>
              </a:rPr>
              <a:t>National Harm Reduction Coalition (2020) </a:t>
            </a:r>
            <a:endParaRPr lang="en-US" sz="1000" dirty="0">
              <a:solidFill>
                <a:schemeClr val="tx1">
                  <a:lumMod val="50000"/>
                </a:schemeClr>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85DC9B8F-CE9F-60A2-7F03-70B95529A005}"/>
              </a:ext>
            </a:extLst>
          </p:cNvPr>
          <p:cNvSpPr txBox="1"/>
          <p:nvPr/>
        </p:nvSpPr>
        <p:spPr>
          <a:xfrm rot="16200000">
            <a:off x="8001226" y="5563654"/>
            <a:ext cx="1875559" cy="246221"/>
          </a:xfrm>
          <a:prstGeom prst="rect">
            <a:avLst/>
          </a:prstGeom>
          <a:noFill/>
        </p:spPr>
        <p:txBody>
          <a:bodyPr wrap="square">
            <a:spAutoFit/>
          </a:bodyPr>
          <a:lstStyle/>
          <a:p>
            <a:r>
              <a:rPr lang="en-US" sz="1000" dirty="0">
                <a:solidFill>
                  <a:schemeClr val="tx1">
                    <a:lumMod val="50000"/>
                  </a:schemeClr>
                </a:solidFill>
              </a:rPr>
              <a:t>Photo by ASWA</a:t>
            </a:r>
          </a:p>
        </p:txBody>
      </p:sp>
      <p:sp>
        <p:nvSpPr>
          <p:cNvPr id="5" name="Slide Number Placeholder 4">
            <a:extLst>
              <a:ext uri="{FF2B5EF4-FFF2-40B4-BE49-F238E27FC236}">
                <a16:creationId xmlns:a16="http://schemas.microsoft.com/office/drawing/2014/main" id="{3F903F92-0BA4-421B-9B14-CC4EBB50EA09}"/>
              </a:ext>
            </a:extLst>
          </p:cNvPr>
          <p:cNvSpPr>
            <a:spLocks noGrp="1"/>
          </p:cNvSpPr>
          <p:nvPr>
            <p:ph type="sldNum" sz="quarter" idx="10"/>
          </p:nvPr>
        </p:nvSpPr>
        <p:spPr/>
        <p:txBody>
          <a:bodyPr/>
          <a:lstStyle/>
          <a:p>
            <a:pPr>
              <a:defRPr/>
            </a:pPr>
            <a:fld id="{5C0DEBE2-3AB5-4401-9141-86EA869AAD4A}" type="slidenum">
              <a:rPr lang="en-US" altLang="en-US" smtClean="0"/>
              <a:pPr>
                <a:defRPr/>
              </a:pPr>
              <a:t>8</a:t>
            </a:fld>
            <a:endParaRPr lang="en-US" altLang="en-US"/>
          </a:p>
        </p:txBody>
      </p:sp>
    </p:spTree>
    <p:extLst>
      <p:ext uri="{BB962C8B-B14F-4D97-AF65-F5344CB8AC3E}">
        <p14:creationId xmlns:p14="http://schemas.microsoft.com/office/powerpoint/2010/main" val="2107996499"/>
      </p:ext>
    </p:extLst>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CD398F29-EEA7-D708-A831-74A5FFD8A097}"/>
              </a:ext>
            </a:extLst>
          </p:cNvPr>
          <p:cNvSpPr>
            <a:spLocks noGrp="1"/>
          </p:cNvSpPr>
          <p:nvPr>
            <p:ph type="title"/>
          </p:nvPr>
        </p:nvSpPr>
        <p:spPr>
          <a:xfrm>
            <a:off x="914400" y="650145"/>
            <a:ext cx="10360152" cy="914400"/>
          </a:xfrm>
        </p:spPr>
        <p:txBody>
          <a:bodyPr>
            <a:normAutofit/>
          </a:bodyPr>
          <a:lstStyle/>
          <a:p>
            <a:pPr algn="ctr">
              <a:defRPr/>
            </a:pPr>
            <a:r>
              <a:rPr lang="en-US" sz="4800" b="1" dirty="0">
                <a:solidFill>
                  <a:srgbClr val="000000"/>
                </a:solidFill>
                <a:ea typeface="MS PGothic" charset="0"/>
              </a:rPr>
              <a:t>Participant Autonomy</a:t>
            </a:r>
          </a:p>
        </p:txBody>
      </p:sp>
      <p:sp>
        <p:nvSpPr>
          <p:cNvPr id="75779" name="Rectangle 3"/>
          <p:cNvSpPr>
            <a:spLocks noChangeArrowheads="1"/>
          </p:cNvSpPr>
          <p:nvPr/>
        </p:nvSpPr>
        <p:spPr bwMode="auto">
          <a:xfrm>
            <a:off x="1341544" y="1409755"/>
            <a:ext cx="9508912" cy="25918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lIns="90488" tIns="46039" rIns="90488" bIns="46039"/>
          <a:lstStyle/>
          <a:p>
            <a:pPr algn="ctr">
              <a:defRPr/>
            </a:pPr>
            <a:r>
              <a:rPr lang="en-US" sz="3200" b="0" i="0" u="none" strike="noStrike" dirty="0">
                <a:solidFill>
                  <a:schemeClr val="tx1">
                    <a:lumMod val="50000"/>
                  </a:schemeClr>
                </a:solidFill>
                <a:effectLst/>
                <a:latin typeface="Arial" panose="020B0604020202020204" pitchFamily="34" charset="0"/>
                <a:cs typeface="Arial" panose="020B0604020202020204" pitchFamily="34" charset="0"/>
              </a:rPr>
              <a:t>Affirms participants as the primary agents of change and seeks to empower participants to share information and support each other in strategies which meet their actual conditions of harm.</a:t>
            </a:r>
            <a:endParaRPr lang="en-US" sz="3200" b="1" dirty="0">
              <a:solidFill>
                <a:schemeClr val="tx1">
                  <a:lumMod val="50000"/>
                </a:schemeClr>
              </a:solidFill>
              <a:latin typeface="Arial" panose="020B0604020202020204" pitchFamily="34" charset="0"/>
              <a:ea typeface="MS PGothic" charset="0"/>
              <a:cs typeface="Arial" panose="020B0604020202020204" pitchFamily="34" charset="0"/>
            </a:endParaRPr>
          </a:p>
        </p:txBody>
      </p:sp>
      <p:pic>
        <p:nvPicPr>
          <p:cNvPr id="180228" name="Picture 3" descr="A close-up of a person holding a gauze to their arm. &#10;&#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2837" y="3501428"/>
            <a:ext cx="4733925" cy="30831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7DF90208-AFBD-408E-BE36-B2C2A099AC16}"/>
              </a:ext>
            </a:extLst>
          </p:cNvPr>
          <p:cNvSpPr txBox="1"/>
          <p:nvPr/>
        </p:nvSpPr>
        <p:spPr>
          <a:xfrm>
            <a:off x="5905499" y="6548930"/>
            <a:ext cx="6103620" cy="246221"/>
          </a:xfrm>
          <a:prstGeom prst="rect">
            <a:avLst/>
          </a:prstGeom>
          <a:noFill/>
        </p:spPr>
        <p:txBody>
          <a:bodyPr wrap="square">
            <a:spAutoFit/>
          </a:bodyPr>
          <a:lstStyle/>
          <a:p>
            <a:r>
              <a:rPr lang="en-US" sz="1000" dirty="0">
                <a:solidFill>
                  <a:schemeClr val="tx1">
                    <a:lumMod val="50000"/>
                  </a:schemeClr>
                </a:solidFill>
                <a:effectLst/>
                <a:latin typeface="Arial" panose="020B0604020202020204" pitchFamily="34" charset="0"/>
                <a:ea typeface="Calibri" panose="020F0502020204030204" pitchFamily="34" charset="0"/>
                <a:cs typeface="Arial" panose="020B0604020202020204" pitchFamily="34" charset="0"/>
              </a:rPr>
              <a:t>National Harm Reduction Coalition (2020) </a:t>
            </a:r>
            <a:endParaRPr lang="en-US" sz="1000" dirty="0">
              <a:solidFill>
                <a:schemeClr val="tx1">
                  <a:lumMod val="50000"/>
                </a:schemeClr>
              </a:solidFill>
              <a:latin typeface="Arial" panose="020B0604020202020204" pitchFamily="34" charset="0"/>
              <a:cs typeface="Arial" panose="020B0604020202020204" pitchFamily="34" charset="0"/>
            </a:endParaRPr>
          </a:p>
        </p:txBody>
      </p:sp>
      <p:sp>
        <p:nvSpPr>
          <p:cNvPr id="180229" name="Rectangle 4"/>
          <p:cNvSpPr>
            <a:spLocks noChangeArrowheads="1"/>
          </p:cNvSpPr>
          <p:nvPr/>
        </p:nvSpPr>
        <p:spPr bwMode="auto">
          <a:xfrm rot="-5400000">
            <a:off x="7050461" y="4996516"/>
            <a:ext cx="2858607"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ts val="700"/>
              </a:spcBef>
              <a:buFont typeface="Arial" pitchFamily="34" charset="0"/>
              <a:buChar char="•"/>
              <a:defRPr sz="3200">
                <a:solidFill>
                  <a:srgbClr val="000000"/>
                </a:solidFill>
                <a:latin typeface="Calibri" pitchFamily="34" charset="0"/>
                <a:ea typeface="ＭＳ Ｐゴシック" pitchFamily="34" charset="-128"/>
                <a:cs typeface="Arial" pitchFamily="34" charset="0"/>
              </a:defRPr>
            </a:lvl1pPr>
            <a:lvl2pPr marL="742950" indent="-285750" eaLnBrk="0" hangingPunct="0">
              <a:spcBef>
                <a:spcPts val="700"/>
              </a:spcBef>
              <a:buFont typeface="Arial" pitchFamily="34" charset="0"/>
              <a:buChar char="–"/>
              <a:defRPr sz="3200">
                <a:solidFill>
                  <a:srgbClr val="000000"/>
                </a:solidFill>
                <a:latin typeface="Calibri" pitchFamily="34" charset="0"/>
                <a:ea typeface="ＭＳ Ｐゴシック" pitchFamily="34" charset="-128"/>
                <a:cs typeface="Arial" pitchFamily="34" charset="0"/>
              </a:defRPr>
            </a:lvl2pPr>
            <a:lvl3pPr marL="1143000" indent="-228600" eaLnBrk="0" hangingPunct="0">
              <a:spcBef>
                <a:spcPts val="700"/>
              </a:spcBef>
              <a:buFont typeface="Arial" pitchFamily="34" charset="0"/>
              <a:buChar char="•"/>
              <a:defRPr sz="3200">
                <a:solidFill>
                  <a:srgbClr val="000000"/>
                </a:solidFill>
                <a:latin typeface="Calibri" pitchFamily="34" charset="0"/>
                <a:ea typeface="ＭＳ Ｐゴシック" pitchFamily="34" charset="-128"/>
                <a:cs typeface="Arial" pitchFamily="34" charset="0"/>
              </a:defRPr>
            </a:lvl3pPr>
            <a:lvl4pPr marL="1600200" indent="-228600" eaLnBrk="0" hangingPunct="0">
              <a:spcBef>
                <a:spcPts val="700"/>
              </a:spcBef>
              <a:buFont typeface="Arial" pitchFamily="34" charset="0"/>
              <a:buChar char="–"/>
              <a:defRPr sz="3200">
                <a:solidFill>
                  <a:srgbClr val="000000"/>
                </a:solidFill>
                <a:latin typeface="Calibri" pitchFamily="34" charset="0"/>
                <a:ea typeface="ＭＳ Ｐゴシック" pitchFamily="34" charset="-128"/>
                <a:cs typeface="Arial" pitchFamily="34" charset="0"/>
              </a:defRPr>
            </a:lvl4pPr>
            <a:lvl5pPr marL="2057400" indent="-228600" eaLnBrk="0" hangingPunct="0">
              <a:spcBef>
                <a:spcPts val="700"/>
              </a:spcBef>
              <a:buFont typeface="Arial" pitchFamily="34" charset="0"/>
              <a:buChar char="»"/>
              <a:defRPr sz="3200">
                <a:solidFill>
                  <a:srgbClr val="000000"/>
                </a:solidFill>
                <a:latin typeface="Calibri" pitchFamily="34" charset="0"/>
                <a:ea typeface="ＭＳ Ｐゴシック" pitchFamily="34" charset="-128"/>
                <a:cs typeface="Arial" pitchFamily="34" charset="0"/>
              </a:defRPr>
            </a:lvl5pPr>
            <a:lvl6pPr marL="2514600" indent="-228600" eaLnBrk="0" fontAlgn="base" hangingPunct="0">
              <a:spcBef>
                <a:spcPts val="700"/>
              </a:spcBef>
              <a:spcAft>
                <a:spcPct val="0"/>
              </a:spcAft>
              <a:buFont typeface="Arial" pitchFamily="34" charset="0"/>
              <a:buChar char="»"/>
              <a:defRPr sz="3200">
                <a:solidFill>
                  <a:srgbClr val="000000"/>
                </a:solidFill>
                <a:latin typeface="Calibri" pitchFamily="34" charset="0"/>
                <a:ea typeface="ＭＳ Ｐゴシック" pitchFamily="34" charset="-128"/>
                <a:cs typeface="Arial" pitchFamily="34" charset="0"/>
              </a:defRPr>
            </a:lvl6pPr>
            <a:lvl7pPr marL="2971800" indent="-228600" eaLnBrk="0" fontAlgn="base" hangingPunct="0">
              <a:spcBef>
                <a:spcPts val="700"/>
              </a:spcBef>
              <a:spcAft>
                <a:spcPct val="0"/>
              </a:spcAft>
              <a:buFont typeface="Arial" pitchFamily="34" charset="0"/>
              <a:buChar char="»"/>
              <a:defRPr sz="3200">
                <a:solidFill>
                  <a:srgbClr val="000000"/>
                </a:solidFill>
                <a:latin typeface="Calibri" pitchFamily="34" charset="0"/>
                <a:ea typeface="ＭＳ Ｐゴシック" pitchFamily="34" charset="-128"/>
                <a:cs typeface="Arial" pitchFamily="34" charset="0"/>
              </a:defRPr>
            </a:lvl7pPr>
            <a:lvl8pPr marL="3429000" indent="-228600" eaLnBrk="0" fontAlgn="base" hangingPunct="0">
              <a:spcBef>
                <a:spcPts val="700"/>
              </a:spcBef>
              <a:spcAft>
                <a:spcPct val="0"/>
              </a:spcAft>
              <a:buFont typeface="Arial" pitchFamily="34" charset="0"/>
              <a:buChar char="»"/>
              <a:defRPr sz="3200">
                <a:solidFill>
                  <a:srgbClr val="000000"/>
                </a:solidFill>
                <a:latin typeface="Calibri" pitchFamily="34" charset="0"/>
                <a:ea typeface="ＭＳ Ｐゴシック" pitchFamily="34" charset="-128"/>
                <a:cs typeface="Arial" pitchFamily="34" charset="0"/>
              </a:defRPr>
            </a:lvl8pPr>
            <a:lvl9pPr marL="3886200" indent="-228600" eaLnBrk="0" fontAlgn="base" hangingPunct="0">
              <a:spcBef>
                <a:spcPts val="700"/>
              </a:spcBef>
              <a:spcAft>
                <a:spcPct val="0"/>
              </a:spcAft>
              <a:buFont typeface="Arial" pitchFamily="34" charset="0"/>
              <a:buChar char="»"/>
              <a:defRPr sz="3200">
                <a:solidFill>
                  <a:srgbClr val="000000"/>
                </a:solidFill>
                <a:latin typeface="Calibri" pitchFamily="34" charset="0"/>
                <a:ea typeface="ＭＳ Ｐゴシック" pitchFamily="34" charset="-128"/>
                <a:cs typeface="Arial" pitchFamily="34" charset="0"/>
              </a:defRPr>
            </a:lvl9pPr>
          </a:lstStyle>
          <a:p>
            <a:pPr eaLnBrk="1" hangingPunct="1">
              <a:spcBef>
                <a:spcPct val="0"/>
              </a:spcBef>
              <a:buFontTx/>
              <a:buNone/>
            </a:pPr>
            <a:r>
              <a:rPr lang="en-US" altLang="ja-JP" sz="1000" dirty="0">
                <a:latin typeface="Arial" pitchFamily="34" charset="0"/>
              </a:rPr>
              <a:t>Photo by CDC/James Gathany</a:t>
            </a:r>
          </a:p>
        </p:txBody>
      </p:sp>
      <p:sp>
        <p:nvSpPr>
          <p:cNvPr id="5" name="Slide Number Placeholder 4">
            <a:extLst>
              <a:ext uri="{FF2B5EF4-FFF2-40B4-BE49-F238E27FC236}">
                <a16:creationId xmlns:a16="http://schemas.microsoft.com/office/drawing/2014/main" id="{2D1833D1-508A-D138-77DD-C67B60D90F92}"/>
              </a:ext>
            </a:extLst>
          </p:cNvPr>
          <p:cNvSpPr>
            <a:spLocks noGrp="1"/>
          </p:cNvSpPr>
          <p:nvPr>
            <p:ph type="sldNum" sz="quarter" idx="4"/>
          </p:nvPr>
        </p:nvSpPr>
        <p:spPr/>
        <p:txBody>
          <a:bodyPr/>
          <a:lstStyle/>
          <a:p>
            <a:pPr>
              <a:defRPr/>
            </a:pPr>
            <a:fld id="{5C0DEBE2-3AB5-4401-9141-86EA869AAD4A}" type="slidenum">
              <a:rPr lang="en-US" altLang="en-US" smtClean="0"/>
              <a:pPr>
                <a:defRPr/>
              </a:pPr>
              <a:t>9</a:t>
            </a:fld>
            <a:endParaRPr lang="en-US" altLang="en-US"/>
          </a:p>
        </p:txBody>
      </p:sp>
    </p:spTree>
    <p:extLst>
      <p:ext uri="{BB962C8B-B14F-4D97-AF65-F5344CB8AC3E}">
        <p14:creationId xmlns:p14="http://schemas.microsoft.com/office/powerpoint/2010/main" val="2629045761"/>
      </p:ext>
    </p:extLst>
  </p:cSld>
  <p:clrMapOvr>
    <a:masterClrMapping/>
  </p:clrMapOvr>
  <p:transition>
    <p:random/>
  </p:transition>
</p:sld>
</file>

<file path=ppt/theme/theme1.xml><?xml version="1.0" encoding="utf-8"?>
<a:theme xmlns:a="http://schemas.openxmlformats.org/drawingml/2006/main" name="Office Theme">
  <a:themeElements>
    <a:clrScheme name="SUD Keys - Green">
      <a:dk1>
        <a:srgbClr val="494949"/>
      </a:dk1>
      <a:lt1>
        <a:srgbClr val="FFFFFF"/>
      </a:lt1>
      <a:dk2>
        <a:srgbClr val="405741"/>
      </a:dk2>
      <a:lt2>
        <a:srgbClr val="FFFFFF"/>
      </a:lt2>
      <a:accent1>
        <a:srgbClr val="405741"/>
      </a:accent1>
      <a:accent2>
        <a:srgbClr val="92A346"/>
      </a:accent2>
      <a:accent3>
        <a:srgbClr val="89A0A7"/>
      </a:accent3>
      <a:accent4>
        <a:srgbClr val="182B50"/>
      </a:accent4>
      <a:accent5>
        <a:srgbClr val="2C1236"/>
      </a:accent5>
      <a:accent6>
        <a:srgbClr val="A8AAA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15474</TotalTime>
  <Words>2686</Words>
  <Application>Microsoft Macintosh PowerPoint</Application>
  <PresentationFormat>Widescreen</PresentationFormat>
  <Paragraphs>205</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Tahoma</vt:lpstr>
      <vt:lpstr>Times New Roman</vt:lpstr>
      <vt:lpstr>Wingdings</vt:lpstr>
      <vt:lpstr>Office Theme</vt:lpstr>
      <vt:lpstr>Substance Use Harm Reduction</vt:lpstr>
      <vt:lpstr>What is Substance Use Harm Reduction?</vt:lpstr>
      <vt:lpstr>Harm Reduction Looks Like</vt:lpstr>
      <vt:lpstr>Harm reduction services include…</vt:lpstr>
      <vt:lpstr>Principles of Harm Reduction</vt:lpstr>
      <vt:lpstr>Focus on Health and Dignity</vt:lpstr>
      <vt:lpstr>Participant-Centered</vt:lpstr>
      <vt:lpstr>Participant Involvement</vt:lpstr>
      <vt:lpstr>Participant Autonomy</vt:lpstr>
      <vt:lpstr>Sociocultural Factors</vt:lpstr>
      <vt:lpstr>Practical and Realistic</vt:lpstr>
      <vt:lpstr>Why Harm Reduction Works</vt:lpstr>
      <vt:lpstr>Share which principle: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L McCarty</dc:creator>
  <cp:lastModifiedBy>Shannon L McCarty</cp:lastModifiedBy>
  <cp:revision>78</cp:revision>
  <dcterms:created xsi:type="dcterms:W3CDTF">2022-06-22T17:25:43Z</dcterms:created>
  <dcterms:modified xsi:type="dcterms:W3CDTF">2022-11-17T01:52:31Z</dcterms:modified>
</cp:coreProperties>
</file>