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343" r:id="rId3"/>
    <p:sldId id="352" r:id="rId4"/>
    <p:sldId id="336" r:id="rId5"/>
    <p:sldId id="332" r:id="rId6"/>
    <p:sldId id="353" r:id="rId7"/>
    <p:sldId id="349" r:id="rId8"/>
    <p:sldId id="331" r:id="rId9"/>
    <p:sldId id="355" r:id="rId10"/>
    <p:sldId id="346" r:id="rId11"/>
    <p:sldId id="3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641"/>
    <a:srgbClr val="88A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531" autoAdjust="0"/>
  </p:normalViewPr>
  <p:slideViewPr>
    <p:cSldViewPr snapToGrid="0">
      <p:cViewPr varScale="1">
        <p:scale>
          <a:sx n="78" d="100"/>
          <a:sy n="78" d="100"/>
        </p:scale>
        <p:origin x="192" y="8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72"/>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FA118-4D99-4BFA-81F5-5C18584718D5}"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38359-0195-4318-AEDB-9EFE46C819BB}" type="slidenum">
              <a:rPr lang="en-US" smtClean="0"/>
              <a:t>‹#›</a:t>
            </a:fld>
            <a:endParaRPr lang="en-US"/>
          </a:p>
        </p:txBody>
      </p:sp>
    </p:spTree>
    <p:extLst>
      <p:ext uri="{BB962C8B-B14F-4D97-AF65-F5344CB8AC3E}">
        <p14:creationId xmlns:p14="http://schemas.microsoft.com/office/powerpoint/2010/main" val="237007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16/j.amepre.2022.03.02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016/j.amepre.2022.03.02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oi.org/10.35946/arcr.v40.2.11" TargetMode="External"/><Relationship Id="rId3" Type="http://schemas.openxmlformats.org/officeDocument/2006/relationships/hyperlink" Target="https://www.niaaa.nih.gov/health-professionals-communities/core-resource-on-alcohol/medical-complications-common-alcohol-related-concerns#:~:text=Alcohol%20is%20a%20leading%20cause,in%20the%20U.S.%20each%20year" TargetMode="External"/><Relationship Id="rId7" Type="http://schemas.openxmlformats.org/officeDocument/2006/relationships/hyperlink" Target="https://doi.org/10.1136/bmj.h423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oi.org/10.1111/add.13757" TargetMode="External"/><Relationship Id="rId5" Type="http://schemas.openxmlformats.org/officeDocument/2006/relationships/hyperlink" Target="https://www.who.int/publications/i/item/9789241565639" TargetMode="External"/><Relationship Id="rId4" Type="http://schemas.openxmlformats.org/officeDocument/2006/relationships/hyperlink" Target="https://www.who.int/news-room/fact-sheets/detail/alcohol" TargetMode="External"/><Relationship Id="rId9" Type="http://schemas.openxmlformats.org/officeDocument/2006/relationships/hyperlink" Target="https://doi.org/10.1016/S0140-6736(18)30134-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oi.org/10.3389/fpubh.2020.00279" TargetMode="External"/><Relationship Id="rId4" Type="http://schemas.openxmlformats.org/officeDocument/2006/relationships/hyperlink" Target="https://doi.org/10.15585/mmwr.mm6930a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publications/i/item/978924156563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1176/appi.ajp.2020.2009137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mhsa.gov/data/sites/default/files/report_3223/ShortReport-3223.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00219"/>
            <a:ext cx="6856413" cy="4843781"/>
          </a:xfrm>
        </p:spPr>
        <p:txBody>
          <a:bodyPr/>
          <a:lstStyle/>
          <a:p>
            <a:pPr marL="0" marR="0">
              <a:spcBef>
                <a:spcPts val="0"/>
              </a:spcBef>
              <a:spcAft>
                <a:spcPts val="600"/>
              </a:spcAft>
            </a:pPr>
            <a:r>
              <a:rPr lang="en-US" sz="1050" dirty="0">
                <a:solidFill>
                  <a:srgbClr val="000000"/>
                </a:solidFill>
                <a:effectLst/>
                <a:latin typeface="Calibri" panose="020F0502020204030204" pitchFamily="34" charset="0"/>
                <a:ea typeface="Times New Roman" panose="02020603050405020304" pitchFamily="18" charset="0"/>
              </a:rPr>
              <a:t>SUD Keys to Education is a product for educators and clinical supervisors developed in 2022 by the Mountain Plains and Pacific Southwest Addiction Technology Transfer Centers (MPATTC and PSATTC). The main developers of the alcohol materials are Nancy Roget, MS, Kim Miller, MS, and Trisha Dudkowski, BA. Additional guidance and editing support were provided by Kenneth Flanagan, PhD, Terra Hamblin, MA, Cindy </a:t>
            </a:r>
            <a:r>
              <a:rPr lang="en-US" sz="1050" dirty="0" err="1">
                <a:solidFill>
                  <a:srgbClr val="000000"/>
                </a:solidFill>
                <a:effectLst/>
                <a:latin typeface="Calibri" panose="020F0502020204030204" pitchFamily="34" charset="0"/>
                <a:ea typeface="Times New Roman" panose="02020603050405020304" pitchFamily="18" charset="0"/>
              </a:rPr>
              <a:t>Juntenen</a:t>
            </a:r>
            <a:r>
              <a:rPr lang="en-US" sz="1050" dirty="0">
                <a:solidFill>
                  <a:srgbClr val="000000"/>
                </a:solidFill>
                <a:effectLst/>
                <a:latin typeface="Calibri" panose="020F0502020204030204" pitchFamily="34" charset="0"/>
                <a:ea typeface="Times New Roman" panose="02020603050405020304" pitchFamily="18" charset="0"/>
              </a:rPr>
              <a:t>, PhD, Shannon McCarty, BS, LP, Abby Roach-Moore, MSW, Beth Rutkowski, MPH, </a:t>
            </a:r>
            <a:r>
              <a:rPr lang="en-US" sz="1050" u="sng" dirty="0">
                <a:solidFill>
                  <a:srgbClr val="000000"/>
                </a:solidFill>
                <a:effectLst/>
                <a:latin typeface="Calibri" panose="020F0502020204030204" pitchFamily="34" charset="0"/>
                <a:ea typeface="Times New Roman" panose="02020603050405020304" pitchFamily="18" charset="0"/>
              </a:rPr>
              <a:t>Thomas E. Freese, PhD</a:t>
            </a:r>
            <a:r>
              <a:rPr lang="en-US" sz="1050" dirty="0">
                <a:solidFill>
                  <a:srgbClr val="000000"/>
                </a:solidFill>
                <a:effectLst/>
                <a:latin typeface="Calibri" panose="020F0502020204030204" pitchFamily="34" charset="0"/>
                <a:ea typeface="Times New Roman" panose="02020603050405020304" pitchFamily="18" charset="0"/>
              </a:rPr>
              <a:t>, and </a:t>
            </a:r>
            <a:r>
              <a:rPr lang="en-US" sz="1050" dirty="0" err="1">
                <a:solidFill>
                  <a:srgbClr val="000000"/>
                </a:solidFill>
                <a:effectLst/>
                <a:latin typeface="Calibri" panose="020F0502020204030204" pitchFamily="34" charset="0"/>
                <a:ea typeface="Times New Roman" panose="02020603050405020304" pitchFamily="18" charset="0"/>
              </a:rPr>
              <a:t>Maridee</a:t>
            </a:r>
            <a:r>
              <a:rPr lang="en-US" sz="1050" dirty="0">
                <a:solidFill>
                  <a:srgbClr val="000000"/>
                </a:solidFill>
                <a:effectLst/>
                <a:latin typeface="Calibri" panose="020F0502020204030204" pitchFamily="34" charset="0"/>
                <a:ea typeface="Times New Roman" panose="02020603050405020304" pitchFamily="18" charset="0"/>
              </a:rPr>
              <a:t> </a:t>
            </a:r>
            <a:r>
              <a:rPr lang="en-US" sz="1050" dirty="0" err="1">
                <a:solidFill>
                  <a:srgbClr val="000000"/>
                </a:solidFill>
                <a:effectLst/>
                <a:latin typeface="Calibri" panose="020F0502020204030204" pitchFamily="34" charset="0"/>
                <a:ea typeface="Times New Roman" panose="02020603050405020304" pitchFamily="18" charset="0"/>
              </a:rPr>
              <a:t>Shogren</a:t>
            </a:r>
            <a:r>
              <a:rPr lang="en-US" sz="1050" dirty="0">
                <a:solidFill>
                  <a:srgbClr val="000000"/>
                </a:solidFill>
                <a:effectLst/>
                <a:latin typeface="Calibri" panose="020F0502020204030204" pitchFamily="34" charset="0"/>
                <a:ea typeface="Times New Roman" panose="02020603050405020304" pitchFamily="18" charset="0"/>
              </a:rPr>
              <a:t>, DNP.</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50" dirty="0">
                <a:solidFill>
                  <a:srgbClr val="000000"/>
                </a:solidFill>
                <a:effectLst/>
                <a:latin typeface="Calibri" panose="020F0502020204030204" pitchFamily="34" charset="0"/>
                <a:ea typeface="Times New Roman" panose="02020603050405020304" pitchFamily="18" charset="0"/>
              </a:rPr>
              <a:t> 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50" dirty="0">
                <a:solidFill>
                  <a:srgbClr val="000000"/>
                </a:solidFill>
                <a:effectLst/>
                <a:latin typeface="Calibri" panose="020F0502020204030204" pitchFamily="34" charset="0"/>
                <a:ea typeface="Times New Roman" panose="02020603050405020304" pitchFamily="18" charset="0"/>
              </a:rPr>
              <a:t>If you require further information, please do not hesitate to contact the MPATTC (</a:t>
            </a:r>
            <a:r>
              <a:rPr lang="en-US" sz="105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50" dirty="0">
                <a:solidFill>
                  <a:srgbClr val="000000"/>
                </a:solidFill>
                <a:effectLst/>
                <a:latin typeface="Calibri" panose="020F0502020204030204" pitchFamily="34" charset="0"/>
                <a:ea typeface="Times New Roman" panose="02020603050405020304" pitchFamily="18" charset="0"/>
              </a:rPr>
              <a:t>) or PSATTC (</a:t>
            </a:r>
            <a:r>
              <a:rPr lang="en-US" sz="105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50" dirty="0">
                <a:solidFill>
                  <a:srgbClr val="000000"/>
                </a:solidFill>
                <a:effectLst/>
                <a:latin typeface="Calibri" panose="020F0502020204030204" pitchFamily="34" charset="0"/>
                <a:ea typeface="Times New Roman" panose="02020603050405020304" pitchFamily="18"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05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50" dirty="0">
                <a:solidFill>
                  <a:srgbClr val="000000"/>
                </a:solidFill>
                <a:effectLst/>
                <a:latin typeface="Calibri" panose="020F0502020204030204" pitchFamily="34" charset="0"/>
                <a:ea typeface="Times New Roman" panose="02020603050405020304" pitchFamily="18" charset="0"/>
              </a:rPr>
              <a:t> and </a:t>
            </a:r>
            <a:r>
              <a:rPr lang="en-US" sz="105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50" dirty="0">
                <a:solidFill>
                  <a:srgbClr val="000000"/>
                </a:solidFill>
                <a:effectLst/>
                <a:latin typeface="Calibri" panose="020F0502020204030204" pitchFamily="34" charset="0"/>
                <a:ea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50" dirty="0">
                <a:solidFill>
                  <a:srgbClr val="000000"/>
                </a:solidFill>
                <a:effectLst/>
                <a:latin typeface="Calibri" panose="020F0502020204030204" pitchFamily="34" charset="0"/>
                <a:ea typeface="Times New Roman" panose="02020603050405020304" pitchFamily="18"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50" dirty="0">
                <a:solidFill>
                  <a:srgbClr val="000000"/>
                </a:solidFill>
                <a:effectLst/>
                <a:latin typeface="Calibri" panose="020F0502020204030204" pitchFamily="34" charset="0"/>
                <a:ea typeface="Times New Roman" panose="02020603050405020304" pitchFamily="18" charset="0"/>
              </a:rPr>
              <a:t>Additional resources are available to enhance and support the information provided in this brief presentation.</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50" dirty="0">
                <a:solidFill>
                  <a:srgbClr val="222222"/>
                </a:solidFill>
                <a:effectLst/>
                <a:latin typeface="Calibri" panose="020F0502020204030204" pitchFamily="34" charset="0"/>
                <a:ea typeface="Times New Roman" panose="02020603050405020304" pitchFamily="18" charset="0"/>
              </a:rPr>
              <a:t>Image Credit: Shutterstock (unless otherwise noted) </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50" dirty="0">
                <a:solidFill>
                  <a:srgbClr val="000000"/>
                </a:solidFill>
                <a:effectLst/>
                <a:latin typeface="Calibri" panose="020F0502020204030204" pitchFamily="34" charset="0"/>
                <a:ea typeface="Times New Roman" panose="02020603050405020304" pitchFamily="18" charset="0"/>
              </a:rPr>
              <a:t>Date last updated: July 27, 2022.</a:t>
            </a:r>
            <a:endParaRPr lang="en-US" sz="105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938359-0195-4318-AEDB-9EFE46C819BB}" type="slidenum">
              <a:rPr lang="en-US" smtClean="0"/>
              <a:t>1</a:t>
            </a:fld>
            <a:endParaRPr lang="en-US"/>
          </a:p>
        </p:txBody>
      </p:sp>
    </p:spTree>
    <p:extLst>
      <p:ext uri="{BB962C8B-B14F-4D97-AF65-F5344CB8AC3E}">
        <p14:creationId xmlns:p14="http://schemas.microsoft.com/office/powerpoint/2010/main" val="233098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recent study looked at the connection between alcohol consumption and fatal injuries. The next slide provides data regarding why alcohol use puts a person more at risk for violent and nonviolent injuries and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Alpert, H. R., Slater, M. E., Yoon, Y. H., Chen, C. M., Winstanley, N., &amp; </a:t>
            </a:r>
            <a:r>
              <a:rPr kumimoji="0" lang="en-US" sz="12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Esser</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M. B. (2022). Alcohol consumption and 15 causes of fatal injuries: a systematic review and meta-analysis.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American Journal of Preventive Medicine</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63</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(2), 286-300.  </a:t>
            </a:r>
            <a:r>
              <a:rPr kumimoji="0" lang="en-US" sz="1200" b="0" i="0" u="sng" strike="noStrike" kern="1200" cap="none" spc="0" normalizeH="0" baseline="0" noProof="0" dirty="0">
                <a:ln>
                  <a:noFill/>
                </a:ln>
                <a:solidFill>
                  <a:srgbClr val="0000FF"/>
                </a:solidFill>
                <a:effectLst/>
                <a:uLnTx/>
                <a:uFillTx/>
                <a:latin typeface="Calibri" panose="020F0502020204030204"/>
                <a:ea typeface="Times New Roman" panose="02020603050405020304" pitchFamily="18" charset="0"/>
                <a:cs typeface="Calibri" panose="020F0502020204030204" pitchFamily="34" charset="0"/>
                <a:hlinkClick r:id="rId3"/>
              </a:rPr>
              <a:t>https://doi.org/10.1016/j.amepre.2022.03.025</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40D247-DEA5-4C04-813C-9A0C04689BA2}" type="slidenum">
              <a:rPr lang="en-US" smtClean="0"/>
              <a:t>10</a:t>
            </a:fld>
            <a:endParaRPr lang="en-US"/>
          </a:p>
        </p:txBody>
      </p:sp>
    </p:spTree>
    <p:extLst>
      <p:ext uri="{BB962C8B-B14F-4D97-AF65-F5344CB8AC3E}">
        <p14:creationId xmlns:p14="http://schemas.microsoft.com/office/powerpoint/2010/main" val="17352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provides a reminder of how alcohol impairs brain function that can lead to risky and/or violent behaviors. Instructors/trainers have found it unhelpful to ask students/clinicians/peers to share their negative experiences with alcohol as it can cause some to relive a traumatic experience or serve as a trigger for other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Alpert, H. R., Slater, M. E., Yoon, Y. H., Chen, C. M., Winstanley, N., &amp; </a:t>
            </a:r>
            <a:r>
              <a:rPr kumimoji="0" lang="en-US" sz="12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Esser</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M. B. (2022). Alcohol consumption and 15 causes of fatal injuries: a systematic review and meta-analysis.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American Journal of Preventive Medicine</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63</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(2), 286-300.  </a:t>
            </a:r>
            <a:r>
              <a:rPr kumimoji="0" lang="en-US" sz="1200" b="0" i="0" u="sng" strike="noStrike" kern="1200" cap="none" spc="0" normalizeH="0" baseline="0" noProof="0" dirty="0">
                <a:ln>
                  <a:noFill/>
                </a:ln>
                <a:solidFill>
                  <a:srgbClr val="0000FF"/>
                </a:solidFill>
                <a:effectLst/>
                <a:uLnTx/>
                <a:uFillTx/>
                <a:latin typeface="Calibri" panose="020F0502020204030204"/>
                <a:ea typeface="Times New Roman" panose="02020603050405020304" pitchFamily="18" charset="0"/>
                <a:cs typeface="Calibri" panose="020F0502020204030204" pitchFamily="34" charset="0"/>
                <a:hlinkClick r:id="rId3"/>
              </a:rPr>
              <a:t>https://doi.org/10.1016/j.amepre.2022.03.025</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40D247-DEA5-4C04-813C-9A0C04689BA2}" type="slidenum">
              <a:rPr lang="en-US" smtClean="0"/>
              <a:t>11</a:t>
            </a:fld>
            <a:endParaRPr lang="en-US"/>
          </a:p>
        </p:txBody>
      </p:sp>
    </p:spTree>
    <p:extLst>
      <p:ext uri="{BB962C8B-B14F-4D97-AF65-F5344CB8AC3E}">
        <p14:creationId xmlns:p14="http://schemas.microsoft.com/office/powerpoint/2010/main" val="103594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9265"/>
            <a:ext cx="5371306" cy="456534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notes are written by SAMHSA staff to describe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‘In this diagram, the smallest inner circle represents the number of people in millions who were heavy alcohol users. The next circle refers to the number of people in millions who were binge alcohol users. The largest circle represents the number of people in millions who were current alcohol users. Of the 138.5 million people aged 12 or older in 2020 who were current alcohol users, 61.6 million were binge alcohol users, who made up 44.4 percent of all current alcohol users. There were 17.7 million people aged 12 or older who were heavy alcohol users, who made up 28.8 percent of all binge alcohol users and 12.8 percent of all current alcohol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“Binge Alcohol Use is defined as drinking five or more drinks (for males) or four or more drinks (for females) on the same occasion on at least 1 day in the past 30 days. Heavy Alcohol Use is defined as binge drinking on the same occasion on 5 or more days in the past 30 days; all heavy alcohol users are also binge alcohol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notes were adapted from the notes in figure description of the SAMHSA Report cited below.</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Substance Abuse and Mental Health Services Administration. (2021).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Key substance use and mental health indicators in the United States: Results from the 2020 National Survey on Drug Use and Health</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(HHS Publication No. PEP21-07-01-003, NSDUH Series H-56).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https://www.samhsa.gov/data/</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40D247-DEA5-4C04-813C-9A0C04689BA2}" type="slidenum">
              <a:rPr lang="en-US" smtClean="0"/>
              <a:t>2</a:t>
            </a:fld>
            <a:endParaRPr lang="en-US"/>
          </a:p>
        </p:txBody>
      </p:sp>
    </p:spTree>
    <p:extLst>
      <p:ext uri="{BB962C8B-B14F-4D97-AF65-F5344CB8AC3E}">
        <p14:creationId xmlns:p14="http://schemas.microsoft.com/office/powerpoint/2010/main" val="188373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5791" cy="46539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these facts with students/clinicians/peers. These facts were curated from a fact sheet produced by the National Institute on Alcoholism and Alcohol Abuse (NIAAA).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https://www.niaaa.nih.gov/health-professionals-communities/core-resource-on-alcohol/medical-complications-common-alcohol-related-concerns#:~:text=Alcohol%20is%20a%20leading%20cause,in%20the%20U.S.%20each%20year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World Health Organization. (2022, May 9).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Alcohol</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Retrieved July 15, 2022 from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4"/>
              </a:rPr>
              <a:t>https://www.who.int/news-room/fact-sheets/detail/alcohol</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World Health Organization. (2018).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Global status report on alcohol and health 2018</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World Health Organization.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https://www.who.int/publications/i/item/9789241565639</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Rehm, J.,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Gmel</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G. E., Sr,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Gmel</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G., Hasan, O., Imtiaz, S., Popova, S., Probst, C.,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Roerecke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 Room, R.,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Samokhvalov</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 V., Shield, K. D., &amp;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Shuper</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 A. (2017). The relationship between different dimensions of alcohol use and the burden of disease-an update.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Addiction (Abingdon, England)</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112</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 968–-1001.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6"/>
              </a:rPr>
              <a:t>https://doi.org/10.1111/add.13757</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Cao, Y., Willett, W. C.,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Rimm</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 B.,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Stampfer</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 J., &amp;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Giovannucci</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 L. (2015) Light to moderate intake of alcohol, drinking patterns, and risk of cancer: Results from two prospective US cohort studies.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British Medical Journal</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351, h4238.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7"/>
              </a:rPr>
              <a:t>https://doi.org/10.1136/bmj.h4238</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Freudenheim</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J. L. (2020). Alcohol’s effects on breast cancer in women.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Alcohol Research: Current Reviews,</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11.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8"/>
              </a:rPr>
              <a:t>https://doi.org/10.35946/arcr.v40.2.11</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Wood, A. M.,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Kaptoge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 Butterworth, A. S.,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Willeit</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Warnakula</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 Bolton, T., Paige, E., Paul, D. S., Sweeting, M., Burgess, S., Bell, S.,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Astle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 Stevens, D.,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Koulman</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 Selmer, R. M., Verschuren, W. M. M., Sato, S.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Njolstad</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 Woodward, M. ... &amp;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Danesh</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J. (2018). Risk thresholds for alcohol consumption: Combined analysis of individual-participant data for 599 912 current drinkers in 83 prospective studies.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Lancet, 391</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(10129), 1513-1523.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9"/>
              </a:rPr>
              <a:t>https://doi.org/10.1016/S0140-6736(18)30134-X</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40D247-DEA5-4C04-813C-9A0C04689BA2}" type="slidenum">
              <a:rPr lang="en-US" smtClean="0"/>
              <a:t>3</a:t>
            </a:fld>
            <a:endParaRPr lang="en-US"/>
          </a:p>
        </p:txBody>
      </p:sp>
    </p:spTree>
    <p:extLst>
      <p:ext uri="{BB962C8B-B14F-4D97-AF65-F5344CB8AC3E}">
        <p14:creationId xmlns:p14="http://schemas.microsoft.com/office/powerpoint/2010/main" val="319968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005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highlights how many annual deaths can be attributed to alcohol use in the US. Engage students/clinicians/peers in a discussion about their reaction to excessive alcohol use being the leading cause of preventable death. Ask students/clinicians/peers to give their opinion about the term preventable death. For example, why is alcohol use considered a preventable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Centers for Disease Control and Prevention (CDC).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Alcohol and Public Health: Alcohol-Related Disease Impact (ARDI). Annual Average for United States 2011–2015 Alcohol-Attributable Deaths Due to Excessive Alcohol Use, All Ages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https://nccd.cdc.gov/DPH_ARDI/Default/Default.aspx</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Esser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M. B.,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Sherk</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 Liu, Y.,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Naimi</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T., S.,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Stockwell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T.,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Stahre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M.,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Kanny</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D., Landen, M.,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Saitz</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R., &amp; Brewer, R. D. (2020). Deaths and years of potential life lost from excessive alcohol use—United States, 2011–2015.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Morbidity Mortality Weekly Report (MMWR), 69</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981-7.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https://doi.org/10.15585/mmwr.mm6930a1</a:t>
            </a:r>
            <a:endPar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Pilar, M. R.,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Eyler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 A., Moreland-Russell, S., &amp; Brownson, R. C. (2020). Actual causes of death in relation to media, policy, and funding attention: Examining public health priorities.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Frontiers in public health</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8</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279.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5"/>
              </a:rPr>
              <a:t>https://doi.org/10.3389/fpubh.2020.00279</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4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5684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continues the discussion of alcohol-related deaths from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Centers for Disease Control and Prevention (CDC).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Alcohol and Public Health: Alcohol-Related Disease Impact (ARDI). Annual Average for United States 2011–2015 Alcohol-Attributable Deaths Due to Excessive Alcohol Use, All Ages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https://nccd.cdc.gov/DPH_ARDI/Default/Default.aspx</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Methodology: According to CDC, due to scientific updates to ARDI, estimates of alcohol-attributable deaths or years of potential life lost generated in the current version of ARDI should not be compared with estimates that were generated using the ARDI default reports or analyses in the ARDI Custom Data Portal prior to July 30, 2020.</a:t>
            </a:r>
          </a:p>
          <a:p>
            <a:endParaRPr lang="en-US" dirty="0"/>
          </a:p>
          <a:p>
            <a:endParaRPr lang="en-US" sz="1100" dirty="0"/>
          </a:p>
        </p:txBody>
      </p:sp>
      <p:sp>
        <p:nvSpPr>
          <p:cNvPr id="4" name="Slide Number Placeholder 3"/>
          <p:cNvSpPr>
            <a:spLocks noGrp="1"/>
          </p:cNvSpPr>
          <p:nvPr>
            <p:ph type="sldNum" sz="quarter" idx="5"/>
          </p:nvPr>
        </p:nvSpPr>
        <p:spPr/>
        <p:txBody>
          <a:bodyPr/>
          <a:lstStyle/>
          <a:p>
            <a:fld id="{B76EB70D-3072-4192-9202-9A7017EB9204}" type="slidenum">
              <a:rPr lang="en-US" smtClean="0"/>
              <a:t>5</a:t>
            </a:fld>
            <a:endParaRPr lang="en-US"/>
          </a:p>
        </p:txBody>
      </p:sp>
    </p:spTree>
    <p:extLst>
      <p:ext uri="{BB962C8B-B14F-4D97-AF65-F5344CB8AC3E}">
        <p14:creationId xmlns:p14="http://schemas.microsoft.com/office/powerpoint/2010/main" val="203439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students/clinicians/peers their reaction to this statement. Facilitate a discussion. Or to facilitate a more interactive exercise create a continuum (e.g., this side of the room agrees strongly with this statement and the other side of the room disagrees with this statement). Then ask people to place themselves on the line that adheres to their views. Depending on the size of the group and the time available, ask people why they placed themselves in that position on the continuum.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World Health Organization. (2018).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Global status report on alcohol and health 2018</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World Health Organization.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https://www.who.int/publications/i/item/9789241565639</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fld id="{DA40D247-DEA5-4C04-813C-9A0C04689BA2}" type="slidenum">
              <a:rPr lang="en-US" smtClean="0"/>
              <a:t>6</a:t>
            </a:fld>
            <a:endParaRPr lang="en-US"/>
          </a:p>
        </p:txBody>
      </p:sp>
    </p:spTree>
    <p:extLst>
      <p:ext uri="{BB962C8B-B14F-4D97-AF65-F5344CB8AC3E}">
        <p14:creationId xmlns:p14="http://schemas.microsoft.com/office/powerpoint/2010/main" val="260021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recent study found that deaths related to alcohol and drug use increased during the pandemic. Data shows that alcohol use contributed to drug-related deaths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White, A. M., Castle, I. P., Powell, P. A., </a:t>
            </a:r>
            <a:r>
              <a:rPr kumimoji="0" lang="en-US" sz="12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Hingson</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R. W., </a:t>
            </a:r>
            <a:r>
              <a:rPr kumimoji="0" lang="en-US" sz="12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Koob</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 G. F. (2022). Alcohol-related deaths during the COVID-19 pandemic.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Journal of the American Medical Association Psychiatry, 327</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(17), 1704–1706. </a:t>
            </a:r>
            <a:r>
              <a:rPr kumimoji="0" lang="en-US" sz="12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hlinkClick r:id="rId3"/>
              </a:rPr>
              <a:t>http://dx.doi.org/10.1176/appi.ajp.2020.20091375</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40D247-DEA5-4C04-813C-9A0C04689BA2}" type="slidenum">
              <a:rPr lang="en-US" smtClean="0"/>
              <a:t>7</a:t>
            </a:fld>
            <a:endParaRPr lang="en-US"/>
          </a:p>
        </p:txBody>
      </p:sp>
    </p:spTree>
    <p:extLst>
      <p:ext uri="{BB962C8B-B14F-4D97-AF65-F5344CB8AC3E}">
        <p14:creationId xmlns:p14="http://schemas.microsoft.com/office/powerpoint/2010/main" val="141413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authors of this short report used the NSDUH data from 2009-2014 to estimate these numbers. It is important to know the number of children 17 years old or younger living with a parent with an AUD. Numerous research studies demonstrate that these children experience:</a:t>
            </a:r>
          </a:p>
          <a:p>
            <a:pPr marL="2286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Lower socioeconomic status</a:t>
            </a:r>
          </a:p>
          <a:p>
            <a:pPr marL="2286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More difficulties in academic, social, and family functioning</a:t>
            </a:r>
          </a:p>
          <a:p>
            <a:pPr marL="2286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Higher rates of behavioral health disorders (mental health, substance use, and other behavioral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Lipari, R. N., &amp; Van Horn, S. L. (2017). The Center for Behavioral Health Statistics and Quality (CBHSQ) report: Children living with parents who have a substance use disorder. Rockville, MD: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SAMHSA</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https://www.samhsa.gov/data/sites/default/files/report_3223/ShortReport-3223.html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76EB70D-3072-4192-9202-9A7017EB9204}" type="slidenum">
              <a:rPr lang="en-US" smtClean="0"/>
              <a:t>8</a:t>
            </a:fld>
            <a:endParaRPr lang="en-US"/>
          </a:p>
        </p:txBody>
      </p:sp>
    </p:spTree>
    <p:extLst>
      <p:ext uri="{BB962C8B-B14F-4D97-AF65-F5344CB8AC3E}">
        <p14:creationId xmlns:p14="http://schemas.microsoft.com/office/powerpoint/2010/main" val="33904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reviews data from the National Highway Traffic Safety Administration regarding alcohol-impaired driving. Point out that in 68% of the fatalities, at least one driver had almost twice the legal limit BAC.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National Center for Statistics and Analysis. (2021, August).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State alcohol-impaired-driving estimates: 2019 data</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(Traffic Safety Facts. Report No. DOT HS 813 106). National Highway Traffic Safety Administration.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A40D247-DEA5-4C04-813C-9A0C04689BA2}" type="slidenum">
              <a:rPr lang="en-US" smtClean="0"/>
              <a:t>9</a:t>
            </a:fld>
            <a:endParaRPr lang="en-US"/>
          </a:p>
        </p:txBody>
      </p:sp>
    </p:spTree>
    <p:extLst>
      <p:ext uri="{BB962C8B-B14F-4D97-AF65-F5344CB8AC3E}">
        <p14:creationId xmlns:p14="http://schemas.microsoft.com/office/powerpoint/2010/main" val="3913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0AC0-2995-43D0-A344-C371C72AA8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C522A-8DDF-46F9-A1A3-C0C5101DC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3DA3D-0BCA-4DD4-BFE6-D7EFBAD27D8F}"/>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5" name="Footer Placeholder 4">
            <a:extLst>
              <a:ext uri="{FF2B5EF4-FFF2-40B4-BE49-F238E27FC236}">
                <a16:creationId xmlns:a16="http://schemas.microsoft.com/office/drawing/2014/main" id="{66503409-1A7F-4113-8462-1E2B213E9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AE873-E545-4F76-A126-4D0536156D4B}"/>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280870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7E19-2547-4C02-820F-50957B211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20E14-A862-4B9D-98DE-0677D9C130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F9A83-42D2-4C79-9BFB-5EB879A151D2}"/>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5" name="Footer Placeholder 4">
            <a:extLst>
              <a:ext uri="{FF2B5EF4-FFF2-40B4-BE49-F238E27FC236}">
                <a16:creationId xmlns:a16="http://schemas.microsoft.com/office/drawing/2014/main" id="{F9318D33-45F9-4BB2-8B83-52FB3DCC4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199F7-39DB-42D6-A578-274DD18F4F44}"/>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265866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DF47E-1101-4ED7-9A2B-6E9624C2E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B1B1E0-F7E9-4839-83D0-E8C0AC4A50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45FC8-2A9A-42D5-9D66-1431E3ADB5DB}"/>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5" name="Footer Placeholder 4">
            <a:extLst>
              <a:ext uri="{FF2B5EF4-FFF2-40B4-BE49-F238E27FC236}">
                <a16:creationId xmlns:a16="http://schemas.microsoft.com/office/drawing/2014/main" id="{5CA02B7C-3284-40A5-9C8C-9A539DBDF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39366-83B2-49DB-9BE1-EE609215CBF3}"/>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111895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69813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8DE5-EDC1-4817-8992-39798BC65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F4876-A935-4B2D-9CB5-12173C3DBF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81493-6033-4BE6-98CD-2C6FC756072F}"/>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5" name="Footer Placeholder 4">
            <a:extLst>
              <a:ext uri="{FF2B5EF4-FFF2-40B4-BE49-F238E27FC236}">
                <a16:creationId xmlns:a16="http://schemas.microsoft.com/office/drawing/2014/main" id="{60CBA02B-682A-41DB-86CF-0384DF217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9322F-E378-49FD-A0F8-3E2902A4F766}"/>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418466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B696-8F5B-42EF-A014-4046FD742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1C3344-FB6C-4CE3-A477-495D3CE14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72A352-95D7-432F-8586-21152D14F78C}"/>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5" name="Footer Placeholder 4">
            <a:extLst>
              <a:ext uri="{FF2B5EF4-FFF2-40B4-BE49-F238E27FC236}">
                <a16:creationId xmlns:a16="http://schemas.microsoft.com/office/drawing/2014/main" id="{C0E025CA-9CBF-4697-B830-40CC15058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109C9-C403-463F-9E86-907332B5412A}"/>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317679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7303-DF50-4703-AEBB-4C47D60CC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DADF8-3C68-4FA8-97D9-3382695735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A5BC82-684D-467C-B4B8-BFBBC2FB49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9D9CE7-9B6E-48E2-AAB2-BFC475B8BDBA}"/>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6" name="Footer Placeholder 5">
            <a:extLst>
              <a:ext uri="{FF2B5EF4-FFF2-40B4-BE49-F238E27FC236}">
                <a16:creationId xmlns:a16="http://schemas.microsoft.com/office/drawing/2014/main" id="{DB1F9CFF-F1F5-4940-9327-F545BEE46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1AEBD-7BAF-47D6-83EC-7F85BF803F90}"/>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39073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0BEE-370B-484D-989C-038E187BA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2625B-2556-44D0-B0F1-D7CA4BF9C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E05D95-0277-4990-99E1-88A4DC9011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56A72-4018-4A24-9FC7-D1B07CCCD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C2524C-021C-4789-997F-8F4BC6ADF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AB4838-9C59-4FD7-8527-6801940C1A2F}"/>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8" name="Footer Placeholder 7">
            <a:extLst>
              <a:ext uri="{FF2B5EF4-FFF2-40B4-BE49-F238E27FC236}">
                <a16:creationId xmlns:a16="http://schemas.microsoft.com/office/drawing/2014/main" id="{E01680D1-EECA-4DF8-B5CC-D94537F3BE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D34E24-78B7-428B-90CA-BB83F02C61F8}"/>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47555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4B59-0CA2-450E-8B7E-61D631D35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D3F3-A140-49A3-BC2C-FCC6C6E7868A}"/>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4" name="Footer Placeholder 3">
            <a:extLst>
              <a:ext uri="{FF2B5EF4-FFF2-40B4-BE49-F238E27FC236}">
                <a16:creationId xmlns:a16="http://schemas.microsoft.com/office/drawing/2014/main" id="{06BC9E81-5DD0-4F75-99C3-F37D800377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A2704-A22E-4FB6-869C-3F40254A1217}"/>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113554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DBD94-7403-46CA-A9B0-A32F9724C8A8}"/>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3" name="Footer Placeholder 2">
            <a:extLst>
              <a:ext uri="{FF2B5EF4-FFF2-40B4-BE49-F238E27FC236}">
                <a16:creationId xmlns:a16="http://schemas.microsoft.com/office/drawing/2014/main" id="{219AD6E8-65D6-4403-818F-CCD1413D4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72C87-7AE4-4AFF-9927-36301B2A2298}"/>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166107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2378-6012-43D0-82E9-2CF189086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3EE9E-B6AE-43F0-BC4C-3DC90C976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A86E1-9718-4DD0-A1DC-762C41924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BB748F-73CB-40C5-9DFD-B3C52040FD6B}"/>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6" name="Footer Placeholder 5">
            <a:extLst>
              <a:ext uri="{FF2B5EF4-FFF2-40B4-BE49-F238E27FC236}">
                <a16:creationId xmlns:a16="http://schemas.microsoft.com/office/drawing/2014/main" id="{7C01DC8F-D46F-4A2C-9088-588CCA9AA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5B503-15AA-4B23-8724-46233C155C3F}"/>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259042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7AB4-B7E2-436C-AD24-F37A511A6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35234-8BAD-46A8-8F11-64AA66C79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B67097-37FA-4257-AB07-8C751F482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BB58E-489B-4840-80A2-39EF70453F6B}"/>
              </a:ext>
            </a:extLst>
          </p:cNvPr>
          <p:cNvSpPr>
            <a:spLocks noGrp="1"/>
          </p:cNvSpPr>
          <p:nvPr>
            <p:ph type="dt" sz="half" idx="10"/>
          </p:nvPr>
        </p:nvSpPr>
        <p:spPr/>
        <p:txBody>
          <a:bodyPr/>
          <a:lstStyle/>
          <a:p>
            <a:fld id="{B06386A1-3314-46A2-BCD2-E59BF0905F20}" type="datetimeFigureOut">
              <a:rPr lang="en-US" smtClean="0"/>
              <a:t>10/21/24</a:t>
            </a:fld>
            <a:endParaRPr lang="en-US"/>
          </a:p>
        </p:txBody>
      </p:sp>
      <p:sp>
        <p:nvSpPr>
          <p:cNvPr id="6" name="Footer Placeholder 5">
            <a:extLst>
              <a:ext uri="{FF2B5EF4-FFF2-40B4-BE49-F238E27FC236}">
                <a16:creationId xmlns:a16="http://schemas.microsoft.com/office/drawing/2014/main" id="{9B390BB4-AA71-4DE4-AA97-54BC2056C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4028F-6EE2-49E7-8D58-FC2B183EED88}"/>
              </a:ext>
            </a:extLst>
          </p:cNvPr>
          <p:cNvSpPr>
            <a:spLocks noGrp="1"/>
          </p:cNvSpPr>
          <p:nvPr>
            <p:ph type="sldNum" sz="quarter" idx="12"/>
          </p:nvPr>
        </p:nvSpPr>
        <p:spPr/>
        <p:txBody>
          <a:bodyPr/>
          <a:lstStyle/>
          <a:p>
            <a:fld id="{29BB8242-CB65-40EB-99F6-1C19154BB239}" type="slidenum">
              <a:rPr lang="en-US" smtClean="0"/>
              <a:t>‹#›</a:t>
            </a:fld>
            <a:endParaRPr lang="en-US"/>
          </a:p>
        </p:txBody>
      </p:sp>
    </p:spTree>
    <p:extLst>
      <p:ext uri="{BB962C8B-B14F-4D97-AF65-F5344CB8AC3E}">
        <p14:creationId xmlns:p14="http://schemas.microsoft.com/office/powerpoint/2010/main" val="240124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E3CDF3-D693-4FEB-B656-23B86100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0DA57D-89B8-42C3-AEE3-B1C52AC96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A09D-F7C8-4C7C-9E2C-3F2059126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386A1-3314-46A2-BCD2-E59BF0905F20}" type="datetimeFigureOut">
              <a:rPr lang="en-US" smtClean="0"/>
              <a:t>10/21/24</a:t>
            </a:fld>
            <a:endParaRPr lang="en-US"/>
          </a:p>
        </p:txBody>
      </p:sp>
      <p:sp>
        <p:nvSpPr>
          <p:cNvPr id="5" name="Footer Placeholder 4">
            <a:extLst>
              <a:ext uri="{FF2B5EF4-FFF2-40B4-BE49-F238E27FC236}">
                <a16:creationId xmlns:a16="http://schemas.microsoft.com/office/drawing/2014/main" id="{92571C78-90C0-4284-91D2-0C508A0DC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48A8F-661E-46A9-B980-614673546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8242-CB65-40EB-99F6-1C19154BB239}" type="slidenum">
              <a:rPr lang="en-US" smtClean="0"/>
              <a:t>‹#›</a:t>
            </a:fld>
            <a:endParaRPr lang="en-US"/>
          </a:p>
        </p:txBody>
      </p:sp>
    </p:spTree>
    <p:extLst>
      <p:ext uri="{BB962C8B-B14F-4D97-AF65-F5344CB8AC3E}">
        <p14:creationId xmlns:p14="http://schemas.microsoft.com/office/powerpoint/2010/main" val="280158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medical-complications-common-alcohol-related-concerns#:~:text=Alcohol%20is%20a%20leading%20cause,in%20the%20U.S.%20each%20ye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file:///C:/Users/Nancy/Downloads/2019%20Alcohol-Impaired%20Driving%20Traffic%20Safety%20Fact%20Shee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54B3642-D423-8CB7-F104-06166499C942}"/>
              </a:ext>
            </a:extLst>
          </p:cNvPr>
          <p:cNvSpPr>
            <a:spLocks noGrp="1"/>
          </p:cNvSpPr>
          <p:nvPr>
            <p:ph type="title" idx="4294967295"/>
          </p:nvPr>
        </p:nvSpPr>
        <p:spPr>
          <a:xfrm>
            <a:off x="373063" y="4054475"/>
            <a:ext cx="6391275" cy="1819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Alcohol’s Impact </a:t>
            </a:r>
          </a:p>
        </p:txBody>
      </p:sp>
      <p:pic>
        <p:nvPicPr>
          <p:cNvPr id="3" name="Picture 2">
            <a:extLst>
              <a:ext uri="{FF2B5EF4-FFF2-40B4-BE49-F238E27FC236}">
                <a16:creationId xmlns:a16="http://schemas.microsoft.com/office/drawing/2014/main" id="{09ED320C-DAA1-46D1-99CD-E4C6B21E38CA}"/>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155372" y="1282991"/>
            <a:ext cx="3040224" cy="3040224"/>
          </a:xfrm>
          <a:prstGeom prst="rect">
            <a:avLst/>
          </a:prstGeom>
        </p:spPr>
      </p:pic>
    </p:spTree>
    <p:extLst>
      <p:ext uri="{BB962C8B-B14F-4D97-AF65-F5344CB8AC3E}">
        <p14:creationId xmlns:p14="http://schemas.microsoft.com/office/powerpoint/2010/main" val="186447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3C9BC9-F8D2-47F5-A164-945FC6B02368}"/>
              </a:ext>
            </a:extLst>
          </p:cNvPr>
          <p:cNvSpPr>
            <a:spLocks noGrp="1"/>
          </p:cNvSpPr>
          <p:nvPr>
            <p:ph type="title"/>
          </p:nvPr>
        </p:nvSpPr>
        <p:spPr>
          <a:xfrm>
            <a:off x="154388" y="229953"/>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Alcohol &amp; Violence</a:t>
            </a:r>
          </a:p>
        </p:txBody>
      </p:sp>
      <p:sp>
        <p:nvSpPr>
          <p:cNvPr id="6" name="Content Placeholder 5">
            <a:extLst>
              <a:ext uri="{FF2B5EF4-FFF2-40B4-BE49-F238E27FC236}">
                <a16:creationId xmlns:a16="http://schemas.microsoft.com/office/drawing/2014/main" id="{5DCA25F9-31DD-4A3F-931D-DF7137A40399}"/>
              </a:ext>
            </a:extLst>
          </p:cNvPr>
          <p:cNvSpPr>
            <a:spLocks noGrp="1"/>
          </p:cNvSpPr>
          <p:nvPr>
            <p:ph idx="1"/>
          </p:nvPr>
        </p:nvSpPr>
        <p:spPr>
          <a:xfrm>
            <a:off x="0" y="1406853"/>
            <a:ext cx="12038274" cy="5375082"/>
          </a:xfrm>
        </p:spPr>
        <p:txBody>
          <a:bodyPr>
            <a:normAutofit/>
          </a:bodyPr>
          <a:lstStyle/>
          <a:p>
            <a:pPr marL="0" indent="0">
              <a:buNone/>
            </a:pPr>
            <a:r>
              <a:rPr lang="en-US" sz="4400" b="1" dirty="0">
                <a:solidFill>
                  <a:srgbClr val="3E5641"/>
                </a:solidFill>
              </a:rPr>
              <a:t>Excessive drinking was associated with more than one quarter of violent and nonviolent injury deaths </a:t>
            </a:r>
            <a:r>
              <a:rPr lang="en-US" sz="4400" b="1" dirty="0">
                <a:solidFill>
                  <a:srgbClr val="006600"/>
                </a:solidFill>
              </a:rPr>
              <a:t> </a:t>
            </a:r>
            <a:r>
              <a:rPr lang="en-US" sz="3600" i="1" dirty="0">
                <a:solidFill>
                  <a:srgbClr val="88A0A8"/>
                </a:solidFill>
                <a:latin typeface="Tahoma" panose="020B0604030504040204" pitchFamily="34" charset="0"/>
                <a:ea typeface="Tahoma" panose="020B0604030504040204" pitchFamily="34" charset="0"/>
                <a:cs typeface="Tahoma" panose="020B0604030504040204" pitchFamily="34" charset="0"/>
              </a:rPr>
              <a:t>Specifically</a:t>
            </a:r>
            <a:r>
              <a:rPr lang="en-US" sz="4400" i="1" dirty="0">
                <a:solidFill>
                  <a:srgbClr val="88A0A8"/>
                </a:solidFill>
                <a:latin typeface="Tahoma" panose="020B0604030504040204" pitchFamily="34" charset="0"/>
                <a:ea typeface="Tahoma" panose="020B0604030504040204" pitchFamily="34" charset="0"/>
                <a:cs typeface="Tahoma" panose="020B0604030504040204" pitchFamily="34" charset="0"/>
              </a:rPr>
              <a:t>….</a:t>
            </a:r>
          </a:p>
          <a:p>
            <a:pPr>
              <a:buClr>
                <a:srgbClr val="88A0A8"/>
              </a:buClr>
            </a:pPr>
            <a:r>
              <a:rPr lang="en-US" sz="4400" b="1" dirty="0">
                <a:solidFill>
                  <a:srgbClr val="3E5641"/>
                </a:solidFill>
              </a:rPr>
              <a:t>Almost 1 in 4 unintentional firearm injury deaths</a:t>
            </a:r>
          </a:p>
          <a:p>
            <a:pPr>
              <a:buClr>
                <a:srgbClr val="88A0A8"/>
              </a:buClr>
            </a:pPr>
            <a:r>
              <a:rPr lang="en-US" sz="4400" b="1" dirty="0">
                <a:solidFill>
                  <a:srgbClr val="3E5641"/>
                </a:solidFill>
              </a:rPr>
              <a:t> 1 in 3 homicides</a:t>
            </a:r>
          </a:p>
          <a:p>
            <a:pPr>
              <a:buClr>
                <a:srgbClr val="88A0A8"/>
              </a:buClr>
            </a:pPr>
            <a:r>
              <a:rPr lang="en-US" sz="4400" b="1" dirty="0">
                <a:solidFill>
                  <a:srgbClr val="3E5641"/>
                </a:solidFill>
              </a:rPr>
              <a:t> 1 in 5 poisonings (not alcohol)</a:t>
            </a:r>
          </a:p>
          <a:p>
            <a:pPr>
              <a:buClr>
                <a:srgbClr val="88A0A8"/>
              </a:buClr>
            </a:pPr>
            <a:r>
              <a:rPr lang="en-US" sz="4400" b="1" dirty="0">
                <a:solidFill>
                  <a:srgbClr val="3E5641"/>
                </a:solidFill>
              </a:rPr>
              <a:t> 1 in 5 suicides involved alcohol</a:t>
            </a:r>
          </a:p>
          <a:p>
            <a:pPr marL="0" indent="0">
              <a:buNone/>
            </a:pPr>
            <a:endParaRPr lang="en-US" dirty="0"/>
          </a:p>
        </p:txBody>
      </p:sp>
      <p:pic>
        <p:nvPicPr>
          <p:cNvPr id="3" name="Picture 2">
            <a:extLst>
              <a:ext uri="{FF2B5EF4-FFF2-40B4-BE49-F238E27FC236}">
                <a16:creationId xmlns:a16="http://schemas.microsoft.com/office/drawing/2014/main" id="{17F928DC-D604-44FC-BD65-C0F3BDBFB7DD}"/>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8957" t="6204" r="13101" b="6144"/>
          <a:stretch/>
        </p:blipFill>
        <p:spPr>
          <a:xfrm>
            <a:off x="9607824" y="3852407"/>
            <a:ext cx="2329733" cy="3005593"/>
          </a:xfrm>
          <a:prstGeom prst="rect">
            <a:avLst/>
          </a:prstGeom>
        </p:spPr>
      </p:pic>
      <p:sp>
        <p:nvSpPr>
          <p:cNvPr id="2" name="Rectangle 1">
            <a:extLst>
              <a:ext uri="{FF2B5EF4-FFF2-40B4-BE49-F238E27FC236}">
                <a16:creationId xmlns:a16="http://schemas.microsoft.com/office/drawing/2014/main" id="{89E9C56C-5512-4A2F-A4B7-1DE36B006C45}"/>
              </a:ext>
            </a:extLst>
          </p:cNvPr>
          <p:cNvSpPr/>
          <p:nvPr/>
        </p:nvSpPr>
        <p:spPr>
          <a:xfrm>
            <a:off x="254443" y="6443381"/>
            <a:ext cx="1318631" cy="338554"/>
          </a:xfrm>
          <a:prstGeom prst="rect">
            <a:avLst/>
          </a:prstGeom>
        </p:spPr>
        <p:txBody>
          <a:bodyPr wrap="none">
            <a:spAutoFit/>
          </a:bodyPr>
          <a:lstStyle/>
          <a:p>
            <a:pPr>
              <a:buClr>
                <a:srgbClr val="94A545"/>
              </a:buClr>
            </a:pPr>
            <a:r>
              <a:rPr lang="en-US" sz="1600" b="1" baseline="30000" dirty="0"/>
              <a:t>(Alpert, et al., 2022)</a:t>
            </a:r>
            <a:endParaRPr lang="en-US" sz="1600" b="1" dirty="0"/>
          </a:p>
        </p:txBody>
      </p:sp>
    </p:spTree>
    <p:extLst>
      <p:ext uri="{BB962C8B-B14F-4D97-AF65-F5344CB8AC3E}">
        <p14:creationId xmlns:p14="http://schemas.microsoft.com/office/powerpoint/2010/main" val="185625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E609-69B0-4D63-867B-C5535F096119}"/>
              </a:ext>
            </a:extLst>
          </p:cNvPr>
          <p:cNvSpPr>
            <a:spLocks noGrp="1"/>
          </p:cNvSpPr>
          <p:nvPr>
            <p:ph type="title"/>
          </p:nvPr>
        </p:nvSpPr>
        <p:spPr>
          <a:xfrm>
            <a:off x="233901" y="198147"/>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Alcohol &amp; Violence –</a:t>
            </a: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3E5641"/>
                </a:solidFill>
                <a:latin typeface="Tahoma" panose="020B0604030504040204" pitchFamily="34" charset="0"/>
                <a:ea typeface="Tahoma" panose="020B0604030504040204" pitchFamily="34" charset="0"/>
                <a:cs typeface="Tahoma" panose="020B0604030504040204" pitchFamily="34" charset="0"/>
              </a:rPr>
              <a:t>Why?</a:t>
            </a:r>
            <a:endParaRPr lang="en-US" dirty="0">
              <a:solidFill>
                <a:srgbClr val="3E5641"/>
              </a:solidFill>
            </a:endParaRPr>
          </a:p>
        </p:txBody>
      </p:sp>
      <p:sp>
        <p:nvSpPr>
          <p:cNvPr id="3" name="Content Placeholder 2">
            <a:extLst>
              <a:ext uri="{FF2B5EF4-FFF2-40B4-BE49-F238E27FC236}">
                <a16:creationId xmlns:a16="http://schemas.microsoft.com/office/drawing/2014/main" id="{B53785FE-6F0C-4553-BFAE-DA9786C72B93}"/>
              </a:ext>
            </a:extLst>
          </p:cNvPr>
          <p:cNvSpPr>
            <a:spLocks noGrp="1"/>
          </p:cNvSpPr>
          <p:nvPr>
            <p:ph idx="1"/>
          </p:nvPr>
        </p:nvSpPr>
        <p:spPr>
          <a:xfrm>
            <a:off x="0" y="1339043"/>
            <a:ext cx="11242482" cy="5136143"/>
          </a:xfrm>
        </p:spPr>
        <p:txBody>
          <a:bodyPr>
            <a:normAutofit/>
          </a:bodyPr>
          <a:lstStyle/>
          <a:p>
            <a:pPr>
              <a:buClr>
                <a:srgbClr val="94A545"/>
              </a:buClr>
            </a:pPr>
            <a:r>
              <a:rPr lang="en-US" b="1" dirty="0">
                <a:solidFill>
                  <a:srgbClr val="3E5641"/>
                </a:solidFill>
              </a:rPr>
              <a:t>Excessive drinking impairs brain function resulting in:</a:t>
            </a:r>
          </a:p>
          <a:p>
            <a:pPr lvl="1">
              <a:buClr>
                <a:srgbClr val="94A545"/>
              </a:buClr>
            </a:pPr>
            <a:r>
              <a:rPr lang="en-US" b="1" dirty="0">
                <a:solidFill>
                  <a:srgbClr val="3E5641"/>
                </a:solidFill>
              </a:rPr>
              <a:t>poor judgment</a:t>
            </a:r>
          </a:p>
          <a:p>
            <a:pPr lvl="1">
              <a:buClr>
                <a:srgbClr val="94A545"/>
              </a:buClr>
            </a:pPr>
            <a:r>
              <a:rPr lang="en-US" b="1" dirty="0">
                <a:solidFill>
                  <a:srgbClr val="3E5641"/>
                </a:solidFill>
              </a:rPr>
              <a:t>slow decision making and reaction time</a:t>
            </a:r>
          </a:p>
          <a:p>
            <a:pPr lvl="1">
              <a:buClr>
                <a:srgbClr val="94A545"/>
              </a:buClr>
            </a:pPr>
            <a:r>
              <a:rPr lang="en-US" b="1" dirty="0">
                <a:solidFill>
                  <a:srgbClr val="3E5641"/>
                </a:solidFill>
              </a:rPr>
              <a:t>reduced perception and response to hazards</a:t>
            </a:r>
          </a:p>
          <a:p>
            <a:pPr lvl="1">
              <a:buClr>
                <a:srgbClr val="94A545"/>
              </a:buClr>
            </a:pPr>
            <a:r>
              <a:rPr lang="en-US" b="1" dirty="0">
                <a:solidFill>
                  <a:srgbClr val="3E5641"/>
                </a:solidFill>
              </a:rPr>
              <a:t>loss of balance and motor skills</a:t>
            </a:r>
          </a:p>
          <a:p>
            <a:pPr lvl="1">
              <a:buClr>
                <a:srgbClr val="94A545"/>
              </a:buClr>
            </a:pPr>
            <a:r>
              <a:rPr lang="en-US" b="1" dirty="0">
                <a:solidFill>
                  <a:srgbClr val="3E5641"/>
                </a:solidFill>
              </a:rPr>
              <a:t>increased risk taking</a:t>
            </a:r>
          </a:p>
          <a:p>
            <a:pPr lvl="1">
              <a:buClr>
                <a:srgbClr val="94A545"/>
              </a:buClr>
            </a:pPr>
            <a:r>
              <a:rPr lang="en-US" b="1" dirty="0">
                <a:solidFill>
                  <a:srgbClr val="3E5641"/>
                </a:solidFill>
              </a:rPr>
              <a:t>reduced inhibitions</a:t>
            </a:r>
          </a:p>
          <a:p>
            <a:pPr lvl="1">
              <a:buClr>
                <a:srgbClr val="94A545"/>
              </a:buClr>
            </a:pPr>
            <a:r>
              <a:rPr lang="en-US" b="1" dirty="0">
                <a:solidFill>
                  <a:srgbClr val="3E5641"/>
                </a:solidFill>
              </a:rPr>
              <a:t>reduced processing of communications</a:t>
            </a:r>
          </a:p>
          <a:p>
            <a:pPr lvl="1">
              <a:buClr>
                <a:srgbClr val="94A545"/>
              </a:buClr>
            </a:pPr>
            <a:r>
              <a:rPr lang="en-US" b="1" dirty="0">
                <a:solidFill>
                  <a:srgbClr val="3E5641"/>
                </a:solidFill>
              </a:rPr>
              <a:t>increased aggression</a:t>
            </a:r>
          </a:p>
          <a:p>
            <a:pPr>
              <a:buClr>
                <a:srgbClr val="94A545"/>
              </a:buClr>
            </a:pPr>
            <a:r>
              <a:rPr lang="en-US" b="1" dirty="0">
                <a:solidFill>
                  <a:srgbClr val="3E5641"/>
                </a:solidFill>
              </a:rPr>
              <a:t>Some effects of alcohol, including impairment in judgment and motor dysfunction are apparent at BAC levels &lt;0.10 g/dL.</a:t>
            </a:r>
            <a:endParaRPr lang="en-US" b="1" baseline="30000" dirty="0">
              <a:solidFill>
                <a:srgbClr val="3E5641"/>
              </a:solidFill>
            </a:endParaRPr>
          </a:p>
          <a:p>
            <a:pPr marL="0" indent="0">
              <a:buClr>
                <a:srgbClr val="94A545"/>
              </a:buClr>
              <a:buNone/>
            </a:pPr>
            <a:endParaRPr lang="en-US" sz="1800" b="1" dirty="0"/>
          </a:p>
          <a:p>
            <a:endParaRPr lang="en-US" dirty="0"/>
          </a:p>
        </p:txBody>
      </p:sp>
      <p:pic>
        <p:nvPicPr>
          <p:cNvPr id="5" name="Picture 4">
            <a:extLst>
              <a:ext uri="{FF2B5EF4-FFF2-40B4-BE49-F238E27FC236}">
                <a16:creationId xmlns:a16="http://schemas.microsoft.com/office/drawing/2014/main" id="{7CD01D44-A4C5-40AF-B7F7-EB57AFCC7E0D}"/>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212363" y="2003729"/>
            <a:ext cx="4658934" cy="3097695"/>
          </a:xfrm>
          <a:prstGeom prst="rect">
            <a:avLst/>
          </a:prstGeom>
        </p:spPr>
      </p:pic>
      <p:sp>
        <p:nvSpPr>
          <p:cNvPr id="4" name="Rectangle 3">
            <a:extLst>
              <a:ext uri="{FF2B5EF4-FFF2-40B4-BE49-F238E27FC236}">
                <a16:creationId xmlns:a16="http://schemas.microsoft.com/office/drawing/2014/main" id="{EC34B60F-B4E1-4917-B934-C47C93523281}"/>
              </a:ext>
            </a:extLst>
          </p:cNvPr>
          <p:cNvSpPr/>
          <p:nvPr/>
        </p:nvSpPr>
        <p:spPr>
          <a:xfrm>
            <a:off x="0" y="6290520"/>
            <a:ext cx="1464440" cy="369332"/>
          </a:xfrm>
          <a:prstGeom prst="rect">
            <a:avLst/>
          </a:prstGeom>
        </p:spPr>
        <p:txBody>
          <a:bodyPr wrap="none">
            <a:spAutoFit/>
          </a:bodyPr>
          <a:lstStyle/>
          <a:p>
            <a:pPr>
              <a:buClr>
                <a:srgbClr val="94A545"/>
              </a:buClr>
            </a:pPr>
            <a:r>
              <a:rPr lang="en-US" b="1" baseline="30000" dirty="0"/>
              <a:t>(Alpert, et al., 2022)</a:t>
            </a:r>
            <a:endParaRPr lang="en-US" b="1" dirty="0"/>
          </a:p>
        </p:txBody>
      </p:sp>
    </p:spTree>
    <p:extLst>
      <p:ext uri="{BB962C8B-B14F-4D97-AF65-F5344CB8AC3E}">
        <p14:creationId xmlns:p14="http://schemas.microsoft.com/office/powerpoint/2010/main" val="152817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9DF2-4C0D-2604-4862-9436A2FA64C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Current, Binge, and </a:t>
            </a:r>
            <a:r>
              <a:rPr lang="en-US" dirty="0" err="1"/>
              <a:t>Healvy</a:t>
            </a:r>
            <a:r>
              <a:rPr lang="en-US" dirty="0"/>
              <a:t> Alcohol Use</a:t>
            </a:r>
          </a:p>
        </p:txBody>
      </p:sp>
      <p:pic>
        <p:nvPicPr>
          <p:cNvPr id="4" name="Content Placeholder 3" descr="In this diagram, the smallest inner circle represents the number of people in millions who were heavy alcohol users. The next circle refers to the number of people in millions who were binge alcohol users. The largest circle represents the number of people in millions who were current alcohol users. Of the 138.5 million people aged 12 or older in 2020 who were current alcohol users, 61.6 million were binge alcohol users, who made up 44.4 percent of all current alcohol users. There were 17.7 million people aged 12 or older who were heavy alcohol users, who made up 28.8 percent of all binge alcohol users and 12.8 percent of all current alcohol users.&#10;“Binge Alcohol Use is defined as drinking five or more drinks (for males) or four or more drinks (for females) on the same occasion on at least 1 day in the past 30 days. Heavy Alcohol Use is defined as binge drinking on the same occasion on 5 or more days in the past 30 days; all heavy alcohol users are also binge alcohol users.”">
            <a:extLst>
              <a:ext uri="{FF2B5EF4-FFF2-40B4-BE49-F238E27FC236}">
                <a16:creationId xmlns:a16="http://schemas.microsoft.com/office/drawing/2014/main" id="{086B0E21-16E7-4B2C-B4F3-E7A66776B58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9371" y="154983"/>
            <a:ext cx="12231371" cy="6347024"/>
          </a:xfrm>
          <a:prstGeom prst="rect">
            <a:avLst/>
          </a:prstGeom>
        </p:spPr>
      </p:pic>
    </p:spTree>
    <p:extLst>
      <p:ext uri="{BB962C8B-B14F-4D97-AF65-F5344CB8AC3E}">
        <p14:creationId xmlns:p14="http://schemas.microsoft.com/office/powerpoint/2010/main" val="234524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CE54-FC37-47C1-B755-9708084BD060}"/>
              </a:ext>
            </a:extLst>
          </p:cNvPr>
          <p:cNvSpPr>
            <a:spLocks noGrp="1"/>
          </p:cNvSpPr>
          <p:nvPr>
            <p:ph type="title"/>
          </p:nvPr>
        </p:nvSpPr>
        <p:spPr>
          <a:xfrm>
            <a:off x="118607" y="0"/>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Alcohol Facts</a:t>
            </a:r>
          </a:p>
        </p:txBody>
      </p:sp>
      <p:sp>
        <p:nvSpPr>
          <p:cNvPr id="3" name="Content Placeholder 2">
            <a:extLst>
              <a:ext uri="{FF2B5EF4-FFF2-40B4-BE49-F238E27FC236}">
                <a16:creationId xmlns:a16="http://schemas.microsoft.com/office/drawing/2014/main" id="{3D9FEACC-B6C5-4AB2-9364-FA117FBFC3A9}"/>
              </a:ext>
            </a:extLst>
          </p:cNvPr>
          <p:cNvSpPr>
            <a:spLocks noGrp="1"/>
          </p:cNvSpPr>
          <p:nvPr>
            <p:ph idx="1"/>
          </p:nvPr>
        </p:nvSpPr>
        <p:spPr>
          <a:xfrm>
            <a:off x="118607" y="1232452"/>
            <a:ext cx="11879249" cy="4611758"/>
          </a:xfrm>
        </p:spPr>
        <p:txBody>
          <a:bodyPr>
            <a:normAutofit lnSpcReduction="10000"/>
          </a:bodyPr>
          <a:lstStyle/>
          <a:p>
            <a:pPr>
              <a:buClr>
                <a:srgbClr val="94A545"/>
              </a:buClr>
            </a:pPr>
            <a:r>
              <a:rPr lang="en-US" b="1" dirty="0">
                <a:solidFill>
                  <a:srgbClr val="3E5641"/>
                </a:solidFill>
              </a:rPr>
              <a:t>Alcohol contributes to more than 200 health conditions—including liver cirrhosis, cancers, and injuries</a:t>
            </a:r>
            <a:r>
              <a:rPr lang="en-US" b="1" dirty="0">
                <a:solidFill>
                  <a:srgbClr val="006600"/>
                </a:solidFill>
              </a:rPr>
              <a:t> </a:t>
            </a:r>
            <a:r>
              <a:rPr lang="en-US" sz="2100" b="1" dirty="0">
                <a:solidFill>
                  <a:schemeClr val="tx1">
                    <a:lumMod val="65000"/>
                    <a:lumOff val="35000"/>
                  </a:schemeClr>
                </a:solidFill>
              </a:rPr>
              <a:t>World Health Organization 2018</a:t>
            </a:r>
          </a:p>
          <a:p>
            <a:pPr>
              <a:buClr>
                <a:srgbClr val="94A545"/>
              </a:buClr>
            </a:pPr>
            <a:r>
              <a:rPr lang="en-US" b="1" dirty="0">
                <a:solidFill>
                  <a:srgbClr val="3E5641"/>
                </a:solidFill>
              </a:rPr>
              <a:t>Causes more than 3 million deaths each year globally (5.3% of all deaths worldwide</a:t>
            </a:r>
            <a:r>
              <a:rPr lang="en-US" sz="2400" b="1" dirty="0">
                <a:solidFill>
                  <a:srgbClr val="3E5641"/>
                </a:solidFill>
              </a:rPr>
              <a:t>) </a:t>
            </a:r>
            <a:r>
              <a:rPr lang="en-US" sz="2100" b="1" dirty="0">
                <a:solidFill>
                  <a:schemeClr val="tx1">
                    <a:lumMod val="65000"/>
                    <a:lumOff val="35000"/>
                  </a:schemeClr>
                </a:solidFill>
              </a:rPr>
              <a:t>Global Status Report, 2018</a:t>
            </a:r>
            <a:r>
              <a:rPr lang="en-US" sz="2100" b="1" baseline="30000" dirty="0">
                <a:solidFill>
                  <a:schemeClr val="tx1">
                    <a:lumMod val="65000"/>
                    <a:lumOff val="35000"/>
                  </a:schemeClr>
                </a:solidFill>
              </a:rPr>
              <a:t>   </a:t>
            </a:r>
            <a:endParaRPr lang="en-US" b="1" dirty="0">
              <a:solidFill>
                <a:schemeClr val="tx1">
                  <a:lumMod val="65000"/>
                  <a:lumOff val="35000"/>
                </a:schemeClr>
              </a:solidFill>
            </a:endParaRPr>
          </a:p>
          <a:p>
            <a:pPr>
              <a:buClr>
                <a:srgbClr val="94A545"/>
              </a:buClr>
            </a:pPr>
            <a:r>
              <a:rPr lang="en-US" b="1" dirty="0">
                <a:solidFill>
                  <a:srgbClr val="3E5641"/>
                </a:solidFill>
              </a:rPr>
              <a:t>The health risks of alcohol tend to be dose-dependent and the likelihood of certain harms, such as cancer, begin at relatively low amounts</a:t>
            </a:r>
            <a:r>
              <a:rPr lang="en-US" b="1" dirty="0">
                <a:solidFill>
                  <a:srgbClr val="006600"/>
                </a:solidFill>
              </a:rPr>
              <a:t> </a:t>
            </a:r>
            <a:r>
              <a:rPr lang="en-US" sz="2100" b="1" dirty="0">
                <a:solidFill>
                  <a:schemeClr val="tx1">
                    <a:lumMod val="65000"/>
                    <a:lumOff val="35000"/>
                  </a:schemeClr>
                </a:solidFill>
              </a:rPr>
              <a:t>Rehm, et al., 2017</a:t>
            </a:r>
            <a:endParaRPr lang="en-US" b="1" baseline="30000" dirty="0">
              <a:solidFill>
                <a:schemeClr val="tx1">
                  <a:lumMod val="65000"/>
                  <a:lumOff val="35000"/>
                </a:schemeClr>
              </a:solidFill>
            </a:endParaRPr>
          </a:p>
          <a:p>
            <a:pPr>
              <a:buClr>
                <a:srgbClr val="94A545"/>
              </a:buClr>
            </a:pPr>
            <a:r>
              <a:rPr lang="en-US" b="1" dirty="0">
                <a:solidFill>
                  <a:srgbClr val="3E5641"/>
                </a:solidFill>
              </a:rPr>
              <a:t>Even drinking within the U.S. Dietary Guidelines, increases the risk of breast cancer </a:t>
            </a:r>
            <a:r>
              <a:rPr lang="en-US" sz="1900" b="1" dirty="0">
                <a:solidFill>
                  <a:schemeClr val="tx1">
                    <a:lumMod val="65000"/>
                    <a:lumOff val="35000"/>
                  </a:schemeClr>
                </a:solidFill>
              </a:rPr>
              <a:t>Cao, et al., 2015; </a:t>
            </a:r>
            <a:r>
              <a:rPr lang="en-US" sz="1900" b="1" dirty="0" err="1">
                <a:solidFill>
                  <a:schemeClr val="tx1">
                    <a:lumMod val="65000"/>
                    <a:lumOff val="35000"/>
                  </a:schemeClr>
                </a:solidFill>
              </a:rPr>
              <a:t>Freudenheim</a:t>
            </a:r>
            <a:r>
              <a:rPr lang="en-US" sz="1900" b="1" dirty="0">
                <a:solidFill>
                  <a:schemeClr val="tx1">
                    <a:lumMod val="65000"/>
                    <a:lumOff val="35000"/>
                  </a:schemeClr>
                </a:solidFill>
              </a:rPr>
              <a:t>, et al., 2016</a:t>
            </a:r>
            <a:endParaRPr lang="en-US" b="1" dirty="0">
              <a:solidFill>
                <a:schemeClr val="tx1">
                  <a:lumMod val="65000"/>
                  <a:lumOff val="35000"/>
                </a:schemeClr>
              </a:solidFill>
            </a:endParaRPr>
          </a:p>
          <a:p>
            <a:pPr>
              <a:buClr>
                <a:srgbClr val="94A545"/>
              </a:buClr>
            </a:pPr>
            <a:r>
              <a:rPr lang="en-US" b="1" dirty="0">
                <a:solidFill>
                  <a:srgbClr val="3E5641"/>
                </a:solidFill>
              </a:rPr>
              <a:t>Earlier research suggested alcohol had cardiovascular benefits- little or no protective effect of alcohol on cardiovascular or other outcomes currently </a:t>
            </a:r>
            <a:r>
              <a:rPr lang="en-US" sz="2100" b="1" dirty="0">
                <a:solidFill>
                  <a:schemeClr val="tx1">
                    <a:lumMod val="65000"/>
                    <a:lumOff val="35000"/>
                  </a:schemeClr>
                </a:solidFill>
              </a:rPr>
              <a:t>Wood, et al., 2018</a:t>
            </a:r>
            <a:endParaRPr lang="en-US" b="1" dirty="0">
              <a:solidFill>
                <a:schemeClr val="tx1">
                  <a:lumMod val="65000"/>
                  <a:lumOff val="35000"/>
                </a:schemeClr>
              </a:solidFill>
            </a:endParaRPr>
          </a:p>
          <a:p>
            <a:pPr marL="0" indent="0">
              <a:buNone/>
            </a:pPr>
            <a:endParaRPr lang="en-US" dirty="0"/>
          </a:p>
        </p:txBody>
      </p:sp>
      <p:sp>
        <p:nvSpPr>
          <p:cNvPr id="5" name="TextBox 4">
            <a:extLst>
              <a:ext uri="{FF2B5EF4-FFF2-40B4-BE49-F238E27FC236}">
                <a16:creationId xmlns:a16="http://schemas.microsoft.com/office/drawing/2014/main" id="{EE6EA97C-DE77-4AC1-A8C1-A8CD7B3BC449}"/>
              </a:ext>
            </a:extLst>
          </p:cNvPr>
          <p:cNvSpPr txBox="1"/>
          <p:nvPr/>
        </p:nvSpPr>
        <p:spPr>
          <a:xfrm>
            <a:off x="0" y="5934670"/>
            <a:ext cx="12730370" cy="923330"/>
          </a:xfrm>
          <a:prstGeom prst="rect">
            <a:avLst/>
          </a:prstGeom>
          <a:noFill/>
        </p:spPr>
        <p:txBody>
          <a:bodyPr wrap="square" rtlCol="0">
            <a:spAutoFit/>
          </a:bodyPr>
          <a:lstStyle/>
          <a:p>
            <a:r>
              <a:rPr lang="en-US" dirty="0">
                <a:hlinkClick r:id="rId3"/>
              </a:rPr>
              <a:t>https://www.niaaa.nih.gov/health-professionals-communities/core-resource-on-alcohol/medical-complications-common-alcohol-related-concerns#:~:text=Alcohol%20is%20a%20leading%20cause,in%20the%20U.S.%20each%20year</a:t>
            </a:r>
            <a:endParaRPr lang="en-US" dirty="0"/>
          </a:p>
          <a:p>
            <a:endParaRPr lang="en-US" dirty="0"/>
          </a:p>
        </p:txBody>
      </p:sp>
    </p:spTree>
    <p:extLst>
      <p:ext uri="{BB962C8B-B14F-4D97-AF65-F5344CB8AC3E}">
        <p14:creationId xmlns:p14="http://schemas.microsoft.com/office/powerpoint/2010/main" val="290173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B7DCD-BFC5-4460-B6D8-AE03A978D677}"/>
              </a:ext>
            </a:extLst>
          </p:cNvPr>
          <p:cNvSpPr>
            <a:spLocks noGrp="1"/>
          </p:cNvSpPr>
          <p:nvPr>
            <p:ph type="title"/>
          </p:nvPr>
        </p:nvSpPr>
        <p:spPr>
          <a:xfrm>
            <a:off x="109881" y="6051944"/>
            <a:ext cx="12192000" cy="647117"/>
          </a:xfrm>
          <a:solidFill>
            <a:srgbClr val="92D050"/>
          </a:solidFill>
        </p:spPr>
        <p:txBody>
          <a:bodyPr>
            <a:normAutofit fontScale="90000"/>
          </a:bodyPr>
          <a:lstStyle/>
          <a:p>
            <a:r>
              <a:rPr lang="en-US" sz="3200" dirty="0"/>
              <a:t> </a:t>
            </a:r>
            <a:r>
              <a:rPr lang="en-US" sz="3100" b="1" dirty="0">
                <a:solidFill>
                  <a:schemeClr val="tx1">
                    <a:lumMod val="65000"/>
                    <a:lumOff val="35000"/>
                  </a:schemeClr>
                </a:solidFill>
                <a:latin typeface="Calibri" panose="020F0502020204030204"/>
              </a:rPr>
              <a:t>Excessive alcohol use is one of the leading causes of preventable death in the US</a:t>
            </a:r>
            <a:endParaRPr lang="en-US" sz="3200" b="1" dirty="0">
              <a:solidFill>
                <a:schemeClr val="tx1">
                  <a:lumMod val="65000"/>
                  <a:lumOff val="35000"/>
                </a:schemeClr>
              </a:solidFill>
              <a:latin typeface="+mn-lt"/>
            </a:endParaRPr>
          </a:p>
        </p:txBody>
      </p:sp>
      <p:sp>
        <p:nvSpPr>
          <p:cNvPr id="2" name="Content Placeholder 1">
            <a:extLst>
              <a:ext uri="{FF2B5EF4-FFF2-40B4-BE49-F238E27FC236}">
                <a16:creationId xmlns:a16="http://schemas.microsoft.com/office/drawing/2014/main" id="{EACD7647-CAE1-49BC-8102-FE398BA21212}"/>
              </a:ext>
            </a:extLst>
          </p:cNvPr>
          <p:cNvSpPr>
            <a:spLocks noGrp="1"/>
          </p:cNvSpPr>
          <p:nvPr>
            <p:ph sz="half" idx="1"/>
          </p:nvPr>
        </p:nvSpPr>
        <p:spPr>
          <a:xfrm>
            <a:off x="471235" y="134938"/>
            <a:ext cx="11249526" cy="1910430"/>
          </a:xfrm>
        </p:spPr>
        <p:txBody>
          <a:bodyPr>
            <a:normAutofit/>
          </a:bodyPr>
          <a:lstStyle/>
          <a:p>
            <a:pPr marL="0" indent="0" algn="ctr">
              <a:lnSpc>
                <a:spcPct val="110000"/>
              </a:lnSpc>
              <a:spcBef>
                <a:spcPts val="0"/>
              </a:spcBef>
              <a:buNone/>
            </a:pPr>
            <a:r>
              <a:rPr lang="en-US" sz="3200" b="1" dirty="0">
                <a:solidFill>
                  <a:srgbClr val="3E5641"/>
                </a:solidFill>
              </a:rPr>
              <a:t>Annually in the U.S.,</a:t>
            </a:r>
            <a:r>
              <a:rPr lang="en-US" sz="3600" b="1" dirty="0">
                <a:solidFill>
                  <a:srgbClr val="006600"/>
                </a:solidFill>
              </a:rPr>
              <a:t> </a:t>
            </a:r>
            <a:r>
              <a:rPr lang="en-US" sz="3600" b="1" dirty="0">
                <a:solidFill>
                  <a:srgbClr val="88A0A8"/>
                </a:solidFill>
              </a:rPr>
              <a:t>99,000</a:t>
            </a:r>
            <a:r>
              <a:rPr lang="en-US" sz="3200" b="1" dirty="0">
                <a:solidFill>
                  <a:srgbClr val="006600"/>
                </a:solidFill>
              </a:rPr>
              <a:t> </a:t>
            </a:r>
            <a:r>
              <a:rPr lang="en-US" sz="3200" b="1" dirty="0">
                <a:solidFill>
                  <a:srgbClr val="3E5641"/>
                </a:solidFill>
              </a:rPr>
              <a:t>alcohol attributable deaths occur</a:t>
            </a:r>
          </a:p>
          <a:p>
            <a:pPr marL="0" indent="0" algn="ctr">
              <a:lnSpc>
                <a:spcPct val="110000"/>
              </a:lnSpc>
              <a:spcBef>
                <a:spcPts val="0"/>
              </a:spcBef>
              <a:buNone/>
            </a:pPr>
            <a:endParaRPr lang="en-US" b="1" dirty="0">
              <a:solidFill>
                <a:prstClr val="black"/>
              </a:solidFill>
            </a:endParaRPr>
          </a:p>
        </p:txBody>
      </p:sp>
      <p:sp>
        <p:nvSpPr>
          <p:cNvPr id="5" name="Rectangle 4">
            <a:extLst>
              <a:ext uri="{FF2B5EF4-FFF2-40B4-BE49-F238E27FC236}">
                <a16:creationId xmlns:a16="http://schemas.microsoft.com/office/drawing/2014/main" id="{F068962D-F8D5-4823-856D-C2CA66F40982}"/>
              </a:ext>
            </a:extLst>
          </p:cNvPr>
          <p:cNvSpPr/>
          <p:nvPr/>
        </p:nvSpPr>
        <p:spPr>
          <a:xfrm>
            <a:off x="5915520" y="791434"/>
            <a:ext cx="4813690" cy="369332"/>
          </a:xfrm>
          <a:prstGeom prst="rect">
            <a:avLst/>
          </a:prstGeom>
        </p:spPr>
        <p:txBody>
          <a:bodyPr wrap="none">
            <a:spAutoFit/>
          </a:bodyPr>
          <a:lstStyle/>
          <a:p>
            <a:r>
              <a:rPr lang="en-US" b="1" dirty="0"/>
              <a:t>Pilar, et al., 2020; CDC Alcohol and Public Health</a:t>
            </a:r>
            <a:r>
              <a:rPr lang="en-US" b="1" baseline="30000" dirty="0"/>
              <a:t> </a:t>
            </a:r>
            <a:endParaRPr lang="en-US" dirty="0"/>
          </a:p>
        </p:txBody>
      </p:sp>
      <p:sp>
        <p:nvSpPr>
          <p:cNvPr id="7" name="TextBox 6">
            <a:extLst>
              <a:ext uri="{FF2B5EF4-FFF2-40B4-BE49-F238E27FC236}">
                <a16:creationId xmlns:a16="http://schemas.microsoft.com/office/drawing/2014/main" id="{AA3CBA09-1ABB-47D6-81AE-124FF5765B4F}"/>
              </a:ext>
            </a:extLst>
          </p:cNvPr>
          <p:cNvSpPr txBox="1"/>
          <p:nvPr/>
        </p:nvSpPr>
        <p:spPr>
          <a:xfrm>
            <a:off x="7431615" y="2350420"/>
            <a:ext cx="4553842" cy="2462213"/>
          </a:xfrm>
          <a:prstGeom prst="rect">
            <a:avLst/>
          </a:prstGeom>
          <a:noFill/>
        </p:spPr>
        <p:txBody>
          <a:bodyPr wrap="square" rtlCol="0">
            <a:spAutoFit/>
          </a:bodyPr>
          <a:lstStyle/>
          <a:p>
            <a:r>
              <a:rPr lang="en-US" sz="2400" b="1" dirty="0">
                <a:solidFill>
                  <a:srgbClr val="3E5641"/>
                </a:solidFill>
              </a:rPr>
              <a:t>More than half of the deaths result from chronic heavy alcohol consumption while the remainder result from acute injuries sustained while intoxicated. </a:t>
            </a:r>
          </a:p>
          <a:p>
            <a:r>
              <a:rPr lang="en-US" sz="1600" b="1" dirty="0" err="1">
                <a:solidFill>
                  <a:schemeClr val="tx1">
                    <a:lumMod val="65000"/>
                    <a:lumOff val="35000"/>
                  </a:schemeClr>
                </a:solidFill>
              </a:rPr>
              <a:t>Esser</a:t>
            </a:r>
            <a:r>
              <a:rPr lang="en-US" sz="1600" b="1" dirty="0">
                <a:solidFill>
                  <a:schemeClr val="tx1">
                    <a:lumMod val="65000"/>
                    <a:lumOff val="35000"/>
                  </a:schemeClr>
                </a:solidFill>
              </a:rPr>
              <a:t>, 2020</a:t>
            </a:r>
            <a:endParaRPr lang="en-US" b="1" dirty="0">
              <a:solidFill>
                <a:schemeClr val="tx1">
                  <a:lumMod val="65000"/>
                  <a:lumOff val="35000"/>
                </a:schemeClr>
              </a:solidFill>
            </a:endParaRPr>
          </a:p>
          <a:p>
            <a:endParaRPr lang="en-US" dirty="0"/>
          </a:p>
        </p:txBody>
      </p:sp>
      <p:pic>
        <p:nvPicPr>
          <p:cNvPr id="6" name="Content Placeholder 5" descr="US map made of stickman figures">
            <a:extLst>
              <a:ext uri="{FF2B5EF4-FFF2-40B4-BE49-F238E27FC236}">
                <a16:creationId xmlns:a16="http://schemas.microsoft.com/office/drawing/2014/main" id="{8380FACF-DC89-4512-BA14-F375015AB90F}"/>
              </a:ext>
            </a:extLst>
          </p:cNvPr>
          <p:cNvPicPr>
            <a:picLocks noGrp="1" noChangeAspect="1"/>
          </p:cNvPicPr>
          <p:nvPr>
            <p:ph sz="half" idx="2"/>
          </p:nvPr>
        </p:nvPicPr>
        <p:blipFill>
          <a:blip r:embed="rId3">
            <a:duotone>
              <a:schemeClr val="accent6">
                <a:shade val="45000"/>
                <a:satMod val="135000"/>
              </a:schemeClr>
              <a:prstClr val="white"/>
            </a:duotone>
          </a:blip>
          <a:stretch>
            <a:fillRect/>
          </a:stretch>
        </p:blipFill>
        <p:spPr>
          <a:xfrm>
            <a:off x="301552" y="1514720"/>
            <a:ext cx="7181741" cy="4091996"/>
          </a:xfrm>
          <a:prstGeom prst="rect">
            <a:avLst/>
          </a:prstGeom>
        </p:spPr>
      </p:pic>
    </p:spTree>
    <p:extLst>
      <p:ext uri="{BB962C8B-B14F-4D97-AF65-F5344CB8AC3E}">
        <p14:creationId xmlns:p14="http://schemas.microsoft.com/office/powerpoint/2010/main" val="366979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F3E7-DA7D-4871-A5C5-0624C14BD6E9}"/>
              </a:ext>
            </a:extLst>
          </p:cNvPr>
          <p:cNvSpPr>
            <a:spLocks noGrp="1"/>
          </p:cNvSpPr>
          <p:nvPr>
            <p:ph type="title"/>
          </p:nvPr>
        </p:nvSpPr>
        <p:spPr>
          <a:xfrm>
            <a:off x="671223" y="16112"/>
            <a:ext cx="10515600" cy="856917"/>
          </a:xfrm>
        </p:spPr>
        <p:txBody>
          <a:bodyPr>
            <a:normAutofit/>
          </a:bodyPr>
          <a:lstStyle/>
          <a:p>
            <a:pPr algn="ctr"/>
            <a:r>
              <a:rPr lang="en-US" sz="3600" dirty="0">
                <a:solidFill>
                  <a:srgbClr val="88A0A8"/>
                </a:solidFill>
                <a:latin typeface="Tahoma" panose="020B0604030504040204" pitchFamily="34" charset="0"/>
                <a:ea typeface="Tahoma" panose="020B0604030504040204" pitchFamily="34" charset="0"/>
                <a:cs typeface="Tahoma" panose="020B0604030504040204" pitchFamily="34" charset="0"/>
              </a:rPr>
              <a:t>Alcohol-Related Chronic Illness &amp; Death in US</a:t>
            </a:r>
          </a:p>
        </p:txBody>
      </p:sp>
      <p:sp>
        <p:nvSpPr>
          <p:cNvPr id="3" name="Content Placeholder 2">
            <a:extLst>
              <a:ext uri="{FF2B5EF4-FFF2-40B4-BE49-F238E27FC236}">
                <a16:creationId xmlns:a16="http://schemas.microsoft.com/office/drawing/2014/main" id="{18710879-882D-4888-BE76-CFFD6814064A}"/>
              </a:ext>
            </a:extLst>
          </p:cNvPr>
          <p:cNvSpPr>
            <a:spLocks noGrp="1"/>
          </p:cNvSpPr>
          <p:nvPr>
            <p:ph sz="half" idx="1"/>
          </p:nvPr>
        </p:nvSpPr>
        <p:spPr>
          <a:xfrm>
            <a:off x="108275" y="938463"/>
            <a:ext cx="11975450" cy="6297224"/>
          </a:xfrm>
        </p:spPr>
        <p:txBody>
          <a:bodyPr>
            <a:normAutofit lnSpcReduction="10000"/>
          </a:bodyPr>
          <a:lstStyle/>
          <a:p>
            <a:pPr>
              <a:lnSpc>
                <a:spcPct val="100000"/>
              </a:lnSpc>
              <a:spcBef>
                <a:spcPts val="0"/>
              </a:spcBef>
              <a:buClr>
                <a:srgbClr val="94A543"/>
              </a:buClr>
              <a:buSzPct val="80000"/>
            </a:pPr>
            <a:r>
              <a:rPr lang="en-US" sz="3600" b="1" dirty="0">
                <a:solidFill>
                  <a:srgbClr val="3E5641"/>
                </a:solidFill>
              </a:rPr>
              <a:t>Between 2011 and 2015, the leading causes of alcohol-attributable deaths due to chronic conditions in the United States were</a:t>
            </a:r>
          </a:p>
          <a:p>
            <a:pPr marL="806450" lvl="1" indent="-457200">
              <a:lnSpc>
                <a:spcPct val="100000"/>
              </a:lnSpc>
              <a:spcBef>
                <a:spcPts val="0"/>
              </a:spcBef>
              <a:buClr>
                <a:srgbClr val="94A543"/>
              </a:buClr>
              <a:buSzPct val="80000"/>
            </a:pPr>
            <a:r>
              <a:rPr lang="en-US" sz="3600" b="1" dirty="0">
                <a:solidFill>
                  <a:srgbClr val="3E5641"/>
                </a:solidFill>
              </a:rPr>
              <a:t>alcohol-associated liver disease</a:t>
            </a:r>
          </a:p>
          <a:p>
            <a:pPr marL="806450" lvl="1" indent="-457200">
              <a:lnSpc>
                <a:spcPct val="100000"/>
              </a:lnSpc>
              <a:spcBef>
                <a:spcPts val="0"/>
              </a:spcBef>
              <a:buClr>
                <a:srgbClr val="94A543"/>
              </a:buClr>
              <a:buSzPct val="80000"/>
            </a:pPr>
            <a:r>
              <a:rPr lang="en-US" sz="3600" b="1" dirty="0">
                <a:solidFill>
                  <a:srgbClr val="3E5641"/>
                </a:solidFill>
              </a:rPr>
              <a:t>heart disease and stroke</a:t>
            </a:r>
          </a:p>
          <a:p>
            <a:pPr marL="806450" lvl="1" indent="-457200">
              <a:lnSpc>
                <a:spcPct val="100000"/>
              </a:lnSpc>
              <a:spcBef>
                <a:spcPts val="0"/>
              </a:spcBef>
              <a:buClr>
                <a:srgbClr val="94A543"/>
              </a:buClr>
              <a:buSzPct val="80000"/>
            </a:pPr>
            <a:r>
              <a:rPr lang="en-US" sz="3600" b="1" dirty="0">
                <a:solidFill>
                  <a:srgbClr val="3E5641"/>
                </a:solidFill>
              </a:rPr>
              <a:t>unspecified liver cirrhosis</a:t>
            </a:r>
          </a:p>
          <a:p>
            <a:pPr marL="806450" lvl="1" indent="-457200">
              <a:lnSpc>
                <a:spcPct val="100000"/>
              </a:lnSpc>
              <a:spcBef>
                <a:spcPts val="0"/>
              </a:spcBef>
              <a:buClr>
                <a:srgbClr val="94A543"/>
              </a:buClr>
              <a:buSzPct val="80000"/>
            </a:pPr>
            <a:r>
              <a:rPr lang="en-US" sz="3600" b="1" dirty="0">
                <a:solidFill>
                  <a:srgbClr val="3E5641"/>
                </a:solidFill>
              </a:rPr>
              <a:t>upper aerodigestive tract cancers</a:t>
            </a:r>
          </a:p>
          <a:p>
            <a:pPr marL="806450" lvl="1" indent="-457200">
              <a:lnSpc>
                <a:spcPct val="100000"/>
              </a:lnSpc>
              <a:spcBef>
                <a:spcPts val="0"/>
              </a:spcBef>
              <a:buClr>
                <a:srgbClr val="94A543"/>
              </a:buClr>
              <a:buSzPct val="80000"/>
            </a:pPr>
            <a:r>
              <a:rPr lang="en-US" sz="3600" b="1" dirty="0">
                <a:solidFill>
                  <a:srgbClr val="3E5641"/>
                </a:solidFill>
              </a:rPr>
              <a:t>liver cancer</a:t>
            </a:r>
          </a:p>
          <a:p>
            <a:pPr marL="806450" lvl="1" indent="-457200">
              <a:lnSpc>
                <a:spcPct val="100000"/>
              </a:lnSpc>
              <a:spcBef>
                <a:spcPts val="0"/>
              </a:spcBef>
              <a:buClr>
                <a:srgbClr val="94A543"/>
              </a:buClr>
              <a:buSzPct val="80000"/>
            </a:pPr>
            <a:r>
              <a:rPr lang="en-US" sz="3600" b="1" dirty="0">
                <a:solidFill>
                  <a:srgbClr val="3E5641"/>
                </a:solidFill>
              </a:rPr>
              <a:t>cardiac dysrhythmia</a:t>
            </a:r>
          </a:p>
          <a:p>
            <a:pPr marL="806450" lvl="1" indent="-457200">
              <a:lnSpc>
                <a:spcPct val="100000"/>
              </a:lnSpc>
              <a:spcBef>
                <a:spcPts val="0"/>
              </a:spcBef>
              <a:buClr>
                <a:srgbClr val="94A543"/>
              </a:buClr>
              <a:buSzPct val="80000"/>
            </a:pPr>
            <a:r>
              <a:rPr lang="en-US" sz="3600" b="1" dirty="0">
                <a:solidFill>
                  <a:srgbClr val="3E5641"/>
                </a:solidFill>
              </a:rPr>
              <a:t>breast cancer</a:t>
            </a:r>
          </a:p>
          <a:p>
            <a:pPr marL="806450" lvl="1" indent="-457200">
              <a:lnSpc>
                <a:spcPct val="100000"/>
              </a:lnSpc>
              <a:spcBef>
                <a:spcPts val="0"/>
              </a:spcBef>
              <a:buClr>
                <a:srgbClr val="94A543"/>
              </a:buClr>
              <a:buSzPct val="80000"/>
            </a:pPr>
            <a:r>
              <a:rPr lang="en-US" sz="3600" b="1" dirty="0">
                <a:solidFill>
                  <a:srgbClr val="3E5641"/>
                </a:solidFill>
              </a:rPr>
              <a:t>hypertension</a:t>
            </a:r>
            <a:endParaRPr lang="en-US" sz="2800" b="1" dirty="0">
              <a:solidFill>
                <a:srgbClr val="3E5641"/>
              </a:solidFill>
            </a:endParaRPr>
          </a:p>
          <a:p>
            <a:pPr marL="0" indent="0">
              <a:lnSpc>
                <a:spcPct val="100000"/>
              </a:lnSpc>
              <a:spcBef>
                <a:spcPts val="0"/>
              </a:spcBef>
              <a:buClr>
                <a:srgbClr val="0070C0"/>
              </a:buClr>
              <a:buSzPct val="80000"/>
              <a:buNone/>
            </a:pPr>
            <a:r>
              <a:rPr lang="en-US" sz="1600" b="1" dirty="0">
                <a:solidFill>
                  <a:schemeClr val="tx1">
                    <a:lumMod val="65000"/>
                    <a:lumOff val="35000"/>
                  </a:schemeClr>
                </a:solidFill>
              </a:rPr>
              <a:t>(CDC, 2020)</a:t>
            </a:r>
          </a:p>
          <a:p>
            <a:pPr marL="0" indent="0">
              <a:lnSpc>
                <a:spcPct val="100000"/>
              </a:lnSpc>
              <a:spcBef>
                <a:spcPts val="0"/>
              </a:spcBef>
              <a:buClr>
                <a:srgbClr val="0070C0"/>
              </a:buClr>
              <a:buSzPct val="80000"/>
              <a:buNone/>
            </a:pPr>
            <a:endParaRPr lang="en-US" sz="1600" b="1" dirty="0">
              <a:solidFill>
                <a:srgbClr val="001236"/>
              </a:solidFill>
            </a:endParaRPr>
          </a:p>
          <a:p>
            <a:pPr marL="0" indent="0">
              <a:lnSpc>
                <a:spcPct val="100000"/>
              </a:lnSpc>
              <a:spcBef>
                <a:spcPts val="0"/>
              </a:spcBef>
              <a:buClr>
                <a:srgbClr val="0070C0"/>
              </a:buClr>
              <a:buSzPct val="80000"/>
              <a:buNone/>
            </a:pPr>
            <a:endParaRPr lang="en-US" b="1" dirty="0">
              <a:solidFill>
                <a:srgbClr val="006600"/>
              </a:solidFill>
            </a:endParaRPr>
          </a:p>
        </p:txBody>
      </p:sp>
      <p:pic>
        <p:nvPicPr>
          <p:cNvPr id="6" name="Content Placeholder 5" descr="bottle of alcohol being poured into 3 glasses with labels disease, cancer, and death">
            <a:extLst>
              <a:ext uri="{FF2B5EF4-FFF2-40B4-BE49-F238E27FC236}">
                <a16:creationId xmlns:a16="http://schemas.microsoft.com/office/drawing/2014/main" id="{D09B9448-09C3-4671-986E-41FC98583D30}"/>
              </a:ext>
            </a:extLst>
          </p:cNvPr>
          <p:cNvPicPr>
            <a:picLocks noGrp="1" noChangeAspect="1"/>
          </p:cNvPicPr>
          <p:nvPr>
            <p:ph sz="half" idx="2"/>
          </p:nvPr>
        </p:nvPicPr>
        <p:blipFill>
          <a:blip r:embed="rId3">
            <a:duotone>
              <a:schemeClr val="accent3">
                <a:shade val="45000"/>
                <a:satMod val="135000"/>
              </a:schemeClr>
              <a:prstClr val="white"/>
            </a:duotone>
          </a:blip>
          <a:stretch>
            <a:fillRect/>
          </a:stretch>
        </p:blipFill>
        <p:spPr>
          <a:xfrm>
            <a:off x="7434755" y="2711888"/>
            <a:ext cx="4515597" cy="3008381"/>
          </a:xfrm>
          <a:prstGeom prst="rect">
            <a:avLst/>
          </a:prstGeom>
        </p:spPr>
      </p:pic>
    </p:spTree>
    <p:extLst>
      <p:ext uri="{BB962C8B-B14F-4D97-AF65-F5344CB8AC3E}">
        <p14:creationId xmlns:p14="http://schemas.microsoft.com/office/powerpoint/2010/main" val="33772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20118-FB7D-4E4C-8B1F-59EAC01FA832}"/>
              </a:ext>
            </a:extLst>
          </p:cNvPr>
          <p:cNvSpPr>
            <a:spLocks noGrp="1"/>
          </p:cNvSpPr>
          <p:nvPr>
            <p:ph type="title"/>
          </p:nvPr>
        </p:nvSpPr>
        <p:spPr>
          <a:xfrm>
            <a:off x="413467" y="854422"/>
            <a:ext cx="11187486" cy="5347595"/>
          </a:xfrm>
        </p:spPr>
        <p:txBody>
          <a:bodyPr>
            <a:normAutofit/>
          </a:bodyPr>
          <a:lstStyle/>
          <a:p>
            <a:r>
              <a:rPr lang="en-US" dirty="0">
                <a:solidFill>
                  <a:srgbClr val="3E5641"/>
                </a:solidFill>
                <a:latin typeface="Tahoma" panose="020B0604030504040204" pitchFamily="34" charset="0"/>
                <a:ea typeface="Tahoma" panose="020B0604030504040204" pitchFamily="34" charset="0"/>
                <a:cs typeface="Tahoma" panose="020B0604030504040204" pitchFamily="34" charset="0"/>
              </a:rPr>
              <a:t>Current research indicates </a:t>
            </a:r>
            <a:b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br>
            <a:b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US" dirty="0">
                <a:solidFill>
                  <a:srgbClr val="3E5641"/>
                </a:solidFill>
                <a:latin typeface="Tahoma" panose="020B0604030504040204" pitchFamily="34" charset="0"/>
                <a:ea typeface="Tahoma" panose="020B0604030504040204" pitchFamily="34" charset="0"/>
                <a:cs typeface="Tahoma" panose="020B0604030504040204" pitchFamily="34" charset="0"/>
              </a:rPr>
              <a:t>there is no safe drinking level, underscoring the message that </a:t>
            </a:r>
            <a:br>
              <a:rPr lang="en-US" dirty="0">
                <a:solidFill>
                  <a:srgbClr val="3E5641"/>
                </a:solidFill>
                <a:latin typeface="Tahoma" panose="020B0604030504040204" pitchFamily="34" charset="0"/>
                <a:ea typeface="Tahoma" panose="020B0604030504040204" pitchFamily="34" charset="0"/>
                <a:cs typeface="Tahoma" panose="020B0604030504040204" pitchFamily="34" charset="0"/>
              </a:rPr>
            </a:br>
            <a:r>
              <a:rPr lang="en-US" sz="6700" dirty="0">
                <a:solidFill>
                  <a:srgbClr val="88A0A8"/>
                </a:solidFill>
                <a:latin typeface="Tahoma" panose="020B0604030504040204" pitchFamily="34" charset="0"/>
                <a:ea typeface="Tahoma" panose="020B0604030504040204" pitchFamily="34" charset="0"/>
                <a:cs typeface="Tahoma" panose="020B0604030504040204" pitchFamily="34" charset="0"/>
              </a:rPr>
              <a:t>“the less, the better” </a:t>
            </a:r>
            <a:r>
              <a:rPr lang="en-US" dirty="0">
                <a:solidFill>
                  <a:srgbClr val="3E5641"/>
                </a:solidFill>
                <a:latin typeface="Tahoma" panose="020B0604030504040204" pitchFamily="34" charset="0"/>
                <a:ea typeface="Tahoma" panose="020B0604030504040204" pitchFamily="34" charset="0"/>
                <a:cs typeface="Tahoma" panose="020B0604030504040204" pitchFamily="34" charset="0"/>
              </a:rPr>
              <a:t>when it comes to alcohol.</a:t>
            </a:r>
            <a:br>
              <a:rPr lang="en-US" dirty="0">
                <a:solidFill>
                  <a:srgbClr val="006600"/>
                </a:solidFill>
                <a:latin typeface="Tahoma" panose="020B0604030504040204" pitchFamily="34" charset="0"/>
                <a:ea typeface="Tahoma" panose="020B0604030504040204" pitchFamily="34" charset="0"/>
                <a:cs typeface="Tahoma" panose="020B0604030504040204" pitchFamily="34" charset="0"/>
              </a:rPr>
            </a:br>
            <a:endParaRPr lang="en-US"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7DE91CE1-AC7E-498E-883A-3AE80EAA648A}"/>
              </a:ext>
            </a:extLst>
          </p:cNvPr>
          <p:cNvSpPr txBox="1"/>
          <p:nvPr/>
        </p:nvSpPr>
        <p:spPr>
          <a:xfrm>
            <a:off x="699715" y="6416703"/>
            <a:ext cx="3119828" cy="369332"/>
          </a:xfrm>
          <a:prstGeom prst="rect">
            <a:avLst/>
          </a:prstGeom>
          <a:noFill/>
        </p:spPr>
        <p:txBody>
          <a:bodyPr wrap="none" rtlCol="0">
            <a:spAutoFit/>
          </a:bodyPr>
          <a:lstStyle/>
          <a:p>
            <a:r>
              <a:rPr lang="en-US" dirty="0"/>
              <a:t>Global Burden of Disease, 2018</a:t>
            </a:r>
          </a:p>
        </p:txBody>
      </p:sp>
      <p:pic>
        <p:nvPicPr>
          <p:cNvPr id="7" name="Picture 6">
            <a:extLst>
              <a:ext uri="{FF2B5EF4-FFF2-40B4-BE49-F238E27FC236}">
                <a16:creationId xmlns:a16="http://schemas.microsoft.com/office/drawing/2014/main" id="{8A22E0B6-C24A-4F6F-A6D4-BEFC8F8F06A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6913" t="17359" r="17087" b="19381"/>
          <a:stretch/>
        </p:blipFill>
        <p:spPr>
          <a:xfrm>
            <a:off x="7112111" y="795131"/>
            <a:ext cx="1443493" cy="1383585"/>
          </a:xfrm>
          <a:prstGeom prst="rect">
            <a:avLst/>
          </a:prstGeom>
        </p:spPr>
      </p:pic>
    </p:spTree>
    <p:extLst>
      <p:ext uri="{BB962C8B-B14F-4D97-AF65-F5344CB8AC3E}">
        <p14:creationId xmlns:p14="http://schemas.microsoft.com/office/powerpoint/2010/main" val="293537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92BE-0F26-40DA-82B8-13E97FA531FE}"/>
              </a:ext>
            </a:extLst>
          </p:cNvPr>
          <p:cNvSpPr>
            <a:spLocks noGrp="1"/>
          </p:cNvSpPr>
          <p:nvPr>
            <p:ph type="title"/>
          </p:nvPr>
        </p:nvSpPr>
        <p:spPr>
          <a:xfrm>
            <a:off x="289560" y="237905"/>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Alcohol-Related Deaths </a:t>
            </a:r>
            <a:b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br>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During COVID</a:t>
            </a:r>
          </a:p>
        </p:txBody>
      </p:sp>
      <p:sp>
        <p:nvSpPr>
          <p:cNvPr id="3" name="Content Placeholder 2">
            <a:extLst>
              <a:ext uri="{FF2B5EF4-FFF2-40B4-BE49-F238E27FC236}">
                <a16:creationId xmlns:a16="http://schemas.microsoft.com/office/drawing/2014/main" id="{61654244-5255-4F8A-A83C-146FD6AB0F2D}"/>
              </a:ext>
            </a:extLst>
          </p:cNvPr>
          <p:cNvSpPr>
            <a:spLocks noGrp="1"/>
          </p:cNvSpPr>
          <p:nvPr>
            <p:ph idx="1"/>
          </p:nvPr>
        </p:nvSpPr>
        <p:spPr>
          <a:xfrm>
            <a:off x="289560" y="1825624"/>
            <a:ext cx="11064240" cy="4710347"/>
          </a:xfrm>
        </p:spPr>
        <p:txBody>
          <a:bodyPr>
            <a:normAutofit/>
          </a:bodyPr>
          <a:lstStyle/>
          <a:p>
            <a:pPr>
              <a:buClr>
                <a:srgbClr val="94A545"/>
              </a:buClr>
            </a:pPr>
            <a:r>
              <a:rPr lang="en-US" b="1" dirty="0">
                <a:solidFill>
                  <a:srgbClr val="3E5641"/>
                </a:solidFill>
              </a:rPr>
              <a:t>Deaths due to alcohol-associated liver disease increased 22.4%</a:t>
            </a:r>
          </a:p>
          <a:p>
            <a:pPr>
              <a:buClr>
                <a:srgbClr val="94A545"/>
              </a:buClr>
            </a:pPr>
            <a:r>
              <a:rPr lang="en-US" b="1" dirty="0">
                <a:solidFill>
                  <a:srgbClr val="3E5641"/>
                </a:solidFill>
              </a:rPr>
              <a:t>Deaths due to underlying mental behavioral disorders increased 35.1%.</a:t>
            </a:r>
          </a:p>
          <a:p>
            <a:pPr>
              <a:buClr>
                <a:srgbClr val="94A545"/>
              </a:buClr>
            </a:pPr>
            <a:r>
              <a:rPr lang="en-US" b="1" dirty="0">
                <a:solidFill>
                  <a:srgbClr val="3E5641"/>
                </a:solidFill>
              </a:rPr>
              <a:t>Deaths due to opioid overdoses involving alcohol as a contributing cause increased 40.8%</a:t>
            </a:r>
          </a:p>
          <a:p>
            <a:pPr>
              <a:buClr>
                <a:srgbClr val="94A545"/>
              </a:buClr>
            </a:pPr>
            <a:r>
              <a:rPr lang="en-US" b="1" dirty="0">
                <a:solidFill>
                  <a:srgbClr val="3E5641"/>
                </a:solidFill>
              </a:rPr>
              <a:t>Deaths due to overdoses on synthetic opioids other than methadone, mainly fentanyl involving alcohol as a contributing cause increased 59.2%</a:t>
            </a:r>
          </a:p>
          <a:p>
            <a:pPr>
              <a:buClr>
                <a:srgbClr val="94A545"/>
              </a:buClr>
            </a:pPr>
            <a:r>
              <a:rPr lang="en-US" b="1" dirty="0">
                <a:solidFill>
                  <a:srgbClr val="3E5641"/>
                </a:solidFill>
              </a:rPr>
              <a:t>Overall, the increase in alcohol-related deaths was 25%</a:t>
            </a:r>
          </a:p>
          <a:p>
            <a:pPr>
              <a:buClr>
                <a:srgbClr val="94A545"/>
              </a:buClr>
            </a:pPr>
            <a:r>
              <a:rPr lang="en-US" b="1" dirty="0">
                <a:solidFill>
                  <a:srgbClr val="3E5641"/>
                </a:solidFill>
              </a:rPr>
              <a:t>Alcohol-related deaths accounted for 2.8% of all deaths in 2019 and 3.0% in 2020</a:t>
            </a:r>
          </a:p>
        </p:txBody>
      </p:sp>
      <p:pic>
        <p:nvPicPr>
          <p:cNvPr id="5" name="Picture 4">
            <a:extLst>
              <a:ext uri="{FF2B5EF4-FFF2-40B4-BE49-F238E27FC236}">
                <a16:creationId xmlns:a16="http://schemas.microsoft.com/office/drawing/2014/main" id="{4E2321CE-4654-4F46-8202-F341059711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237905"/>
            <a:ext cx="3546281" cy="1318043"/>
          </a:xfrm>
          <a:prstGeom prst="rect">
            <a:avLst/>
          </a:prstGeom>
        </p:spPr>
      </p:pic>
    </p:spTree>
    <p:extLst>
      <p:ext uri="{BB962C8B-B14F-4D97-AF65-F5344CB8AC3E}">
        <p14:creationId xmlns:p14="http://schemas.microsoft.com/office/powerpoint/2010/main" val="247855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ED95-A738-4D27-927E-10EAAEC32316}"/>
              </a:ext>
            </a:extLst>
          </p:cNvPr>
          <p:cNvSpPr>
            <a:spLocks noGrp="1"/>
          </p:cNvSpPr>
          <p:nvPr>
            <p:ph type="title"/>
          </p:nvPr>
        </p:nvSpPr>
        <p:spPr>
          <a:xfrm>
            <a:off x="1" y="78183"/>
            <a:ext cx="6096000" cy="1249269"/>
          </a:xfrm>
        </p:spPr>
        <p:txBody>
          <a:bodyPr>
            <a:normAutofit/>
          </a:bodyPr>
          <a:lstStyle/>
          <a:p>
            <a:pPr algn="ctr"/>
            <a:r>
              <a:rPr lang="en-US" sz="3600" dirty="0">
                <a:solidFill>
                  <a:srgbClr val="3E5641"/>
                </a:solidFill>
                <a:latin typeface="Tahoma" panose="020B0604030504040204" pitchFamily="34" charset="0"/>
                <a:ea typeface="Tahoma" panose="020B0604030504040204" pitchFamily="34" charset="0"/>
                <a:cs typeface="Tahoma" panose="020B0604030504040204" pitchFamily="34" charset="0"/>
              </a:rPr>
              <a:t>Families Impacted by Alcohol</a:t>
            </a:r>
          </a:p>
        </p:txBody>
      </p:sp>
      <p:sp>
        <p:nvSpPr>
          <p:cNvPr id="3" name="Content Placeholder 2">
            <a:extLst>
              <a:ext uri="{FF2B5EF4-FFF2-40B4-BE49-F238E27FC236}">
                <a16:creationId xmlns:a16="http://schemas.microsoft.com/office/drawing/2014/main" id="{11930011-DD52-4CEC-B774-5895EDA5B1D3}"/>
              </a:ext>
            </a:extLst>
          </p:cNvPr>
          <p:cNvSpPr>
            <a:spLocks noGrp="1"/>
          </p:cNvSpPr>
          <p:nvPr>
            <p:ph sz="half" idx="1"/>
          </p:nvPr>
        </p:nvSpPr>
        <p:spPr>
          <a:xfrm>
            <a:off x="291358" y="1159010"/>
            <a:ext cx="11619905" cy="4203096"/>
          </a:xfrm>
        </p:spPr>
        <p:txBody>
          <a:bodyPr anchor="t">
            <a:normAutofit lnSpcReduction="10000"/>
          </a:bodyPr>
          <a:lstStyle/>
          <a:p>
            <a:pPr>
              <a:lnSpc>
                <a:spcPct val="100000"/>
              </a:lnSpc>
              <a:spcBef>
                <a:spcPts val="0"/>
              </a:spcBef>
              <a:spcAft>
                <a:spcPts val="1000"/>
              </a:spcAft>
              <a:buClr>
                <a:srgbClr val="94A545"/>
              </a:buClr>
              <a:buSzPct val="80000"/>
            </a:pPr>
            <a:r>
              <a:rPr lang="en-US" sz="3600" b="1" dirty="0">
                <a:solidFill>
                  <a:srgbClr val="88A0A8"/>
                </a:solidFill>
              </a:rPr>
              <a:t>Approximately </a:t>
            </a:r>
            <a:r>
              <a:rPr lang="en-US" sz="4000" b="1" dirty="0">
                <a:solidFill>
                  <a:srgbClr val="88A0A8"/>
                </a:solidFill>
              </a:rPr>
              <a:t>10.5%</a:t>
            </a:r>
            <a:r>
              <a:rPr lang="en-US" sz="3600" b="1" dirty="0">
                <a:solidFill>
                  <a:srgbClr val="88A0A8"/>
                </a:solidFill>
              </a:rPr>
              <a:t> (7.5 million) of U.S. children 17 years old and younger live with a parent with AUD, according to a 2017 report</a:t>
            </a:r>
            <a:endParaRPr lang="en-US" sz="3200" b="1" dirty="0">
              <a:solidFill>
                <a:srgbClr val="88A0A8"/>
              </a:solidFill>
            </a:endParaRPr>
          </a:p>
          <a:p>
            <a:pPr lvl="1" indent="-457200">
              <a:lnSpc>
                <a:spcPct val="100000"/>
              </a:lnSpc>
              <a:spcBef>
                <a:spcPts val="0"/>
              </a:spcBef>
              <a:spcAft>
                <a:spcPts val="1000"/>
              </a:spcAft>
              <a:buClr>
                <a:srgbClr val="94A545"/>
              </a:buClr>
              <a:buSzPct val="80000"/>
            </a:pPr>
            <a:r>
              <a:rPr lang="en-US" sz="3600" b="1" dirty="0">
                <a:solidFill>
                  <a:srgbClr val="88A0A8"/>
                </a:solidFill>
              </a:rPr>
              <a:t>1.2 million are 0-2 years of age</a:t>
            </a:r>
          </a:p>
          <a:p>
            <a:pPr lvl="1" indent="-457200">
              <a:lnSpc>
                <a:spcPct val="100000"/>
              </a:lnSpc>
              <a:spcBef>
                <a:spcPts val="0"/>
              </a:spcBef>
              <a:spcAft>
                <a:spcPts val="1000"/>
              </a:spcAft>
              <a:buClr>
                <a:srgbClr val="94A545"/>
              </a:buClr>
              <a:buSzPct val="80000"/>
            </a:pPr>
            <a:r>
              <a:rPr lang="en-US" sz="3600" b="1" dirty="0">
                <a:solidFill>
                  <a:srgbClr val="88A0A8"/>
                </a:solidFill>
              </a:rPr>
              <a:t>1.2 million are 3 to 5 years of age</a:t>
            </a:r>
          </a:p>
          <a:p>
            <a:pPr lvl="1" indent="-457200">
              <a:lnSpc>
                <a:spcPct val="100000"/>
              </a:lnSpc>
              <a:spcBef>
                <a:spcPts val="0"/>
              </a:spcBef>
              <a:spcAft>
                <a:spcPts val="1000"/>
              </a:spcAft>
              <a:buClr>
                <a:srgbClr val="94A545"/>
              </a:buClr>
              <a:buSzPct val="80000"/>
            </a:pPr>
            <a:r>
              <a:rPr lang="en-US" sz="3600" b="1" dirty="0">
                <a:solidFill>
                  <a:srgbClr val="88A0A8"/>
                </a:solidFill>
              </a:rPr>
              <a:t>2.4 million are 6 to 11 years of age</a:t>
            </a:r>
          </a:p>
          <a:p>
            <a:pPr lvl="1" indent="-457200">
              <a:lnSpc>
                <a:spcPct val="100000"/>
              </a:lnSpc>
              <a:spcBef>
                <a:spcPts val="0"/>
              </a:spcBef>
              <a:spcAft>
                <a:spcPts val="1000"/>
              </a:spcAft>
              <a:buClr>
                <a:srgbClr val="94A545"/>
              </a:buClr>
              <a:buSzPct val="80000"/>
            </a:pPr>
            <a:r>
              <a:rPr lang="en-US" sz="3600" b="1" dirty="0">
                <a:solidFill>
                  <a:srgbClr val="88A0A8"/>
                </a:solidFill>
              </a:rPr>
              <a:t>2.7 million are 12 to 17 years of age</a:t>
            </a:r>
            <a:endParaRPr lang="en-US" b="1" dirty="0">
              <a:solidFill>
                <a:srgbClr val="88A0A8"/>
              </a:solidFill>
            </a:endParaRPr>
          </a:p>
        </p:txBody>
      </p:sp>
      <p:sp>
        <p:nvSpPr>
          <p:cNvPr id="5" name="TextBox 4">
            <a:extLst>
              <a:ext uri="{FF2B5EF4-FFF2-40B4-BE49-F238E27FC236}">
                <a16:creationId xmlns:a16="http://schemas.microsoft.com/office/drawing/2014/main" id="{16FBFB50-19DD-4333-BF38-957274141814}"/>
              </a:ext>
            </a:extLst>
          </p:cNvPr>
          <p:cNvSpPr txBox="1"/>
          <p:nvPr/>
        </p:nvSpPr>
        <p:spPr>
          <a:xfrm>
            <a:off x="291358" y="6307509"/>
            <a:ext cx="2202719" cy="338554"/>
          </a:xfrm>
          <a:prstGeom prst="rect">
            <a:avLst/>
          </a:prstGeom>
          <a:noFill/>
        </p:spPr>
        <p:txBody>
          <a:bodyPr wrap="none" rtlCol="0">
            <a:spAutoFit/>
          </a:bodyPr>
          <a:lstStyle/>
          <a:p>
            <a:r>
              <a:rPr lang="en-US" sz="1600" b="1" dirty="0"/>
              <a:t>Lipari &amp; Van Horn, 2017</a:t>
            </a:r>
          </a:p>
        </p:txBody>
      </p:sp>
      <p:pic>
        <p:nvPicPr>
          <p:cNvPr id="10" name="Content Placeholder 9" descr="A woman and child standing on one side of a bottle-shaped chasm and a man standing on the other side">
            <a:extLst>
              <a:ext uri="{FF2B5EF4-FFF2-40B4-BE49-F238E27FC236}">
                <a16:creationId xmlns:a16="http://schemas.microsoft.com/office/drawing/2014/main" id="{467EE47E-C4D4-4693-B85E-5EDC73EB8785}"/>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4509"/>
          <a:stretch/>
        </p:blipFill>
        <p:spPr>
          <a:xfrm>
            <a:off x="7968444" y="2522621"/>
            <a:ext cx="4139929" cy="4335379"/>
          </a:xfrm>
          <a:prstGeom prst="rect">
            <a:avLst/>
          </a:prstGeom>
          <a:ln>
            <a:noFill/>
          </a:ln>
        </p:spPr>
      </p:pic>
    </p:spTree>
    <p:extLst>
      <p:ext uri="{BB962C8B-B14F-4D97-AF65-F5344CB8AC3E}">
        <p14:creationId xmlns:p14="http://schemas.microsoft.com/office/powerpoint/2010/main" val="319027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9836AE-3823-4B3E-86FD-3355477D0236}"/>
              </a:ext>
            </a:extLst>
          </p:cNvPr>
          <p:cNvSpPr>
            <a:spLocks noGrp="1"/>
          </p:cNvSpPr>
          <p:nvPr>
            <p:ph type="title"/>
          </p:nvPr>
        </p:nvSpPr>
        <p:spPr>
          <a:xfrm>
            <a:off x="273657" y="381028"/>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Alcohol and Driving</a:t>
            </a:r>
          </a:p>
        </p:txBody>
      </p:sp>
      <p:sp>
        <p:nvSpPr>
          <p:cNvPr id="6" name="Content Placeholder 5">
            <a:extLst>
              <a:ext uri="{FF2B5EF4-FFF2-40B4-BE49-F238E27FC236}">
                <a16:creationId xmlns:a16="http://schemas.microsoft.com/office/drawing/2014/main" id="{D9A06D0B-367B-49E3-A615-566BDF2FD57B}"/>
              </a:ext>
            </a:extLst>
          </p:cNvPr>
          <p:cNvSpPr>
            <a:spLocks noGrp="1"/>
          </p:cNvSpPr>
          <p:nvPr>
            <p:ph idx="1"/>
          </p:nvPr>
        </p:nvSpPr>
        <p:spPr>
          <a:xfrm>
            <a:off x="94970" y="2744374"/>
            <a:ext cx="10754801" cy="3127211"/>
          </a:xfrm>
        </p:spPr>
        <p:txBody>
          <a:bodyPr>
            <a:normAutofit/>
          </a:bodyPr>
          <a:lstStyle/>
          <a:p>
            <a:pPr>
              <a:lnSpc>
                <a:spcPct val="100000"/>
              </a:lnSpc>
              <a:spcBef>
                <a:spcPts val="0"/>
              </a:spcBef>
              <a:buClr>
                <a:srgbClr val="94A545"/>
              </a:buClr>
              <a:buSzPct val="80000"/>
            </a:pPr>
            <a:r>
              <a:rPr lang="en-US" sz="3200" b="1" dirty="0">
                <a:solidFill>
                  <a:srgbClr val="3E5641"/>
                </a:solidFill>
              </a:rPr>
              <a:t>In 2019, alcohol-impaired driving fatalities accounted for </a:t>
            </a:r>
            <a:r>
              <a:rPr lang="en-US" sz="3600" b="1" dirty="0">
                <a:solidFill>
                  <a:srgbClr val="88A0A8"/>
                </a:solidFill>
              </a:rPr>
              <a:t>10,142</a:t>
            </a:r>
            <a:r>
              <a:rPr lang="en-US" sz="3200" b="1" dirty="0">
                <a:solidFill>
                  <a:srgbClr val="88A0A8"/>
                </a:solidFill>
              </a:rPr>
              <a:t> deaths  </a:t>
            </a:r>
            <a:r>
              <a:rPr lang="en-US" sz="3200" b="1" dirty="0">
                <a:solidFill>
                  <a:srgbClr val="3E5641"/>
                </a:solidFill>
              </a:rPr>
              <a:t>(28.0% of overall driving fatalities) </a:t>
            </a:r>
          </a:p>
          <a:p>
            <a:pPr>
              <a:lnSpc>
                <a:spcPct val="100000"/>
              </a:lnSpc>
              <a:spcBef>
                <a:spcPts val="0"/>
              </a:spcBef>
              <a:buClr>
                <a:srgbClr val="94A545"/>
              </a:buClr>
              <a:buSzPct val="80000"/>
            </a:pPr>
            <a:r>
              <a:rPr lang="en-US" sz="3200" b="1" dirty="0">
                <a:solidFill>
                  <a:srgbClr val="88A0A8"/>
                </a:solidFill>
              </a:rPr>
              <a:t>68% of the fatalities </a:t>
            </a:r>
            <a:r>
              <a:rPr lang="en-US" sz="3200" b="1" dirty="0">
                <a:solidFill>
                  <a:srgbClr val="3E5641"/>
                </a:solidFill>
              </a:rPr>
              <a:t>(6,872) were in crashes in which at least </a:t>
            </a:r>
            <a:r>
              <a:rPr lang="en-US" sz="3200" b="1" dirty="0">
                <a:solidFill>
                  <a:schemeClr val="tx1">
                    <a:lumMod val="65000"/>
                    <a:lumOff val="35000"/>
                  </a:schemeClr>
                </a:solidFill>
              </a:rPr>
              <a:t>one driver had a BAC of .15 or higher</a:t>
            </a:r>
          </a:p>
          <a:p>
            <a:pPr>
              <a:lnSpc>
                <a:spcPct val="100000"/>
              </a:lnSpc>
              <a:spcBef>
                <a:spcPts val="0"/>
              </a:spcBef>
              <a:buClr>
                <a:srgbClr val="94A545"/>
              </a:buClr>
              <a:buSzPct val="80000"/>
            </a:pPr>
            <a:r>
              <a:rPr lang="en-US" sz="3200" b="1" dirty="0">
                <a:solidFill>
                  <a:srgbClr val="3E5641"/>
                </a:solidFill>
              </a:rPr>
              <a:t>An average of 1 alcohol-impaired driving fatality occurred </a:t>
            </a:r>
            <a:r>
              <a:rPr lang="en-US" sz="3200" b="1" dirty="0">
                <a:solidFill>
                  <a:srgbClr val="88A0A8"/>
                </a:solidFill>
              </a:rPr>
              <a:t>every 52 minutes in 2019</a:t>
            </a:r>
            <a:r>
              <a:rPr lang="en-US" sz="3200" b="1" dirty="0">
                <a:solidFill>
                  <a:srgbClr val="3E5641"/>
                </a:solidFill>
              </a:rPr>
              <a:t>.</a:t>
            </a:r>
          </a:p>
        </p:txBody>
      </p:sp>
      <p:sp>
        <p:nvSpPr>
          <p:cNvPr id="7" name="TextBox 6">
            <a:extLst>
              <a:ext uri="{FF2B5EF4-FFF2-40B4-BE49-F238E27FC236}">
                <a16:creationId xmlns:a16="http://schemas.microsoft.com/office/drawing/2014/main" id="{80D51BF7-F916-4A87-B654-4786608EDAD7}"/>
              </a:ext>
            </a:extLst>
          </p:cNvPr>
          <p:cNvSpPr txBox="1"/>
          <p:nvPr/>
        </p:nvSpPr>
        <p:spPr>
          <a:xfrm>
            <a:off x="411148" y="6194066"/>
            <a:ext cx="11369703" cy="1200329"/>
          </a:xfrm>
          <a:prstGeom prst="rect">
            <a:avLst/>
          </a:prstGeom>
          <a:noFill/>
        </p:spPr>
        <p:txBody>
          <a:bodyPr wrap="square" rtlCol="0">
            <a:spAutoFit/>
          </a:bodyPr>
          <a:lstStyle/>
          <a:p>
            <a:r>
              <a:rPr lang="en-US" b="1" dirty="0">
                <a:solidFill>
                  <a:schemeClr val="tx1">
                    <a:lumMod val="65000"/>
                    <a:lumOff val="35000"/>
                  </a:schemeClr>
                </a:solidFill>
              </a:rPr>
              <a:t>(National Center for Statistics and Analysis, National Highway Traffic Safety Administration)</a:t>
            </a:r>
          </a:p>
          <a:p>
            <a:r>
              <a:rPr lang="en-US" dirty="0">
                <a:hlinkClick r:id="rId3" action="ppaction://hlinkfile"/>
              </a:rPr>
              <a:t>file:///C:/Users/Nancy/Downloads/2019%20Alcohol-Impaired%20Driving%20Traffic%20Safety%20Fact%20Sheet.pdf</a:t>
            </a:r>
            <a:endParaRPr lang="en-US" dirty="0"/>
          </a:p>
          <a:p>
            <a:endParaRPr lang="en-US" dirty="0"/>
          </a:p>
          <a:p>
            <a:endParaRPr lang="en-US" dirty="0"/>
          </a:p>
        </p:txBody>
      </p:sp>
      <p:pic>
        <p:nvPicPr>
          <p:cNvPr id="9" name="Picture 8">
            <a:extLst>
              <a:ext uri="{FF2B5EF4-FFF2-40B4-BE49-F238E27FC236}">
                <a16:creationId xmlns:a16="http://schemas.microsoft.com/office/drawing/2014/main" id="{9C6DCFED-EA6C-4873-9F6C-B5777AE1421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682" y="36956"/>
            <a:ext cx="2546177" cy="2546177"/>
          </a:xfrm>
          <a:prstGeom prst="rect">
            <a:avLst/>
          </a:prstGeom>
        </p:spPr>
      </p:pic>
    </p:spTree>
    <p:extLst>
      <p:ext uri="{BB962C8B-B14F-4D97-AF65-F5344CB8AC3E}">
        <p14:creationId xmlns:p14="http://schemas.microsoft.com/office/powerpoint/2010/main" val="652955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4045</TotalTime>
  <Words>3182</Words>
  <Application>Microsoft Macintosh PowerPoint</Application>
  <PresentationFormat>Widescreen</PresentationFormat>
  <Paragraphs>140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Times New Roman</vt:lpstr>
      <vt:lpstr>Office Theme</vt:lpstr>
      <vt:lpstr> Alcohol’s Impact </vt:lpstr>
      <vt:lpstr>Current, Binge, and Healvy Alcohol Use</vt:lpstr>
      <vt:lpstr>Alcohol Facts</vt:lpstr>
      <vt:lpstr> Excessive alcohol use is one of the leading causes of preventable death in the US</vt:lpstr>
      <vt:lpstr>Alcohol-Related Chronic Illness &amp; Death in US</vt:lpstr>
      <vt:lpstr>Current research indicates   there is no safe drinking level, underscoring the message that  “the less, the better” when it comes to alcohol. </vt:lpstr>
      <vt:lpstr>Alcohol-Related Deaths  During COVID</vt:lpstr>
      <vt:lpstr>Families Impacted by Alcohol</vt:lpstr>
      <vt:lpstr>Alcohol and Driving</vt:lpstr>
      <vt:lpstr>Alcohol &amp; Violence</vt:lpstr>
      <vt:lpstr>Alcohol &amp; Violence –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lastModifiedBy>Shannon Browning</cp:lastModifiedBy>
  <cp:revision>38</cp:revision>
  <dcterms:created xsi:type="dcterms:W3CDTF">2022-07-16T00:38:53Z</dcterms:created>
  <dcterms:modified xsi:type="dcterms:W3CDTF">2024-10-21T22:46:50Z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2022-08-30T21:52:22Z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5c3385ff-e442-4f41-b3c2-b9e47248d84e</vt:lpwstr>
  </property>
  <property fmtid="{D5CDD505-2E9C-101B-9397-08002B2CF9AE}" pid="8" name="MSIP_Label_49b38bac-b8d9-4247-86ce-c60989fdd649_ContentBits">
    <vt:lpwstr>0</vt:lpwstr>
  </property>
</Properties>
</file>