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3" r:id="rId5"/>
  </p:sldMasterIdLst>
  <p:notesMasterIdLst>
    <p:notesMasterId r:id="rId18"/>
  </p:notesMasterIdLst>
  <p:sldIdLst>
    <p:sldId id="280" r:id="rId6"/>
    <p:sldId id="276" r:id="rId7"/>
    <p:sldId id="258" r:id="rId8"/>
    <p:sldId id="274" r:id="rId9"/>
    <p:sldId id="277" r:id="rId10"/>
    <p:sldId id="278" r:id="rId11"/>
    <p:sldId id="259" r:id="rId12"/>
    <p:sldId id="260" r:id="rId13"/>
    <p:sldId id="261" r:id="rId14"/>
    <p:sldId id="262" r:id="rId15"/>
    <p:sldId id="264"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742"/>
    <a:srgbClr val="494949"/>
    <a:srgbClr val="88A0A8"/>
    <a:srgbClr val="000000"/>
    <a:srgbClr val="A8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4D6B6-C554-4BEE-B1CE-445F9C012C3A}" v="3" dt="2022-10-28T16:06:17.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1"/>
    <p:restoredTop sz="94694"/>
  </p:normalViewPr>
  <p:slideViewPr>
    <p:cSldViewPr snapToGrid="0">
      <p:cViewPr varScale="1">
        <p:scale>
          <a:sx n="99" d="100"/>
          <a:sy n="99" d="100"/>
        </p:scale>
        <p:origin x="200" y="65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320" d="100"/>
          <a:sy n="320" d="100"/>
        </p:scale>
        <p:origin x="-496" y="-62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ntunen, Cindy" userId="9ac2c7a5-0e36-4850-a870-cac11eb2fb92" providerId="ADAL" clId="{4D14D6B6-C554-4BEE-B1CE-445F9C012C3A}"/>
    <pc:docChg chg="undo custSel modSld">
      <pc:chgData name="Juntunen, Cindy" userId="9ac2c7a5-0e36-4850-a870-cac11eb2fb92" providerId="ADAL" clId="{4D14D6B6-C554-4BEE-B1CE-445F9C012C3A}" dt="2022-10-28T17:20:09.339" v="514" actId="20577"/>
      <pc:docMkLst>
        <pc:docMk/>
      </pc:docMkLst>
      <pc:sldChg chg="modNotes">
        <pc:chgData name="Juntunen, Cindy" userId="9ac2c7a5-0e36-4850-a870-cac11eb2fb92" providerId="ADAL" clId="{4D14D6B6-C554-4BEE-B1CE-445F9C012C3A}" dt="2022-10-28T16:01:26.518" v="153" actId="20577"/>
        <pc:sldMkLst>
          <pc:docMk/>
          <pc:sldMk cId="2502149201" sldId="259"/>
        </pc:sldMkLst>
      </pc:sldChg>
      <pc:sldChg chg="modNotes">
        <pc:chgData name="Juntunen, Cindy" userId="9ac2c7a5-0e36-4850-a870-cac11eb2fb92" providerId="ADAL" clId="{4D14D6B6-C554-4BEE-B1CE-445F9C012C3A}" dt="2022-10-28T16:02:14.430" v="186" actId="20577"/>
        <pc:sldMkLst>
          <pc:docMk/>
          <pc:sldMk cId="1897426406" sldId="260"/>
        </pc:sldMkLst>
      </pc:sldChg>
      <pc:sldChg chg="modNotes">
        <pc:chgData name="Juntunen, Cindy" userId="9ac2c7a5-0e36-4850-a870-cac11eb2fb92" providerId="ADAL" clId="{4D14D6B6-C554-4BEE-B1CE-445F9C012C3A}" dt="2022-10-28T17:20:09.339" v="514" actId="20577"/>
        <pc:sldMkLst>
          <pc:docMk/>
          <pc:sldMk cId="3286324316" sldId="262"/>
        </pc:sldMkLst>
      </pc:sldChg>
      <pc:sldChg chg="modNotes">
        <pc:chgData name="Juntunen, Cindy" userId="9ac2c7a5-0e36-4850-a870-cac11eb2fb92" providerId="ADAL" clId="{4D14D6B6-C554-4BEE-B1CE-445F9C012C3A}" dt="2022-10-28T17:08:22.081" v="256" actId="20577"/>
        <pc:sldMkLst>
          <pc:docMk/>
          <pc:sldMk cId="353850483" sldId="264"/>
        </pc:sldMkLst>
      </pc:sldChg>
      <pc:sldChg chg="modNotes">
        <pc:chgData name="Juntunen, Cindy" userId="9ac2c7a5-0e36-4850-a870-cac11eb2fb92" providerId="ADAL" clId="{4D14D6B6-C554-4BEE-B1CE-445F9C012C3A}" dt="2022-10-28T17:08:06.698" v="225" actId="14100"/>
        <pc:sldMkLst>
          <pc:docMk/>
          <pc:sldMk cId="170525511" sldId="274"/>
        </pc:sldMkLst>
      </pc:sldChg>
      <pc:sldChg chg="modNotes">
        <pc:chgData name="Juntunen, Cindy" userId="9ac2c7a5-0e36-4850-a870-cac11eb2fb92" providerId="ADAL" clId="{4D14D6B6-C554-4BEE-B1CE-445F9C012C3A}" dt="2022-10-28T15:53:00.981" v="46" actId="20577"/>
        <pc:sldMkLst>
          <pc:docMk/>
          <pc:sldMk cId="2472049241" sldId="276"/>
        </pc:sldMkLst>
      </pc:sldChg>
      <pc:sldChg chg="modNotes">
        <pc:chgData name="Juntunen, Cindy" userId="9ac2c7a5-0e36-4850-a870-cac11eb2fb92" providerId="ADAL" clId="{4D14D6B6-C554-4BEE-B1CE-445F9C012C3A}" dt="2022-10-28T16:00:31.809" v="112" actId="20577"/>
        <pc:sldMkLst>
          <pc:docMk/>
          <pc:sldMk cId="1500701413" sldId="278"/>
        </pc:sldMkLst>
      </pc:sldChg>
      <pc:sldChg chg="modNotes">
        <pc:chgData name="Juntunen, Cindy" userId="9ac2c7a5-0e36-4850-a870-cac11eb2fb92" providerId="ADAL" clId="{4D14D6B6-C554-4BEE-B1CE-445F9C012C3A}" dt="2022-10-28T15:53:31.532" v="77" actId="20577"/>
        <pc:sldMkLst>
          <pc:docMk/>
          <pc:sldMk cId="3928978024" sldId="2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8BDAF-0D3E-48DC-9DC4-81BC7825EC7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D6DD109-11F5-4945-9229-64C349010E5F}">
      <dgm:prSet/>
      <dgm:spPr/>
      <dgm:t>
        <a:bodyPr/>
        <a:lstStyle/>
        <a:p>
          <a:r>
            <a:rPr lang="en-US"/>
            <a:t>Public or Social</a:t>
          </a:r>
          <a:endParaRPr lang="en-US" dirty="0"/>
        </a:p>
      </dgm:t>
    </dgm:pt>
    <dgm:pt modelId="{0D578112-6FBE-4533-9E54-4929906259E8}" type="parTrans" cxnId="{4E7D8C2F-01CB-48FF-B5C4-1C2E65FB4FB8}">
      <dgm:prSet/>
      <dgm:spPr/>
      <dgm:t>
        <a:bodyPr/>
        <a:lstStyle/>
        <a:p>
          <a:endParaRPr lang="en-US"/>
        </a:p>
      </dgm:t>
    </dgm:pt>
    <dgm:pt modelId="{B8E375D0-EA3C-42C0-A25A-E0DD480D0F1B}" type="sibTrans" cxnId="{4E7D8C2F-01CB-48FF-B5C4-1C2E65FB4FB8}">
      <dgm:prSet/>
      <dgm:spPr/>
      <dgm:t>
        <a:bodyPr/>
        <a:lstStyle/>
        <a:p>
          <a:endParaRPr lang="en-US"/>
        </a:p>
      </dgm:t>
    </dgm:pt>
    <dgm:pt modelId="{0934EA0F-0AC7-4EC0-BBF0-6DE5CA7DED66}">
      <dgm:prSet/>
      <dgm:spPr/>
      <dgm:t>
        <a:bodyPr/>
        <a:lstStyle/>
        <a:p>
          <a:r>
            <a:rPr lang="en-US"/>
            <a:t>Public attitudes resulting in discrimination or devaluation</a:t>
          </a:r>
          <a:endParaRPr lang="en-US" dirty="0"/>
        </a:p>
      </dgm:t>
    </dgm:pt>
    <dgm:pt modelId="{D0F1DE8C-E237-4002-AAD8-9DB00F050DB9}" type="parTrans" cxnId="{D53EA21A-F69C-4DCA-BABD-8BA830FF9721}">
      <dgm:prSet/>
      <dgm:spPr/>
      <dgm:t>
        <a:bodyPr/>
        <a:lstStyle/>
        <a:p>
          <a:endParaRPr lang="en-US"/>
        </a:p>
      </dgm:t>
    </dgm:pt>
    <dgm:pt modelId="{2A5B2CF0-FF21-44EB-B13B-3EA8349A97CF}" type="sibTrans" cxnId="{D53EA21A-F69C-4DCA-BABD-8BA830FF9721}">
      <dgm:prSet/>
      <dgm:spPr/>
      <dgm:t>
        <a:bodyPr/>
        <a:lstStyle/>
        <a:p>
          <a:endParaRPr lang="en-US"/>
        </a:p>
      </dgm:t>
    </dgm:pt>
    <dgm:pt modelId="{73919E0B-01E3-4881-A72F-8C74501FA148}">
      <dgm:prSet/>
      <dgm:spPr/>
      <dgm:t>
        <a:bodyPr/>
        <a:lstStyle/>
        <a:p>
          <a:r>
            <a:rPr lang="en-US"/>
            <a:t>Systemic</a:t>
          </a:r>
        </a:p>
      </dgm:t>
    </dgm:pt>
    <dgm:pt modelId="{DAD09C91-8684-452D-82EA-8BEC08EA1ACE}" type="parTrans" cxnId="{63F921E0-85BA-4CF0-9E80-C4D73AF471C2}">
      <dgm:prSet/>
      <dgm:spPr/>
      <dgm:t>
        <a:bodyPr/>
        <a:lstStyle/>
        <a:p>
          <a:endParaRPr lang="en-US"/>
        </a:p>
      </dgm:t>
    </dgm:pt>
    <dgm:pt modelId="{9B800BCC-52A3-444F-B5E7-42E11EB4D7A5}" type="sibTrans" cxnId="{63F921E0-85BA-4CF0-9E80-C4D73AF471C2}">
      <dgm:prSet/>
      <dgm:spPr/>
      <dgm:t>
        <a:bodyPr/>
        <a:lstStyle/>
        <a:p>
          <a:endParaRPr lang="en-US"/>
        </a:p>
      </dgm:t>
    </dgm:pt>
    <dgm:pt modelId="{95042139-CE65-4D9E-83E1-6113848F62B2}">
      <dgm:prSet/>
      <dgm:spPr/>
      <dgm:t>
        <a:bodyPr/>
        <a:lstStyle/>
        <a:p>
          <a:r>
            <a:rPr lang="en-US" dirty="0"/>
            <a:t>Reduced access to care and resources due to policies &amp; practices</a:t>
          </a:r>
        </a:p>
      </dgm:t>
    </dgm:pt>
    <dgm:pt modelId="{E2C325EF-53D6-4BCC-9879-6AA2E7A9726A}" type="parTrans" cxnId="{2FB4A4C3-F19C-4C3F-8480-26B4C5205826}">
      <dgm:prSet/>
      <dgm:spPr/>
      <dgm:t>
        <a:bodyPr/>
        <a:lstStyle/>
        <a:p>
          <a:endParaRPr lang="en-US"/>
        </a:p>
      </dgm:t>
    </dgm:pt>
    <dgm:pt modelId="{02AB4469-2D78-4150-BED9-844BDB06D436}" type="sibTrans" cxnId="{2FB4A4C3-F19C-4C3F-8480-26B4C5205826}">
      <dgm:prSet/>
      <dgm:spPr/>
      <dgm:t>
        <a:bodyPr/>
        <a:lstStyle/>
        <a:p>
          <a:endParaRPr lang="en-US"/>
        </a:p>
      </dgm:t>
    </dgm:pt>
    <dgm:pt modelId="{E39582FC-8F8F-4F0B-8980-42336EB3F9FF}">
      <dgm:prSet/>
      <dgm:spPr/>
      <dgm:t>
        <a:bodyPr/>
        <a:lstStyle/>
        <a:p>
          <a:r>
            <a:rPr lang="en-US"/>
            <a:t>Self or Personal</a:t>
          </a:r>
        </a:p>
      </dgm:t>
    </dgm:pt>
    <dgm:pt modelId="{56A83620-2284-42F7-B578-5C0031AE1EE1}" type="parTrans" cxnId="{AEAFB8AF-E44A-48C6-840B-C7A812D90456}">
      <dgm:prSet/>
      <dgm:spPr/>
      <dgm:t>
        <a:bodyPr/>
        <a:lstStyle/>
        <a:p>
          <a:endParaRPr lang="en-US"/>
        </a:p>
      </dgm:t>
    </dgm:pt>
    <dgm:pt modelId="{B1B9BE72-410C-41F0-936D-AF9638CAFD60}" type="sibTrans" cxnId="{AEAFB8AF-E44A-48C6-840B-C7A812D90456}">
      <dgm:prSet/>
      <dgm:spPr/>
      <dgm:t>
        <a:bodyPr/>
        <a:lstStyle/>
        <a:p>
          <a:endParaRPr lang="en-US"/>
        </a:p>
      </dgm:t>
    </dgm:pt>
    <dgm:pt modelId="{5BB85472-F121-42C1-B0D6-51F07F519F31}">
      <dgm:prSet/>
      <dgm:spPr/>
      <dgm:t>
        <a:bodyPr/>
        <a:lstStyle/>
        <a:p>
          <a:r>
            <a:rPr lang="en-US" dirty="0"/>
            <a:t>Internalization of negative stereotypes</a:t>
          </a:r>
        </a:p>
      </dgm:t>
    </dgm:pt>
    <dgm:pt modelId="{783E748F-A257-47DC-A1B5-9DCAE317E0B6}" type="parTrans" cxnId="{8EA8CA5B-3FEB-4DB7-9F22-7108F68E12C4}">
      <dgm:prSet/>
      <dgm:spPr/>
      <dgm:t>
        <a:bodyPr/>
        <a:lstStyle/>
        <a:p>
          <a:endParaRPr lang="en-US"/>
        </a:p>
      </dgm:t>
    </dgm:pt>
    <dgm:pt modelId="{1E8855B3-4B8E-4095-9D37-EDFE08B0C2EB}" type="sibTrans" cxnId="{8EA8CA5B-3FEB-4DB7-9F22-7108F68E12C4}">
      <dgm:prSet/>
      <dgm:spPr/>
      <dgm:t>
        <a:bodyPr/>
        <a:lstStyle/>
        <a:p>
          <a:endParaRPr lang="en-US"/>
        </a:p>
      </dgm:t>
    </dgm:pt>
    <dgm:pt modelId="{97E0AE41-CDEA-4D97-BD9F-BB18A23E928A}">
      <dgm:prSet/>
      <dgm:spPr/>
      <dgm:t>
        <a:bodyPr/>
        <a:lstStyle/>
        <a:p>
          <a:r>
            <a:rPr lang="en-US" dirty="0"/>
            <a:t>Enacted</a:t>
          </a:r>
        </a:p>
      </dgm:t>
    </dgm:pt>
    <dgm:pt modelId="{F20FC745-F25A-4CCE-B9F3-7D771182A503}" type="parTrans" cxnId="{E6ED15E9-9CCF-4117-96D4-2B925694EE16}">
      <dgm:prSet/>
      <dgm:spPr/>
      <dgm:t>
        <a:bodyPr/>
        <a:lstStyle/>
        <a:p>
          <a:endParaRPr lang="en-US"/>
        </a:p>
      </dgm:t>
    </dgm:pt>
    <dgm:pt modelId="{BCE7D781-859A-4EAE-A6A7-BDF39A4BE408}" type="sibTrans" cxnId="{E6ED15E9-9CCF-4117-96D4-2B925694EE16}">
      <dgm:prSet/>
      <dgm:spPr/>
      <dgm:t>
        <a:bodyPr/>
        <a:lstStyle/>
        <a:p>
          <a:endParaRPr lang="en-US"/>
        </a:p>
      </dgm:t>
    </dgm:pt>
    <dgm:pt modelId="{A945CBAE-07CE-4840-AC47-D90C27907696}">
      <dgm:prSet/>
      <dgm:spPr/>
      <dgm:t>
        <a:bodyPr/>
        <a:lstStyle/>
        <a:p>
          <a:r>
            <a:rPr lang="en-US" dirty="0"/>
            <a:t>The experience of discriminatory treatment by others</a:t>
          </a:r>
        </a:p>
      </dgm:t>
    </dgm:pt>
    <dgm:pt modelId="{B305D0ED-F918-4936-9D93-3E073053FF7E}" type="parTrans" cxnId="{65BCFB24-2C78-4142-A8A3-A8E41A954A82}">
      <dgm:prSet/>
      <dgm:spPr/>
      <dgm:t>
        <a:bodyPr/>
        <a:lstStyle/>
        <a:p>
          <a:endParaRPr lang="en-US"/>
        </a:p>
      </dgm:t>
    </dgm:pt>
    <dgm:pt modelId="{75A23E2A-4BF2-4F85-B944-C11B1219358B}" type="sibTrans" cxnId="{65BCFB24-2C78-4142-A8A3-A8E41A954A82}">
      <dgm:prSet/>
      <dgm:spPr/>
      <dgm:t>
        <a:bodyPr/>
        <a:lstStyle/>
        <a:p>
          <a:endParaRPr lang="en-US"/>
        </a:p>
      </dgm:t>
    </dgm:pt>
    <dgm:pt modelId="{F013636F-8617-4E27-909E-D47CE7AB0EBD}">
      <dgm:prSet/>
      <dgm:spPr/>
      <dgm:t>
        <a:bodyPr/>
        <a:lstStyle/>
        <a:p>
          <a:r>
            <a:rPr lang="en-US" dirty="0"/>
            <a:t>Anticipated </a:t>
          </a:r>
        </a:p>
        <a:p>
          <a:r>
            <a:rPr lang="en-US" dirty="0"/>
            <a:t>or Felt</a:t>
          </a:r>
        </a:p>
      </dgm:t>
    </dgm:pt>
    <dgm:pt modelId="{12BC661E-F02E-401D-BEEE-EB5EA2F1FB08}" type="parTrans" cxnId="{27BEA752-EF5A-40E7-999C-3E8288F1553E}">
      <dgm:prSet/>
      <dgm:spPr/>
      <dgm:t>
        <a:bodyPr/>
        <a:lstStyle/>
        <a:p>
          <a:endParaRPr lang="en-US"/>
        </a:p>
      </dgm:t>
    </dgm:pt>
    <dgm:pt modelId="{522FC927-4903-4CA5-BBB2-A605DDD62D50}" type="sibTrans" cxnId="{27BEA752-EF5A-40E7-999C-3E8288F1553E}">
      <dgm:prSet/>
      <dgm:spPr/>
      <dgm:t>
        <a:bodyPr/>
        <a:lstStyle/>
        <a:p>
          <a:endParaRPr lang="en-US"/>
        </a:p>
      </dgm:t>
    </dgm:pt>
    <dgm:pt modelId="{9BF55792-1465-48BA-BD89-9F5246073FAC}">
      <dgm:prSet/>
      <dgm:spPr/>
      <dgm:t>
        <a:bodyPr/>
        <a:lstStyle/>
        <a:p>
          <a:r>
            <a:rPr lang="en-US" dirty="0"/>
            <a:t>Expecting to be a target of discrimination in the future.</a:t>
          </a:r>
        </a:p>
      </dgm:t>
    </dgm:pt>
    <dgm:pt modelId="{E70F4CFF-7A98-476D-AD30-74F94535381F}" type="parTrans" cxnId="{F17E4007-C926-4868-921F-47989C4EC73F}">
      <dgm:prSet/>
      <dgm:spPr/>
      <dgm:t>
        <a:bodyPr/>
        <a:lstStyle/>
        <a:p>
          <a:endParaRPr lang="en-US"/>
        </a:p>
      </dgm:t>
    </dgm:pt>
    <dgm:pt modelId="{F60914D2-B94E-4DCD-AEEB-C0D17C211D68}" type="sibTrans" cxnId="{F17E4007-C926-4868-921F-47989C4EC73F}">
      <dgm:prSet/>
      <dgm:spPr/>
      <dgm:t>
        <a:bodyPr/>
        <a:lstStyle/>
        <a:p>
          <a:endParaRPr lang="en-US"/>
        </a:p>
      </dgm:t>
    </dgm:pt>
    <dgm:pt modelId="{7D9C2D70-079C-4011-A645-9F2121DDCDD1}" type="pres">
      <dgm:prSet presAssocID="{5108BDAF-0D3E-48DC-9DC4-81BC7825EC7B}" presName="Name0" presStyleCnt="0">
        <dgm:presLayoutVars>
          <dgm:dir/>
          <dgm:animLvl val="lvl"/>
          <dgm:resizeHandles val="exact"/>
        </dgm:presLayoutVars>
      </dgm:prSet>
      <dgm:spPr/>
    </dgm:pt>
    <dgm:pt modelId="{F94CBB87-1ADD-4434-A9A2-5E56F572CC23}" type="pres">
      <dgm:prSet presAssocID="{8D6DD109-11F5-4945-9229-64C349010E5F}" presName="composite" presStyleCnt="0"/>
      <dgm:spPr/>
    </dgm:pt>
    <dgm:pt modelId="{237730A6-154C-4D0C-B3EA-0D62D935F9B1}" type="pres">
      <dgm:prSet presAssocID="{8D6DD109-11F5-4945-9229-64C349010E5F}" presName="parTx" presStyleLbl="alignNode1" presStyleIdx="0" presStyleCnt="5">
        <dgm:presLayoutVars>
          <dgm:chMax val="0"/>
          <dgm:chPref val="0"/>
          <dgm:bulletEnabled val="1"/>
        </dgm:presLayoutVars>
      </dgm:prSet>
      <dgm:spPr/>
    </dgm:pt>
    <dgm:pt modelId="{4871A275-48E8-4521-BC26-AA120CDAC4B1}" type="pres">
      <dgm:prSet presAssocID="{8D6DD109-11F5-4945-9229-64C349010E5F}" presName="desTx" presStyleLbl="alignAccFollowNode1" presStyleIdx="0" presStyleCnt="5">
        <dgm:presLayoutVars>
          <dgm:bulletEnabled val="1"/>
        </dgm:presLayoutVars>
      </dgm:prSet>
      <dgm:spPr/>
    </dgm:pt>
    <dgm:pt modelId="{70A5F809-12D7-41F0-95B0-F66471D58411}" type="pres">
      <dgm:prSet presAssocID="{B8E375D0-EA3C-42C0-A25A-E0DD480D0F1B}" presName="space" presStyleCnt="0"/>
      <dgm:spPr/>
    </dgm:pt>
    <dgm:pt modelId="{A1CC6891-0CCB-402B-BA08-886C74602421}" type="pres">
      <dgm:prSet presAssocID="{97E0AE41-CDEA-4D97-BD9F-BB18A23E928A}" presName="composite" presStyleCnt="0"/>
      <dgm:spPr/>
    </dgm:pt>
    <dgm:pt modelId="{6D6C6194-8715-4F97-9877-B4A9C3CB2898}" type="pres">
      <dgm:prSet presAssocID="{97E0AE41-CDEA-4D97-BD9F-BB18A23E928A}" presName="parTx" presStyleLbl="alignNode1" presStyleIdx="1" presStyleCnt="5">
        <dgm:presLayoutVars>
          <dgm:chMax val="0"/>
          <dgm:chPref val="0"/>
          <dgm:bulletEnabled val="1"/>
        </dgm:presLayoutVars>
      </dgm:prSet>
      <dgm:spPr/>
    </dgm:pt>
    <dgm:pt modelId="{42335451-0C6F-492B-847D-4DDB0401169D}" type="pres">
      <dgm:prSet presAssocID="{97E0AE41-CDEA-4D97-BD9F-BB18A23E928A}" presName="desTx" presStyleLbl="alignAccFollowNode1" presStyleIdx="1" presStyleCnt="5">
        <dgm:presLayoutVars>
          <dgm:bulletEnabled val="1"/>
        </dgm:presLayoutVars>
      </dgm:prSet>
      <dgm:spPr/>
    </dgm:pt>
    <dgm:pt modelId="{1EF129B5-04A8-4F66-A1DC-3DB7965972EB}" type="pres">
      <dgm:prSet presAssocID="{BCE7D781-859A-4EAE-A6A7-BDF39A4BE408}" presName="space" presStyleCnt="0"/>
      <dgm:spPr/>
    </dgm:pt>
    <dgm:pt modelId="{69D06983-FADB-496C-88E2-D9C03AEF5887}" type="pres">
      <dgm:prSet presAssocID="{F013636F-8617-4E27-909E-D47CE7AB0EBD}" presName="composite" presStyleCnt="0"/>
      <dgm:spPr/>
    </dgm:pt>
    <dgm:pt modelId="{0A9355E2-4099-4B80-BA45-F4735F33CBAF}" type="pres">
      <dgm:prSet presAssocID="{F013636F-8617-4E27-909E-D47CE7AB0EBD}" presName="parTx" presStyleLbl="alignNode1" presStyleIdx="2" presStyleCnt="5">
        <dgm:presLayoutVars>
          <dgm:chMax val="0"/>
          <dgm:chPref val="0"/>
          <dgm:bulletEnabled val="1"/>
        </dgm:presLayoutVars>
      </dgm:prSet>
      <dgm:spPr/>
    </dgm:pt>
    <dgm:pt modelId="{AD205A46-A079-4A5A-A89A-D6BDEE538683}" type="pres">
      <dgm:prSet presAssocID="{F013636F-8617-4E27-909E-D47CE7AB0EBD}" presName="desTx" presStyleLbl="alignAccFollowNode1" presStyleIdx="2" presStyleCnt="5">
        <dgm:presLayoutVars>
          <dgm:bulletEnabled val="1"/>
        </dgm:presLayoutVars>
      </dgm:prSet>
      <dgm:spPr/>
    </dgm:pt>
    <dgm:pt modelId="{B94D1703-7A9A-46F4-95F3-6BF2F5C17D36}" type="pres">
      <dgm:prSet presAssocID="{522FC927-4903-4CA5-BBB2-A605DDD62D50}" presName="space" presStyleCnt="0"/>
      <dgm:spPr/>
    </dgm:pt>
    <dgm:pt modelId="{AD0568C6-0706-4F35-B6FD-CC5B7D7F8D33}" type="pres">
      <dgm:prSet presAssocID="{73919E0B-01E3-4881-A72F-8C74501FA148}" presName="composite" presStyleCnt="0"/>
      <dgm:spPr/>
    </dgm:pt>
    <dgm:pt modelId="{E6E7B19A-FB89-4C2F-928A-A6CD0882D76B}" type="pres">
      <dgm:prSet presAssocID="{73919E0B-01E3-4881-A72F-8C74501FA148}" presName="parTx" presStyleLbl="alignNode1" presStyleIdx="3" presStyleCnt="5">
        <dgm:presLayoutVars>
          <dgm:chMax val="0"/>
          <dgm:chPref val="0"/>
          <dgm:bulletEnabled val="1"/>
        </dgm:presLayoutVars>
      </dgm:prSet>
      <dgm:spPr/>
    </dgm:pt>
    <dgm:pt modelId="{283CB6FD-5C7F-4667-A90E-1159AAAA8B35}" type="pres">
      <dgm:prSet presAssocID="{73919E0B-01E3-4881-A72F-8C74501FA148}" presName="desTx" presStyleLbl="alignAccFollowNode1" presStyleIdx="3" presStyleCnt="5">
        <dgm:presLayoutVars>
          <dgm:bulletEnabled val="1"/>
        </dgm:presLayoutVars>
      </dgm:prSet>
      <dgm:spPr/>
    </dgm:pt>
    <dgm:pt modelId="{D1A0EF5A-4A2B-44CE-9836-1E513DA6BED6}" type="pres">
      <dgm:prSet presAssocID="{9B800BCC-52A3-444F-B5E7-42E11EB4D7A5}" presName="space" presStyleCnt="0"/>
      <dgm:spPr/>
    </dgm:pt>
    <dgm:pt modelId="{6484031C-645F-4737-A649-9E6C92A1A85D}" type="pres">
      <dgm:prSet presAssocID="{E39582FC-8F8F-4F0B-8980-42336EB3F9FF}" presName="composite" presStyleCnt="0"/>
      <dgm:spPr/>
    </dgm:pt>
    <dgm:pt modelId="{47A3D5F4-97E1-4964-92FB-DD33D0D4AC00}" type="pres">
      <dgm:prSet presAssocID="{E39582FC-8F8F-4F0B-8980-42336EB3F9FF}" presName="parTx" presStyleLbl="alignNode1" presStyleIdx="4" presStyleCnt="5">
        <dgm:presLayoutVars>
          <dgm:chMax val="0"/>
          <dgm:chPref val="0"/>
          <dgm:bulletEnabled val="1"/>
        </dgm:presLayoutVars>
      </dgm:prSet>
      <dgm:spPr/>
    </dgm:pt>
    <dgm:pt modelId="{0EA04338-EED8-4815-8B45-493BCCC728DD}" type="pres">
      <dgm:prSet presAssocID="{E39582FC-8F8F-4F0B-8980-42336EB3F9FF}" presName="desTx" presStyleLbl="alignAccFollowNode1" presStyleIdx="4" presStyleCnt="5">
        <dgm:presLayoutVars>
          <dgm:bulletEnabled val="1"/>
        </dgm:presLayoutVars>
      </dgm:prSet>
      <dgm:spPr/>
    </dgm:pt>
  </dgm:ptLst>
  <dgm:cxnLst>
    <dgm:cxn modelId="{F17E4007-C926-4868-921F-47989C4EC73F}" srcId="{F013636F-8617-4E27-909E-D47CE7AB0EBD}" destId="{9BF55792-1465-48BA-BD89-9F5246073FAC}" srcOrd="0" destOrd="0" parTransId="{E70F4CFF-7A98-476D-AD30-74F94535381F}" sibTransId="{F60914D2-B94E-4DCD-AEEB-C0D17C211D68}"/>
    <dgm:cxn modelId="{6C14B10C-193C-4610-B63F-54606BF4FFF5}" type="presOf" srcId="{8D6DD109-11F5-4945-9229-64C349010E5F}" destId="{237730A6-154C-4D0C-B3EA-0D62D935F9B1}" srcOrd="0" destOrd="0" presId="urn:microsoft.com/office/officeart/2005/8/layout/hList1"/>
    <dgm:cxn modelId="{D53EA21A-F69C-4DCA-BABD-8BA830FF9721}" srcId="{8D6DD109-11F5-4945-9229-64C349010E5F}" destId="{0934EA0F-0AC7-4EC0-BBF0-6DE5CA7DED66}" srcOrd="0" destOrd="0" parTransId="{D0F1DE8C-E237-4002-AAD8-9DB00F050DB9}" sibTransId="{2A5B2CF0-FF21-44EB-B13B-3EA8349A97CF}"/>
    <dgm:cxn modelId="{65BCFB24-2C78-4142-A8A3-A8E41A954A82}" srcId="{97E0AE41-CDEA-4D97-BD9F-BB18A23E928A}" destId="{A945CBAE-07CE-4840-AC47-D90C27907696}" srcOrd="0" destOrd="0" parTransId="{B305D0ED-F918-4936-9D93-3E073053FF7E}" sibTransId="{75A23E2A-4BF2-4F85-B944-C11B1219358B}"/>
    <dgm:cxn modelId="{4E7D8C2F-01CB-48FF-B5C4-1C2E65FB4FB8}" srcId="{5108BDAF-0D3E-48DC-9DC4-81BC7825EC7B}" destId="{8D6DD109-11F5-4945-9229-64C349010E5F}" srcOrd="0" destOrd="0" parTransId="{0D578112-6FBE-4533-9E54-4929906259E8}" sibTransId="{B8E375D0-EA3C-42C0-A25A-E0DD480D0F1B}"/>
    <dgm:cxn modelId="{27BEA752-EF5A-40E7-999C-3E8288F1553E}" srcId="{5108BDAF-0D3E-48DC-9DC4-81BC7825EC7B}" destId="{F013636F-8617-4E27-909E-D47CE7AB0EBD}" srcOrd="2" destOrd="0" parTransId="{12BC661E-F02E-401D-BEEE-EB5EA2F1FB08}" sibTransId="{522FC927-4903-4CA5-BBB2-A605DDD62D50}"/>
    <dgm:cxn modelId="{57264655-1EE9-4CA6-A41E-D5CC0430CCCB}" type="presOf" srcId="{5108BDAF-0D3E-48DC-9DC4-81BC7825EC7B}" destId="{7D9C2D70-079C-4011-A645-9F2121DDCDD1}" srcOrd="0" destOrd="0" presId="urn:microsoft.com/office/officeart/2005/8/layout/hList1"/>
    <dgm:cxn modelId="{8EA8CA5B-3FEB-4DB7-9F22-7108F68E12C4}" srcId="{E39582FC-8F8F-4F0B-8980-42336EB3F9FF}" destId="{5BB85472-F121-42C1-B0D6-51F07F519F31}" srcOrd="0" destOrd="0" parTransId="{783E748F-A257-47DC-A1B5-9DCAE317E0B6}" sibTransId="{1E8855B3-4B8E-4095-9D37-EDFE08B0C2EB}"/>
    <dgm:cxn modelId="{7C55C76F-AB64-46B9-89E1-E26C81698968}" type="presOf" srcId="{E39582FC-8F8F-4F0B-8980-42336EB3F9FF}" destId="{47A3D5F4-97E1-4964-92FB-DD33D0D4AC00}" srcOrd="0" destOrd="0" presId="urn:microsoft.com/office/officeart/2005/8/layout/hList1"/>
    <dgm:cxn modelId="{CC897B70-AFE3-45B4-B412-7B870DACED23}" type="presOf" srcId="{9BF55792-1465-48BA-BD89-9F5246073FAC}" destId="{AD205A46-A079-4A5A-A89A-D6BDEE538683}" srcOrd="0" destOrd="0" presId="urn:microsoft.com/office/officeart/2005/8/layout/hList1"/>
    <dgm:cxn modelId="{6E90B579-AD33-4A2A-8CEA-7F0A786B7336}" type="presOf" srcId="{97E0AE41-CDEA-4D97-BD9F-BB18A23E928A}" destId="{6D6C6194-8715-4F97-9877-B4A9C3CB2898}" srcOrd="0" destOrd="0" presId="urn:microsoft.com/office/officeart/2005/8/layout/hList1"/>
    <dgm:cxn modelId="{F77DDA8B-0D5A-4968-89A1-F033633CCF40}" type="presOf" srcId="{5BB85472-F121-42C1-B0D6-51F07F519F31}" destId="{0EA04338-EED8-4815-8B45-493BCCC728DD}" srcOrd="0" destOrd="0" presId="urn:microsoft.com/office/officeart/2005/8/layout/hList1"/>
    <dgm:cxn modelId="{3F550D91-30EE-43BC-AD8B-7931E7AA8B57}" type="presOf" srcId="{F013636F-8617-4E27-909E-D47CE7AB0EBD}" destId="{0A9355E2-4099-4B80-BA45-F4735F33CBAF}" srcOrd="0" destOrd="0" presId="urn:microsoft.com/office/officeart/2005/8/layout/hList1"/>
    <dgm:cxn modelId="{51FA489A-F6C8-4564-8B70-01A9CEBB746A}" type="presOf" srcId="{A945CBAE-07CE-4840-AC47-D90C27907696}" destId="{42335451-0C6F-492B-847D-4DDB0401169D}" srcOrd="0" destOrd="0" presId="urn:microsoft.com/office/officeart/2005/8/layout/hList1"/>
    <dgm:cxn modelId="{AEAFB8AF-E44A-48C6-840B-C7A812D90456}" srcId="{5108BDAF-0D3E-48DC-9DC4-81BC7825EC7B}" destId="{E39582FC-8F8F-4F0B-8980-42336EB3F9FF}" srcOrd="4" destOrd="0" parTransId="{56A83620-2284-42F7-B578-5C0031AE1EE1}" sibTransId="{B1B9BE72-410C-41F0-936D-AF9638CAFD60}"/>
    <dgm:cxn modelId="{43D42CB3-F971-4638-98B8-F0121E9D2A85}" type="presOf" srcId="{73919E0B-01E3-4881-A72F-8C74501FA148}" destId="{E6E7B19A-FB89-4C2F-928A-A6CD0882D76B}" srcOrd="0" destOrd="0" presId="urn:microsoft.com/office/officeart/2005/8/layout/hList1"/>
    <dgm:cxn modelId="{9BED71BC-EEED-41C7-A10E-8C3CE26D41F5}" type="presOf" srcId="{0934EA0F-0AC7-4EC0-BBF0-6DE5CA7DED66}" destId="{4871A275-48E8-4521-BC26-AA120CDAC4B1}" srcOrd="0" destOrd="0" presId="urn:microsoft.com/office/officeart/2005/8/layout/hList1"/>
    <dgm:cxn modelId="{2FB4A4C3-F19C-4C3F-8480-26B4C5205826}" srcId="{73919E0B-01E3-4881-A72F-8C74501FA148}" destId="{95042139-CE65-4D9E-83E1-6113848F62B2}" srcOrd="0" destOrd="0" parTransId="{E2C325EF-53D6-4BCC-9879-6AA2E7A9726A}" sibTransId="{02AB4469-2D78-4150-BED9-844BDB06D436}"/>
    <dgm:cxn modelId="{63F921E0-85BA-4CF0-9E80-C4D73AF471C2}" srcId="{5108BDAF-0D3E-48DC-9DC4-81BC7825EC7B}" destId="{73919E0B-01E3-4881-A72F-8C74501FA148}" srcOrd="3" destOrd="0" parTransId="{DAD09C91-8684-452D-82EA-8BEC08EA1ACE}" sibTransId="{9B800BCC-52A3-444F-B5E7-42E11EB4D7A5}"/>
    <dgm:cxn modelId="{3E9476E5-57BF-42CE-BD8F-72A41903B94B}" type="presOf" srcId="{95042139-CE65-4D9E-83E1-6113848F62B2}" destId="{283CB6FD-5C7F-4667-A90E-1159AAAA8B35}" srcOrd="0" destOrd="0" presId="urn:microsoft.com/office/officeart/2005/8/layout/hList1"/>
    <dgm:cxn modelId="{E6ED15E9-9CCF-4117-96D4-2B925694EE16}" srcId="{5108BDAF-0D3E-48DC-9DC4-81BC7825EC7B}" destId="{97E0AE41-CDEA-4D97-BD9F-BB18A23E928A}" srcOrd="1" destOrd="0" parTransId="{F20FC745-F25A-4CCE-B9F3-7D771182A503}" sibTransId="{BCE7D781-859A-4EAE-A6A7-BDF39A4BE408}"/>
    <dgm:cxn modelId="{40EEEA5E-5618-4791-80DD-2EEDD1AFC845}" type="presParOf" srcId="{7D9C2D70-079C-4011-A645-9F2121DDCDD1}" destId="{F94CBB87-1ADD-4434-A9A2-5E56F572CC23}" srcOrd="0" destOrd="0" presId="urn:microsoft.com/office/officeart/2005/8/layout/hList1"/>
    <dgm:cxn modelId="{A39B0A36-89A5-4510-8CED-97B3B461123E}" type="presParOf" srcId="{F94CBB87-1ADD-4434-A9A2-5E56F572CC23}" destId="{237730A6-154C-4D0C-B3EA-0D62D935F9B1}" srcOrd="0" destOrd="0" presId="urn:microsoft.com/office/officeart/2005/8/layout/hList1"/>
    <dgm:cxn modelId="{561E2F29-9033-4E7F-A94A-CDF21EF303BE}" type="presParOf" srcId="{F94CBB87-1ADD-4434-A9A2-5E56F572CC23}" destId="{4871A275-48E8-4521-BC26-AA120CDAC4B1}" srcOrd="1" destOrd="0" presId="urn:microsoft.com/office/officeart/2005/8/layout/hList1"/>
    <dgm:cxn modelId="{4E1985DC-15AE-4FBC-9A87-859F55546B81}" type="presParOf" srcId="{7D9C2D70-079C-4011-A645-9F2121DDCDD1}" destId="{70A5F809-12D7-41F0-95B0-F66471D58411}" srcOrd="1" destOrd="0" presId="urn:microsoft.com/office/officeart/2005/8/layout/hList1"/>
    <dgm:cxn modelId="{600187EB-0BEC-432C-9DE6-9A6DC80F31D3}" type="presParOf" srcId="{7D9C2D70-079C-4011-A645-9F2121DDCDD1}" destId="{A1CC6891-0CCB-402B-BA08-886C74602421}" srcOrd="2" destOrd="0" presId="urn:microsoft.com/office/officeart/2005/8/layout/hList1"/>
    <dgm:cxn modelId="{499495BC-575B-4D11-B2BE-3CE4AA32985A}" type="presParOf" srcId="{A1CC6891-0CCB-402B-BA08-886C74602421}" destId="{6D6C6194-8715-4F97-9877-B4A9C3CB2898}" srcOrd="0" destOrd="0" presId="urn:microsoft.com/office/officeart/2005/8/layout/hList1"/>
    <dgm:cxn modelId="{54A912EE-9C40-4CB8-95A9-5C2613DBF685}" type="presParOf" srcId="{A1CC6891-0CCB-402B-BA08-886C74602421}" destId="{42335451-0C6F-492B-847D-4DDB0401169D}" srcOrd="1" destOrd="0" presId="urn:microsoft.com/office/officeart/2005/8/layout/hList1"/>
    <dgm:cxn modelId="{67413E35-09E4-4E6D-B396-2CD535979235}" type="presParOf" srcId="{7D9C2D70-079C-4011-A645-9F2121DDCDD1}" destId="{1EF129B5-04A8-4F66-A1DC-3DB7965972EB}" srcOrd="3" destOrd="0" presId="urn:microsoft.com/office/officeart/2005/8/layout/hList1"/>
    <dgm:cxn modelId="{6A3E66D8-82A9-4C4F-BE0E-1D8CBDCCD772}" type="presParOf" srcId="{7D9C2D70-079C-4011-A645-9F2121DDCDD1}" destId="{69D06983-FADB-496C-88E2-D9C03AEF5887}" srcOrd="4" destOrd="0" presId="urn:microsoft.com/office/officeart/2005/8/layout/hList1"/>
    <dgm:cxn modelId="{D20F8084-102B-40D6-A891-48A6472E76A8}" type="presParOf" srcId="{69D06983-FADB-496C-88E2-D9C03AEF5887}" destId="{0A9355E2-4099-4B80-BA45-F4735F33CBAF}" srcOrd="0" destOrd="0" presId="urn:microsoft.com/office/officeart/2005/8/layout/hList1"/>
    <dgm:cxn modelId="{EFEA8848-0079-4C79-A6D9-0FC727908BBD}" type="presParOf" srcId="{69D06983-FADB-496C-88E2-D9C03AEF5887}" destId="{AD205A46-A079-4A5A-A89A-D6BDEE538683}" srcOrd="1" destOrd="0" presId="urn:microsoft.com/office/officeart/2005/8/layout/hList1"/>
    <dgm:cxn modelId="{3626E76C-8998-4663-A910-BC1A5EAE86AF}" type="presParOf" srcId="{7D9C2D70-079C-4011-A645-9F2121DDCDD1}" destId="{B94D1703-7A9A-46F4-95F3-6BF2F5C17D36}" srcOrd="5" destOrd="0" presId="urn:microsoft.com/office/officeart/2005/8/layout/hList1"/>
    <dgm:cxn modelId="{BD4AB39D-0C6D-4E3A-A280-68255AD34E2D}" type="presParOf" srcId="{7D9C2D70-079C-4011-A645-9F2121DDCDD1}" destId="{AD0568C6-0706-4F35-B6FD-CC5B7D7F8D33}" srcOrd="6" destOrd="0" presId="urn:microsoft.com/office/officeart/2005/8/layout/hList1"/>
    <dgm:cxn modelId="{FB0B637D-9CC6-428C-A9DE-FF8C8463FB94}" type="presParOf" srcId="{AD0568C6-0706-4F35-B6FD-CC5B7D7F8D33}" destId="{E6E7B19A-FB89-4C2F-928A-A6CD0882D76B}" srcOrd="0" destOrd="0" presId="urn:microsoft.com/office/officeart/2005/8/layout/hList1"/>
    <dgm:cxn modelId="{D265C734-E7B9-4FF8-A932-D8E069B07156}" type="presParOf" srcId="{AD0568C6-0706-4F35-B6FD-CC5B7D7F8D33}" destId="{283CB6FD-5C7F-4667-A90E-1159AAAA8B35}" srcOrd="1" destOrd="0" presId="urn:microsoft.com/office/officeart/2005/8/layout/hList1"/>
    <dgm:cxn modelId="{86384347-1AA4-4117-B1A6-F352AFF64268}" type="presParOf" srcId="{7D9C2D70-079C-4011-A645-9F2121DDCDD1}" destId="{D1A0EF5A-4A2B-44CE-9836-1E513DA6BED6}" srcOrd="7" destOrd="0" presId="urn:microsoft.com/office/officeart/2005/8/layout/hList1"/>
    <dgm:cxn modelId="{7858B99D-BF87-4475-8406-15118FDB2061}" type="presParOf" srcId="{7D9C2D70-079C-4011-A645-9F2121DDCDD1}" destId="{6484031C-645F-4737-A649-9E6C92A1A85D}" srcOrd="8" destOrd="0" presId="urn:microsoft.com/office/officeart/2005/8/layout/hList1"/>
    <dgm:cxn modelId="{5F668465-189A-40EB-9875-A197D64957EB}" type="presParOf" srcId="{6484031C-645F-4737-A649-9E6C92A1A85D}" destId="{47A3D5F4-97E1-4964-92FB-DD33D0D4AC00}" srcOrd="0" destOrd="0" presId="urn:microsoft.com/office/officeart/2005/8/layout/hList1"/>
    <dgm:cxn modelId="{7CB6CC4B-6E49-424F-8875-79DE77BF4B05}" type="presParOf" srcId="{6484031C-645F-4737-A649-9E6C92A1A85D}" destId="{0EA04338-EED8-4815-8B45-493BCCC728D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DEB62A-B8CD-4E3C-9821-1F45142ED8DC}" type="doc">
      <dgm:prSet loTypeId="urn:microsoft.com/office/officeart/2005/8/layout/venn2" loCatId="relationship" qsTypeId="urn:microsoft.com/office/officeart/2005/8/quickstyle/simple1" qsCatId="simple" csTypeId="urn:microsoft.com/office/officeart/2005/8/colors/accent3_2" csCatId="accent3" phldr="1"/>
      <dgm:spPr/>
      <dgm:t>
        <a:bodyPr/>
        <a:lstStyle/>
        <a:p>
          <a:endParaRPr lang="en-US"/>
        </a:p>
      </dgm:t>
    </dgm:pt>
    <dgm:pt modelId="{B7A3D2F1-F39B-47C4-8003-9E4B9CF89C41}">
      <dgm:prSet phldrT="[Text]" custT="1"/>
      <dgm:spPr>
        <a:ln>
          <a:solidFill>
            <a:srgbClr val="000000"/>
          </a:solidFill>
        </a:ln>
      </dgm:spPr>
      <dgm:t>
        <a:bodyPr/>
        <a:lstStyle/>
        <a:p>
          <a:r>
            <a:rPr lang="en-US" sz="2000" b="1" dirty="0">
              <a:solidFill>
                <a:srgbClr val="000000"/>
              </a:solidFill>
            </a:rPr>
            <a:t>STRUCTURAL</a:t>
          </a:r>
        </a:p>
        <a:p>
          <a:r>
            <a:rPr lang="en-US" sz="2000" b="1" dirty="0">
              <a:solidFill>
                <a:srgbClr val="000000"/>
              </a:solidFill>
            </a:rPr>
            <a:t>(Social Norms, Laws, Policies &amp; Practices)</a:t>
          </a:r>
        </a:p>
      </dgm:t>
    </dgm:pt>
    <dgm:pt modelId="{99ACA25F-2D0A-49C1-88E4-62B6D9BEFABF}" type="parTrans" cxnId="{F9267FB5-4FA4-48A4-94C1-332DFB113612}">
      <dgm:prSet/>
      <dgm:spPr/>
      <dgm:t>
        <a:bodyPr/>
        <a:lstStyle/>
        <a:p>
          <a:endParaRPr lang="en-US"/>
        </a:p>
      </dgm:t>
    </dgm:pt>
    <dgm:pt modelId="{E07255B3-3FFC-4EEA-8BDF-FA5DE1D9D2A9}" type="sibTrans" cxnId="{F9267FB5-4FA4-48A4-94C1-332DFB113612}">
      <dgm:prSet/>
      <dgm:spPr/>
      <dgm:t>
        <a:bodyPr/>
        <a:lstStyle/>
        <a:p>
          <a:endParaRPr lang="en-US"/>
        </a:p>
      </dgm:t>
    </dgm:pt>
    <dgm:pt modelId="{E582708B-EC18-40D7-8D7A-1BA5F35F128B}">
      <dgm:prSet phldrT="[Text]" custT="1"/>
      <dgm:spPr>
        <a:ln>
          <a:solidFill>
            <a:srgbClr val="000000"/>
          </a:solidFill>
        </a:ln>
      </dgm:spPr>
      <dgm:t>
        <a:bodyPr/>
        <a:lstStyle/>
        <a:p>
          <a:r>
            <a:rPr lang="en-US" sz="1600" b="1" dirty="0">
              <a:solidFill>
                <a:srgbClr val="000000"/>
              </a:solidFill>
            </a:rPr>
            <a:t>INTERPERSONAL</a:t>
          </a:r>
        </a:p>
        <a:p>
          <a:r>
            <a:rPr lang="en-US" sz="2000" b="1" dirty="0">
              <a:solidFill>
                <a:srgbClr val="000000"/>
              </a:solidFill>
            </a:rPr>
            <a:t>(Everyday &amp; Episodic Interactions)</a:t>
          </a:r>
        </a:p>
      </dgm:t>
    </dgm:pt>
    <dgm:pt modelId="{F70F7F31-CDF1-4E98-993F-D99546C77C39}" type="parTrans" cxnId="{85A58956-429B-482C-B08E-E5578FA33848}">
      <dgm:prSet/>
      <dgm:spPr/>
      <dgm:t>
        <a:bodyPr/>
        <a:lstStyle/>
        <a:p>
          <a:endParaRPr lang="en-US"/>
        </a:p>
      </dgm:t>
    </dgm:pt>
    <dgm:pt modelId="{68FEEC96-E240-4526-80CA-EBA7C6B367EC}" type="sibTrans" cxnId="{85A58956-429B-482C-B08E-E5578FA33848}">
      <dgm:prSet/>
      <dgm:spPr/>
      <dgm:t>
        <a:bodyPr/>
        <a:lstStyle/>
        <a:p>
          <a:endParaRPr lang="en-US"/>
        </a:p>
      </dgm:t>
    </dgm:pt>
    <dgm:pt modelId="{7551E7D7-FFD1-4633-954A-F255CDBDDD1F}">
      <dgm:prSet phldrT="[Text]"/>
      <dgm:spPr>
        <a:ln>
          <a:solidFill>
            <a:srgbClr val="000000"/>
          </a:solidFill>
        </a:ln>
      </dgm:spPr>
      <dgm:t>
        <a:bodyPr/>
        <a:lstStyle/>
        <a:p>
          <a:r>
            <a:rPr lang="en-US" b="1" dirty="0">
              <a:solidFill>
                <a:srgbClr val="000000"/>
              </a:solidFill>
            </a:rPr>
            <a:t>INDIVIDUAL</a:t>
          </a:r>
        </a:p>
        <a:p>
          <a:r>
            <a:rPr lang="en-US" b="1" dirty="0">
              <a:solidFill>
                <a:srgbClr val="000000"/>
              </a:solidFill>
            </a:rPr>
            <a:t>(Beliefs &amp; Behaviors)</a:t>
          </a:r>
        </a:p>
      </dgm:t>
    </dgm:pt>
    <dgm:pt modelId="{8E474190-5731-466C-AF60-C08B9BCD946E}" type="parTrans" cxnId="{26F4CCA4-1DE4-4E5D-9041-9A8805AD4547}">
      <dgm:prSet/>
      <dgm:spPr/>
      <dgm:t>
        <a:bodyPr/>
        <a:lstStyle/>
        <a:p>
          <a:endParaRPr lang="en-US"/>
        </a:p>
      </dgm:t>
    </dgm:pt>
    <dgm:pt modelId="{772BD734-B114-4A2E-844B-8A863BE21FF2}" type="sibTrans" cxnId="{26F4CCA4-1DE4-4E5D-9041-9A8805AD4547}">
      <dgm:prSet/>
      <dgm:spPr/>
      <dgm:t>
        <a:bodyPr/>
        <a:lstStyle/>
        <a:p>
          <a:endParaRPr lang="en-US"/>
        </a:p>
      </dgm:t>
    </dgm:pt>
    <dgm:pt modelId="{4DFE3280-9C19-4147-9047-5D0D878B219A}" type="pres">
      <dgm:prSet presAssocID="{32DEB62A-B8CD-4E3C-9821-1F45142ED8DC}" presName="Name0" presStyleCnt="0">
        <dgm:presLayoutVars>
          <dgm:chMax val="7"/>
          <dgm:resizeHandles val="exact"/>
        </dgm:presLayoutVars>
      </dgm:prSet>
      <dgm:spPr/>
    </dgm:pt>
    <dgm:pt modelId="{21C7ADFF-9F23-44D8-A127-9FCF6AC21CEB}" type="pres">
      <dgm:prSet presAssocID="{32DEB62A-B8CD-4E3C-9821-1F45142ED8DC}" presName="comp1" presStyleCnt="0"/>
      <dgm:spPr/>
    </dgm:pt>
    <dgm:pt modelId="{066C5DD5-AE06-4172-9C4E-A145E5A2E5B5}" type="pres">
      <dgm:prSet presAssocID="{32DEB62A-B8CD-4E3C-9821-1F45142ED8DC}" presName="circle1" presStyleLbl="node1" presStyleIdx="0" presStyleCnt="3" custScaleX="109535"/>
      <dgm:spPr/>
    </dgm:pt>
    <dgm:pt modelId="{C605D565-1F4C-4942-87B4-5574A43588B5}" type="pres">
      <dgm:prSet presAssocID="{32DEB62A-B8CD-4E3C-9821-1F45142ED8DC}" presName="c1text" presStyleLbl="node1" presStyleIdx="0" presStyleCnt="3">
        <dgm:presLayoutVars>
          <dgm:bulletEnabled val="1"/>
        </dgm:presLayoutVars>
      </dgm:prSet>
      <dgm:spPr/>
    </dgm:pt>
    <dgm:pt modelId="{2C16C675-2EBD-4A4F-B137-3CC7CA18882F}" type="pres">
      <dgm:prSet presAssocID="{32DEB62A-B8CD-4E3C-9821-1F45142ED8DC}" presName="comp2" presStyleCnt="0"/>
      <dgm:spPr/>
    </dgm:pt>
    <dgm:pt modelId="{2A22850A-B3FF-44CF-A967-7550CC0B02DC}" type="pres">
      <dgm:prSet presAssocID="{32DEB62A-B8CD-4E3C-9821-1F45142ED8DC}" presName="circle2" presStyleLbl="node1" presStyleIdx="1" presStyleCnt="3" custScaleX="114523" custScaleY="102916" custLinFactNeighborX="-1520" custLinFactNeighborY="4873"/>
      <dgm:spPr/>
    </dgm:pt>
    <dgm:pt modelId="{593B5EEF-A46E-4AC1-A178-426AD248013E}" type="pres">
      <dgm:prSet presAssocID="{32DEB62A-B8CD-4E3C-9821-1F45142ED8DC}" presName="c2text" presStyleLbl="node1" presStyleIdx="1" presStyleCnt="3">
        <dgm:presLayoutVars>
          <dgm:bulletEnabled val="1"/>
        </dgm:presLayoutVars>
      </dgm:prSet>
      <dgm:spPr/>
    </dgm:pt>
    <dgm:pt modelId="{D5237C0F-9F2F-4B18-AEAC-57921E1BD780}" type="pres">
      <dgm:prSet presAssocID="{32DEB62A-B8CD-4E3C-9821-1F45142ED8DC}" presName="comp3" presStyleCnt="0"/>
      <dgm:spPr/>
    </dgm:pt>
    <dgm:pt modelId="{F9E5C4D9-F4B1-42E4-987A-C19E2CA6FB27}" type="pres">
      <dgm:prSet presAssocID="{32DEB62A-B8CD-4E3C-9821-1F45142ED8DC}" presName="circle3" presStyleLbl="node1" presStyleIdx="2" presStyleCnt="3"/>
      <dgm:spPr/>
    </dgm:pt>
    <dgm:pt modelId="{39E743A2-7C07-43BA-B42C-FFA58BC50E93}" type="pres">
      <dgm:prSet presAssocID="{32DEB62A-B8CD-4E3C-9821-1F45142ED8DC}" presName="c3text" presStyleLbl="node1" presStyleIdx="2" presStyleCnt="3">
        <dgm:presLayoutVars>
          <dgm:bulletEnabled val="1"/>
        </dgm:presLayoutVars>
      </dgm:prSet>
      <dgm:spPr/>
    </dgm:pt>
  </dgm:ptLst>
  <dgm:cxnLst>
    <dgm:cxn modelId="{60D5BF07-427A-334D-B282-24341D7668E0}" type="presOf" srcId="{B7A3D2F1-F39B-47C4-8003-9E4B9CF89C41}" destId="{066C5DD5-AE06-4172-9C4E-A145E5A2E5B5}" srcOrd="0" destOrd="0" presId="urn:microsoft.com/office/officeart/2005/8/layout/venn2"/>
    <dgm:cxn modelId="{D1376614-216C-814F-8018-ABCFADA1C94B}" type="presOf" srcId="{E582708B-EC18-40D7-8D7A-1BA5F35F128B}" destId="{593B5EEF-A46E-4AC1-A178-426AD248013E}" srcOrd="1" destOrd="0" presId="urn:microsoft.com/office/officeart/2005/8/layout/venn2"/>
    <dgm:cxn modelId="{85A58956-429B-482C-B08E-E5578FA33848}" srcId="{32DEB62A-B8CD-4E3C-9821-1F45142ED8DC}" destId="{E582708B-EC18-40D7-8D7A-1BA5F35F128B}" srcOrd="1" destOrd="0" parTransId="{F70F7F31-CDF1-4E98-993F-D99546C77C39}" sibTransId="{68FEEC96-E240-4526-80CA-EBA7C6B367EC}"/>
    <dgm:cxn modelId="{53DE2E70-D7C5-B648-BA29-CA63840E625E}" type="presOf" srcId="{7551E7D7-FFD1-4633-954A-F255CDBDDD1F}" destId="{39E743A2-7C07-43BA-B42C-FFA58BC50E93}" srcOrd="1" destOrd="0" presId="urn:microsoft.com/office/officeart/2005/8/layout/venn2"/>
    <dgm:cxn modelId="{5EEA83A0-71E2-784E-A313-9BBD496C50CB}" type="presOf" srcId="{32DEB62A-B8CD-4E3C-9821-1F45142ED8DC}" destId="{4DFE3280-9C19-4147-9047-5D0D878B219A}" srcOrd="0" destOrd="0" presId="urn:microsoft.com/office/officeart/2005/8/layout/venn2"/>
    <dgm:cxn modelId="{26F4CCA4-1DE4-4E5D-9041-9A8805AD4547}" srcId="{32DEB62A-B8CD-4E3C-9821-1F45142ED8DC}" destId="{7551E7D7-FFD1-4633-954A-F255CDBDDD1F}" srcOrd="2" destOrd="0" parTransId="{8E474190-5731-466C-AF60-C08B9BCD946E}" sibTransId="{772BD734-B114-4A2E-844B-8A863BE21FF2}"/>
    <dgm:cxn modelId="{F9267FB5-4FA4-48A4-94C1-332DFB113612}" srcId="{32DEB62A-B8CD-4E3C-9821-1F45142ED8DC}" destId="{B7A3D2F1-F39B-47C4-8003-9E4B9CF89C41}" srcOrd="0" destOrd="0" parTransId="{99ACA25F-2D0A-49C1-88E4-62B6D9BEFABF}" sibTransId="{E07255B3-3FFC-4EEA-8BDF-FA5DE1D9D2A9}"/>
    <dgm:cxn modelId="{1E7D96C9-11AE-1046-B4FD-A3A3BA999F9F}" type="presOf" srcId="{E582708B-EC18-40D7-8D7A-1BA5F35F128B}" destId="{2A22850A-B3FF-44CF-A967-7550CC0B02DC}" srcOrd="0" destOrd="0" presId="urn:microsoft.com/office/officeart/2005/8/layout/venn2"/>
    <dgm:cxn modelId="{891A0ED4-D715-2645-B4A8-B2F892FE3444}" type="presOf" srcId="{B7A3D2F1-F39B-47C4-8003-9E4B9CF89C41}" destId="{C605D565-1F4C-4942-87B4-5574A43588B5}" srcOrd="1" destOrd="0" presId="urn:microsoft.com/office/officeart/2005/8/layout/venn2"/>
    <dgm:cxn modelId="{02BA0BF6-94BD-7C41-856C-4BCC560BB9D3}" type="presOf" srcId="{7551E7D7-FFD1-4633-954A-F255CDBDDD1F}" destId="{F9E5C4D9-F4B1-42E4-987A-C19E2CA6FB27}" srcOrd="0" destOrd="0" presId="urn:microsoft.com/office/officeart/2005/8/layout/venn2"/>
    <dgm:cxn modelId="{062A26BB-C267-DF4C-9F77-8A51F5AB77C4}" type="presParOf" srcId="{4DFE3280-9C19-4147-9047-5D0D878B219A}" destId="{21C7ADFF-9F23-44D8-A127-9FCF6AC21CEB}" srcOrd="0" destOrd="0" presId="urn:microsoft.com/office/officeart/2005/8/layout/venn2"/>
    <dgm:cxn modelId="{8C3FCEA9-E78D-4243-BB79-F1CFB571D0F1}" type="presParOf" srcId="{21C7ADFF-9F23-44D8-A127-9FCF6AC21CEB}" destId="{066C5DD5-AE06-4172-9C4E-A145E5A2E5B5}" srcOrd="0" destOrd="0" presId="urn:microsoft.com/office/officeart/2005/8/layout/venn2"/>
    <dgm:cxn modelId="{E5456EDE-9A0B-C64A-A42E-0A55F4EAA5B5}" type="presParOf" srcId="{21C7ADFF-9F23-44D8-A127-9FCF6AC21CEB}" destId="{C605D565-1F4C-4942-87B4-5574A43588B5}" srcOrd="1" destOrd="0" presId="urn:microsoft.com/office/officeart/2005/8/layout/venn2"/>
    <dgm:cxn modelId="{E0145274-BFFA-DD4A-BDE7-935789ED7DD1}" type="presParOf" srcId="{4DFE3280-9C19-4147-9047-5D0D878B219A}" destId="{2C16C675-2EBD-4A4F-B137-3CC7CA18882F}" srcOrd="1" destOrd="0" presId="urn:microsoft.com/office/officeart/2005/8/layout/venn2"/>
    <dgm:cxn modelId="{A04E8D0A-0C1E-6C43-9A43-8E9E154440A2}" type="presParOf" srcId="{2C16C675-2EBD-4A4F-B137-3CC7CA18882F}" destId="{2A22850A-B3FF-44CF-A967-7550CC0B02DC}" srcOrd="0" destOrd="0" presId="urn:microsoft.com/office/officeart/2005/8/layout/venn2"/>
    <dgm:cxn modelId="{D72FD139-280F-AB47-A046-4805A3407014}" type="presParOf" srcId="{2C16C675-2EBD-4A4F-B137-3CC7CA18882F}" destId="{593B5EEF-A46E-4AC1-A178-426AD248013E}" srcOrd="1" destOrd="0" presId="urn:microsoft.com/office/officeart/2005/8/layout/venn2"/>
    <dgm:cxn modelId="{C0425610-6D08-6447-8802-3249E2BA35FB}" type="presParOf" srcId="{4DFE3280-9C19-4147-9047-5D0D878B219A}" destId="{D5237C0F-9F2F-4B18-AEAC-57921E1BD780}" srcOrd="2" destOrd="0" presId="urn:microsoft.com/office/officeart/2005/8/layout/venn2"/>
    <dgm:cxn modelId="{D8278323-6B42-1A45-91BF-C6E567209598}" type="presParOf" srcId="{D5237C0F-9F2F-4B18-AEAC-57921E1BD780}" destId="{F9E5C4D9-F4B1-42E4-987A-C19E2CA6FB27}" srcOrd="0" destOrd="0" presId="urn:microsoft.com/office/officeart/2005/8/layout/venn2"/>
    <dgm:cxn modelId="{C7F551E7-3C8F-9C45-A27C-1B4DC8BA626E}" type="presParOf" srcId="{D5237C0F-9F2F-4B18-AEAC-57921E1BD780}" destId="{39E743A2-7C07-43BA-B42C-FFA58BC50E9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730A6-154C-4D0C-B3EA-0D62D935F9B1}">
      <dsp:nvSpPr>
        <dsp:cNvPr id="0" name=""/>
        <dsp:cNvSpPr/>
      </dsp:nvSpPr>
      <dsp:spPr>
        <a:xfrm>
          <a:off x="5748" y="728120"/>
          <a:ext cx="2203636" cy="838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Public or Social</a:t>
          </a:r>
          <a:endParaRPr lang="en-US" sz="2100" kern="1200" dirty="0"/>
        </a:p>
      </dsp:txBody>
      <dsp:txXfrm>
        <a:off x="5748" y="728120"/>
        <a:ext cx="2203636" cy="838227"/>
      </dsp:txXfrm>
    </dsp:sp>
    <dsp:sp modelId="{4871A275-48E8-4521-BC26-AA120CDAC4B1}">
      <dsp:nvSpPr>
        <dsp:cNvPr id="0" name=""/>
        <dsp:cNvSpPr/>
      </dsp:nvSpPr>
      <dsp:spPr>
        <a:xfrm>
          <a:off x="5748" y="1566348"/>
          <a:ext cx="2203636" cy="1985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Public attitudes resulting in discrimination or devaluation</a:t>
          </a:r>
          <a:endParaRPr lang="en-US" sz="2100" kern="1200" dirty="0"/>
        </a:p>
      </dsp:txBody>
      <dsp:txXfrm>
        <a:off x="5748" y="1566348"/>
        <a:ext cx="2203636" cy="1985149"/>
      </dsp:txXfrm>
    </dsp:sp>
    <dsp:sp modelId="{6D6C6194-8715-4F97-9877-B4A9C3CB2898}">
      <dsp:nvSpPr>
        <dsp:cNvPr id="0" name=""/>
        <dsp:cNvSpPr/>
      </dsp:nvSpPr>
      <dsp:spPr>
        <a:xfrm>
          <a:off x="2517894" y="728120"/>
          <a:ext cx="2203636" cy="838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Enacted</a:t>
          </a:r>
        </a:p>
      </dsp:txBody>
      <dsp:txXfrm>
        <a:off x="2517894" y="728120"/>
        <a:ext cx="2203636" cy="838227"/>
      </dsp:txXfrm>
    </dsp:sp>
    <dsp:sp modelId="{42335451-0C6F-492B-847D-4DDB0401169D}">
      <dsp:nvSpPr>
        <dsp:cNvPr id="0" name=""/>
        <dsp:cNvSpPr/>
      </dsp:nvSpPr>
      <dsp:spPr>
        <a:xfrm>
          <a:off x="2517894" y="1566348"/>
          <a:ext cx="2203636" cy="1985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The experience of discriminatory treatment by others</a:t>
          </a:r>
        </a:p>
      </dsp:txBody>
      <dsp:txXfrm>
        <a:off x="2517894" y="1566348"/>
        <a:ext cx="2203636" cy="1985149"/>
      </dsp:txXfrm>
    </dsp:sp>
    <dsp:sp modelId="{0A9355E2-4099-4B80-BA45-F4735F33CBAF}">
      <dsp:nvSpPr>
        <dsp:cNvPr id="0" name=""/>
        <dsp:cNvSpPr/>
      </dsp:nvSpPr>
      <dsp:spPr>
        <a:xfrm>
          <a:off x="5030040" y="728120"/>
          <a:ext cx="2203636" cy="838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Anticipated </a:t>
          </a:r>
        </a:p>
        <a:p>
          <a:pPr marL="0" lvl="0" indent="0" algn="ctr" defTabSz="933450">
            <a:lnSpc>
              <a:spcPct val="90000"/>
            </a:lnSpc>
            <a:spcBef>
              <a:spcPct val="0"/>
            </a:spcBef>
            <a:spcAft>
              <a:spcPct val="35000"/>
            </a:spcAft>
            <a:buNone/>
          </a:pPr>
          <a:r>
            <a:rPr lang="en-US" sz="2100" kern="1200" dirty="0"/>
            <a:t>or Felt</a:t>
          </a:r>
        </a:p>
      </dsp:txBody>
      <dsp:txXfrm>
        <a:off x="5030040" y="728120"/>
        <a:ext cx="2203636" cy="838227"/>
      </dsp:txXfrm>
    </dsp:sp>
    <dsp:sp modelId="{AD205A46-A079-4A5A-A89A-D6BDEE538683}">
      <dsp:nvSpPr>
        <dsp:cNvPr id="0" name=""/>
        <dsp:cNvSpPr/>
      </dsp:nvSpPr>
      <dsp:spPr>
        <a:xfrm>
          <a:off x="5030040" y="1566348"/>
          <a:ext cx="2203636" cy="1985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Expecting to be a target of discrimination in the future.</a:t>
          </a:r>
        </a:p>
      </dsp:txBody>
      <dsp:txXfrm>
        <a:off x="5030040" y="1566348"/>
        <a:ext cx="2203636" cy="1985149"/>
      </dsp:txXfrm>
    </dsp:sp>
    <dsp:sp modelId="{E6E7B19A-FB89-4C2F-928A-A6CD0882D76B}">
      <dsp:nvSpPr>
        <dsp:cNvPr id="0" name=""/>
        <dsp:cNvSpPr/>
      </dsp:nvSpPr>
      <dsp:spPr>
        <a:xfrm>
          <a:off x="7542186" y="728120"/>
          <a:ext cx="2203636" cy="838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Systemic</a:t>
          </a:r>
        </a:p>
      </dsp:txBody>
      <dsp:txXfrm>
        <a:off x="7542186" y="728120"/>
        <a:ext cx="2203636" cy="838227"/>
      </dsp:txXfrm>
    </dsp:sp>
    <dsp:sp modelId="{283CB6FD-5C7F-4667-A90E-1159AAAA8B35}">
      <dsp:nvSpPr>
        <dsp:cNvPr id="0" name=""/>
        <dsp:cNvSpPr/>
      </dsp:nvSpPr>
      <dsp:spPr>
        <a:xfrm>
          <a:off x="7542186" y="1566348"/>
          <a:ext cx="2203636" cy="1985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Reduced access to care and resources due to policies &amp; practices</a:t>
          </a:r>
        </a:p>
      </dsp:txBody>
      <dsp:txXfrm>
        <a:off x="7542186" y="1566348"/>
        <a:ext cx="2203636" cy="1985149"/>
      </dsp:txXfrm>
    </dsp:sp>
    <dsp:sp modelId="{47A3D5F4-97E1-4964-92FB-DD33D0D4AC00}">
      <dsp:nvSpPr>
        <dsp:cNvPr id="0" name=""/>
        <dsp:cNvSpPr/>
      </dsp:nvSpPr>
      <dsp:spPr>
        <a:xfrm>
          <a:off x="10054332" y="728120"/>
          <a:ext cx="2203636" cy="838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Self or Personal</a:t>
          </a:r>
        </a:p>
      </dsp:txBody>
      <dsp:txXfrm>
        <a:off x="10054332" y="728120"/>
        <a:ext cx="2203636" cy="838227"/>
      </dsp:txXfrm>
    </dsp:sp>
    <dsp:sp modelId="{0EA04338-EED8-4815-8B45-493BCCC728DD}">
      <dsp:nvSpPr>
        <dsp:cNvPr id="0" name=""/>
        <dsp:cNvSpPr/>
      </dsp:nvSpPr>
      <dsp:spPr>
        <a:xfrm>
          <a:off x="10054332" y="1566348"/>
          <a:ext cx="2203636" cy="19851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Internalization of negative stereotypes</a:t>
          </a:r>
        </a:p>
      </dsp:txBody>
      <dsp:txXfrm>
        <a:off x="10054332" y="1566348"/>
        <a:ext cx="2203636" cy="1985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C5DD5-AE06-4172-9C4E-A145E5A2E5B5}">
      <dsp:nvSpPr>
        <dsp:cNvPr id="0" name=""/>
        <dsp:cNvSpPr/>
      </dsp:nvSpPr>
      <dsp:spPr>
        <a:xfrm>
          <a:off x="156923" y="-31528"/>
          <a:ext cx="6316327" cy="5766491"/>
        </a:xfrm>
        <a:prstGeom prst="ellipse">
          <a:avLst/>
        </a:prstGeom>
        <a:solidFill>
          <a:schemeClr val="accent3">
            <a:hueOff val="0"/>
            <a:satOff val="0"/>
            <a:lumOff val="0"/>
            <a:alphaOff val="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STRUCTURAL</a:t>
          </a:r>
        </a:p>
        <a:p>
          <a:pPr marL="0" lvl="0" indent="0" algn="ctr" defTabSz="889000">
            <a:lnSpc>
              <a:spcPct val="90000"/>
            </a:lnSpc>
            <a:spcBef>
              <a:spcPct val="0"/>
            </a:spcBef>
            <a:spcAft>
              <a:spcPct val="35000"/>
            </a:spcAft>
            <a:buNone/>
          </a:pPr>
          <a:r>
            <a:rPr lang="en-US" sz="2000" b="1" kern="1200" dirty="0">
              <a:solidFill>
                <a:srgbClr val="000000"/>
              </a:solidFill>
            </a:rPr>
            <a:t>(Social Norms, Laws, Policies &amp; Practices)</a:t>
          </a:r>
        </a:p>
      </dsp:txBody>
      <dsp:txXfrm>
        <a:off x="2211308" y="256796"/>
        <a:ext cx="2207556" cy="864973"/>
      </dsp:txXfrm>
    </dsp:sp>
    <dsp:sp modelId="{2A22850A-B3FF-44CF-A967-7550CC0B02DC}">
      <dsp:nvSpPr>
        <dsp:cNvPr id="0" name=""/>
        <dsp:cNvSpPr/>
      </dsp:nvSpPr>
      <dsp:spPr>
        <a:xfrm>
          <a:off x="772864" y="1347038"/>
          <a:ext cx="4952969" cy="4450982"/>
        </a:xfrm>
        <a:prstGeom prst="ellipse">
          <a:avLst/>
        </a:prstGeom>
        <a:solidFill>
          <a:schemeClr val="accent3">
            <a:hueOff val="0"/>
            <a:satOff val="0"/>
            <a:lumOff val="0"/>
            <a:alphaOff val="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rPr>
            <a:t>INTERPERSONAL</a:t>
          </a:r>
        </a:p>
        <a:p>
          <a:pPr marL="0" lvl="0" indent="0" algn="ctr" defTabSz="711200">
            <a:lnSpc>
              <a:spcPct val="90000"/>
            </a:lnSpc>
            <a:spcBef>
              <a:spcPct val="0"/>
            </a:spcBef>
            <a:spcAft>
              <a:spcPct val="35000"/>
            </a:spcAft>
            <a:buNone/>
          </a:pPr>
          <a:r>
            <a:rPr lang="en-US" sz="2000" b="1" kern="1200" dirty="0">
              <a:solidFill>
                <a:srgbClr val="000000"/>
              </a:solidFill>
            </a:rPr>
            <a:t>(Everyday &amp; Episodic Interactions)</a:t>
          </a:r>
        </a:p>
      </dsp:txBody>
      <dsp:txXfrm>
        <a:off x="2095307" y="1625224"/>
        <a:ext cx="2308083" cy="834559"/>
      </dsp:txXfrm>
    </dsp:sp>
    <dsp:sp modelId="{F9E5C4D9-F4B1-42E4-987A-C19E2CA6FB27}">
      <dsp:nvSpPr>
        <dsp:cNvPr id="0" name=""/>
        <dsp:cNvSpPr/>
      </dsp:nvSpPr>
      <dsp:spPr>
        <a:xfrm>
          <a:off x="1873464" y="2851717"/>
          <a:ext cx="2883245" cy="2883245"/>
        </a:xfrm>
        <a:prstGeom prst="ellipse">
          <a:avLst/>
        </a:prstGeom>
        <a:solidFill>
          <a:schemeClr val="accent3">
            <a:hueOff val="0"/>
            <a:satOff val="0"/>
            <a:lumOff val="0"/>
            <a:alphaOff val="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INDIVIDUAL</a:t>
          </a:r>
        </a:p>
        <a:p>
          <a:pPr marL="0" lvl="0" indent="0" algn="ctr" defTabSz="1022350">
            <a:lnSpc>
              <a:spcPct val="90000"/>
            </a:lnSpc>
            <a:spcBef>
              <a:spcPct val="0"/>
            </a:spcBef>
            <a:spcAft>
              <a:spcPct val="35000"/>
            </a:spcAft>
            <a:buNone/>
          </a:pPr>
          <a:r>
            <a:rPr lang="en-US" sz="2300" b="1" kern="1200" dirty="0">
              <a:solidFill>
                <a:srgbClr val="000000"/>
              </a:solidFill>
            </a:rPr>
            <a:t>(Beliefs &amp; Behaviors)</a:t>
          </a:r>
        </a:p>
      </dsp:txBody>
      <dsp:txXfrm>
        <a:off x="2295705" y="3572529"/>
        <a:ext cx="2038762" cy="144162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8F005-824C-A945-ADDE-92EEEC73EE3A}" type="datetimeFigureOut">
              <a:rPr lang="en-US" smtClean="0"/>
              <a:t>11/16/22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124FE-23F5-F643-A10F-58C2D79EE931}" type="slidenum">
              <a:rPr lang="en-US" smtClean="0"/>
              <a:t>‹#›</a:t>
            </a:fld>
            <a:endParaRPr lang="en-US"/>
          </a:p>
        </p:txBody>
      </p:sp>
    </p:spTree>
    <p:extLst>
      <p:ext uri="{BB962C8B-B14F-4D97-AF65-F5344CB8AC3E}">
        <p14:creationId xmlns:p14="http://schemas.microsoft.com/office/powerpoint/2010/main" val="91938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pattc.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psattc.org/"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186/s12889-018-5861-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oi.org/10.1186/s12916-018-1246-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7/00220426100400040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oi.org/10.1016/j.amjmed.2014.07.04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7226/2344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186/s12954-020-00399-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ami.org/Blogs/NAMI-Blog/October-2018/Overcoming-Stigm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176/appi.ps.20140014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doi.org/10.1007/978-3-030-02580-9_1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ecoveryanswers.org/assets/1.-Webinar-2.-AAAP-ORN-Stigma-FINAL-JF-KELLY-6-30-2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ealthcity.bmc.org/policy-and-industry/stigma-key-barrier-sud-treatment-and-sound-public-polic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654050"/>
            <a:ext cx="4572000" cy="2571750"/>
          </a:xfrm>
        </p:spPr>
      </p:sp>
      <p:sp>
        <p:nvSpPr>
          <p:cNvPr id="3" name="Notes Placeholder 2"/>
          <p:cNvSpPr>
            <a:spLocks noGrp="1"/>
          </p:cNvSpPr>
          <p:nvPr>
            <p:ph type="body" idx="1"/>
          </p:nvPr>
        </p:nvSpPr>
        <p:spPr>
          <a:xfrm>
            <a:off x="649995" y="3318933"/>
            <a:ext cx="5618603" cy="5734756"/>
          </a:xfrm>
        </p:spPr>
        <p:txBody>
          <a:bodyPr/>
          <a:lstStyle/>
          <a:p>
            <a:pPr algn="l" rtl="0" fontAlgn="base"/>
            <a:r>
              <a:rPr lang="en-US" sz="1050" b="0" i="0" u="none" strike="noStrike" dirty="0">
                <a:solidFill>
                  <a:srgbClr val="000000"/>
                </a:solidFill>
                <a:effectLst/>
                <a:latin typeface="Calibri" panose="020F0502020204030204" pitchFamily="34" charset="0"/>
              </a:rPr>
              <a:t>SUD Keys to Education is a product for educators and clinical supervisors developed in 2022 by the Mountain Plains and Pacific Southwest Addiction Technology Transfer Centers (MPATTC and PSATTC). The main developer of the stigma reduction slides is </a:t>
            </a:r>
            <a:r>
              <a:rPr lang="en-US" sz="1050" b="0" i="0" strike="noStrike" dirty="0">
                <a:effectLst/>
                <a:latin typeface="Calibri" panose="020F0502020204030204" pitchFamily="34" charset="0"/>
              </a:rPr>
              <a:t>Cindy Juntunen, </a:t>
            </a:r>
            <a:r>
              <a:rPr lang="en-US" sz="1050" b="0" i="0" u="none" strike="noStrike" dirty="0">
                <a:solidFill>
                  <a:srgbClr val="000000"/>
                </a:solidFill>
                <a:effectLst/>
                <a:latin typeface="Calibri" panose="020F0502020204030204" pitchFamily="34" charset="0"/>
              </a:rPr>
              <a:t>PhD. Additional guidance and editing support were provided by Trisha Dudkowski, BA, Thomas E. Freese, PhD, Kenneth Flanagan, PhD, Terra Hamblin, MA, Shannon McCarty, BS, LP, Kim Miller, MS, Abby Roach-Moore, MSW, Nancy Roget, MS, Beth Rutkowski, MPH, and Maridee Shogren, DNP.</a:t>
            </a:r>
          </a:p>
          <a:p>
            <a:pPr algn="l" rtl="0" fontAlgn="base"/>
            <a:r>
              <a:rPr lang="en-US" sz="1050" b="0" i="0" dirty="0">
                <a:effectLst/>
                <a:latin typeface="Calibri" panose="020F0502020204030204" pitchFamily="34" charset="0"/>
              </a:rPr>
              <a:t>​</a:t>
            </a:r>
            <a:endParaRPr lang="en-US" sz="1050" b="0" i="0" dirty="0">
              <a:effectLst/>
            </a:endParaRPr>
          </a:p>
          <a:p>
            <a:pPr algn="l" rtl="0" fontAlgn="base"/>
            <a:r>
              <a:rPr lang="en-US" sz="1050" b="0" i="0" u="none" strike="noStrike" dirty="0">
                <a:solidFill>
                  <a:srgbClr val="000000"/>
                </a:solidFill>
                <a:effectLst/>
                <a:latin typeface="Calibri" panose="020F0502020204030204" pitchFamily="34" charset="0"/>
              </a:rPr>
              <a:t> This product was developed to help community college/university faculty, as well as clinical supervisors and recovery support staff have access to brief, science-based content with the goal of providing materials that can be easily infused into existing substance use disorder and related courses (e.g., social work, nursing, criminal justice, foundation of addiction courses, ethics, counseling courses, etc.) and for clinical and recovery staff use in in-service meetings. Individuals can select the specific content to infuse into existing curricula/materials depending on specific needs of their learners. Each slide in the slide decks contain notes to provide guidance on the topics along with references and handouts where appropriate.</a:t>
            </a:r>
            <a:r>
              <a:rPr lang="en-US" sz="1050" b="0" i="0" dirty="0">
                <a:effectLst/>
                <a:latin typeface="Calibri" panose="020F0502020204030204" pitchFamily="34" charset="0"/>
              </a:rPr>
              <a:t>​</a:t>
            </a:r>
          </a:p>
          <a:p>
            <a:pPr algn="l" rtl="0" fontAlgn="base"/>
            <a:endParaRPr lang="en-US" sz="1050" b="0" i="0" dirty="0">
              <a:effectLst/>
            </a:endParaRPr>
          </a:p>
          <a:p>
            <a:pPr algn="l" rtl="0" fontAlgn="base"/>
            <a:r>
              <a:rPr lang="en-US" sz="1050" b="0" i="0" u="none" strike="noStrike" dirty="0">
                <a:solidFill>
                  <a:srgbClr val="000000"/>
                </a:solidFill>
                <a:effectLst/>
                <a:latin typeface="Calibri" panose="020F0502020204030204" pitchFamily="34" charset="0"/>
              </a:rPr>
              <a:t>If you require further information, please do not hesitate to contact the MPATTC (</a:t>
            </a:r>
            <a:r>
              <a:rPr lang="en-US" sz="1050" b="0" i="0" u="sng" strike="noStrike" dirty="0">
                <a:solidFill>
                  <a:srgbClr val="0563C1"/>
                </a:solidFill>
                <a:effectLst/>
                <a:latin typeface="Calibri" panose="020F0502020204030204" pitchFamily="34" charset="0"/>
                <a:hlinkClick r:id="rId3"/>
              </a:rPr>
              <a:t>http://www.mpattc.org</a:t>
            </a:r>
            <a:r>
              <a:rPr lang="en-US" sz="1050" b="0" i="0" u="none" strike="noStrike" dirty="0">
                <a:solidFill>
                  <a:srgbClr val="000000"/>
                </a:solidFill>
                <a:effectLst/>
                <a:latin typeface="Calibri" panose="020F0502020204030204" pitchFamily="34" charset="0"/>
              </a:rPr>
              <a:t>) or PSATTC (</a:t>
            </a:r>
            <a:r>
              <a:rPr lang="en-US" sz="1050" b="0" i="0" u="sng" strike="noStrike" dirty="0">
                <a:solidFill>
                  <a:srgbClr val="0563C1"/>
                </a:solidFill>
                <a:effectLst/>
                <a:latin typeface="Calibri" panose="020F0502020204030204" pitchFamily="34" charset="0"/>
                <a:hlinkClick r:id="rId4"/>
              </a:rPr>
              <a:t>http://www.psattc.org</a:t>
            </a:r>
            <a:r>
              <a:rPr lang="en-US" sz="1050" b="0" i="0" u="none" strike="noStrike" dirty="0">
                <a:solidFill>
                  <a:srgbClr val="000000"/>
                </a:solidFill>
                <a:effectLst/>
                <a:latin typeface="Calibri" panose="020F0502020204030204" pitchFamily="34" charset="0"/>
              </a:rPr>
              <a:t>) . You are free to use these slides and pictures, but please give credit to the MPATTC and PSATTC when using them by referencing both Centers at the beginning of your presentation. The MPATTC (HHS Region 8) and PSATTC (HHS Region 9) are part of the SAMHSA-funded ATTC Network that offers training and technical assistance (TA) services. HHS Region 8 is comprised of Colorado, Montana, North Dakota, South Dakota, Utah, and Wyoming, and HHS Region 9 is comprised of Arizona, California, Hawaii, Nevada, and the six U.S.-affiliated Pacific Jurisdictions (American Samoa, Commonwealth of the Northern Mariana Islands, Federated States of Micronesia, Guam, Republic of the Marshall Islands, and Republic of Palau). For additional information, please visit </a:t>
            </a:r>
            <a:r>
              <a:rPr lang="en-US" sz="1050" b="0" i="0" u="sng" strike="noStrike" dirty="0">
                <a:solidFill>
                  <a:srgbClr val="0563C1"/>
                </a:solidFill>
                <a:effectLst/>
                <a:latin typeface="Calibri" panose="020F0502020204030204" pitchFamily="34" charset="0"/>
                <a:hlinkClick r:id="rId3"/>
              </a:rPr>
              <a:t>http://www.mpattc.org</a:t>
            </a:r>
            <a:r>
              <a:rPr lang="en-US" sz="1050" b="0" i="0" u="none" strike="noStrike" dirty="0">
                <a:solidFill>
                  <a:srgbClr val="000000"/>
                </a:solidFill>
                <a:effectLst/>
                <a:latin typeface="Calibri" panose="020F0502020204030204" pitchFamily="34" charset="0"/>
              </a:rPr>
              <a:t> and </a:t>
            </a:r>
            <a:r>
              <a:rPr lang="en-US" sz="1050" b="0" i="0" u="sng" strike="noStrike" dirty="0">
                <a:solidFill>
                  <a:srgbClr val="0563C1"/>
                </a:solidFill>
                <a:effectLst/>
                <a:latin typeface="Calibri" panose="020F0502020204030204" pitchFamily="34" charset="0"/>
                <a:hlinkClick r:id="rId4"/>
              </a:rPr>
              <a:t>http://www.psattc.org</a:t>
            </a:r>
            <a:r>
              <a:rPr lang="en-US" sz="1050" b="0" i="0" u="none" strike="noStrike" dirty="0">
                <a:solidFill>
                  <a:srgbClr val="000000"/>
                </a:solidFill>
                <a:effectLst/>
                <a:latin typeface="Calibri" panose="020F0502020204030204" pitchFamily="34" charset="0"/>
              </a:rPr>
              <a:t>.</a:t>
            </a:r>
            <a:r>
              <a:rPr lang="en-US" sz="1050" b="0" i="0" dirty="0">
                <a:effectLst/>
                <a:latin typeface="Calibri" panose="020F0502020204030204" pitchFamily="34" charset="0"/>
              </a:rPr>
              <a:t>​</a:t>
            </a:r>
          </a:p>
          <a:p>
            <a:pPr algn="l" rtl="0" fontAlgn="base"/>
            <a:endParaRPr lang="en-US" sz="1050" b="0" i="0" dirty="0">
              <a:effectLst/>
            </a:endParaRPr>
          </a:p>
          <a:p>
            <a:pPr algn="l" rtl="0" fontAlgn="base"/>
            <a:r>
              <a:rPr lang="en-US" sz="1050" b="0" i="0" u="none" strike="noStrike" dirty="0">
                <a:solidFill>
                  <a:srgbClr val="000000"/>
                </a:solidFill>
                <a:effectLst/>
                <a:latin typeface="Calibri" panose="020F0502020204030204" pitchFamily="34" charset="0"/>
              </a:rPr>
              <a:t>Funding for this product was made possible (in part) by SAMHSA Cooperative Agreement numbers UR1 TI080200 (MPATTC) and UR1 TI080211 (PSATTC). The views expressed in these materials do not necessarily reflect the official policies of the Department of Health and Human Services, nor does mention of trade names, commercial practices, or organizations imply endorsement by the U.S. Government.</a:t>
            </a:r>
            <a:r>
              <a:rPr lang="en-US" sz="1050" b="0" i="0" dirty="0">
                <a:effectLst/>
                <a:latin typeface="Calibri" panose="020F0502020204030204" pitchFamily="34" charset="0"/>
              </a:rPr>
              <a:t>​</a:t>
            </a:r>
          </a:p>
          <a:p>
            <a:pPr algn="l" rtl="0" fontAlgn="base"/>
            <a:endParaRPr lang="en-US" sz="1050" dirty="0">
              <a:latin typeface="Calibri" panose="020F0502020204030204" pitchFamily="34" charset="0"/>
            </a:endParaRPr>
          </a:p>
          <a:p>
            <a:pPr algn="l" rtl="0" fontAlgn="base"/>
            <a:r>
              <a:rPr lang="en-US" sz="1050" b="0" i="0" dirty="0">
                <a:effectLst/>
                <a:latin typeface="Calibri" panose="020F0502020204030204" pitchFamily="34" charset="0"/>
              </a:rPr>
              <a:t>Date Last updated: October 2022</a:t>
            </a:r>
            <a:endParaRPr lang="en-US" sz="1050" b="0" i="0" dirty="0">
              <a:effectLst/>
            </a:endParaRPr>
          </a:p>
          <a:p>
            <a:pPr algn="l" rtl="0" fontAlgn="base"/>
            <a:endParaRPr lang="en-US" sz="1000" b="0" i="0" dirty="0">
              <a:effectLst/>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1</a:t>
            </a:fld>
            <a:endParaRPr lang="en-US"/>
          </a:p>
        </p:txBody>
      </p:sp>
    </p:spTree>
    <p:extLst>
      <p:ext uri="{BB962C8B-B14F-4D97-AF65-F5344CB8AC3E}">
        <p14:creationId xmlns:p14="http://schemas.microsoft.com/office/powerpoint/2010/main" val="1751621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143000"/>
            <a:ext cx="4527550" cy="2546350"/>
          </a:xfrm>
        </p:spPr>
      </p:sp>
      <p:sp>
        <p:nvSpPr>
          <p:cNvPr id="3" name="Notes Placeholder 2"/>
          <p:cNvSpPr>
            <a:spLocks noGrp="1"/>
          </p:cNvSpPr>
          <p:nvPr>
            <p:ph type="body" idx="1"/>
          </p:nvPr>
        </p:nvSpPr>
        <p:spPr>
          <a:xfrm>
            <a:off x="685800" y="3857297"/>
            <a:ext cx="5452241" cy="5044965"/>
          </a:xfrm>
        </p:spPr>
        <p:txBody>
          <a:bodyPr/>
          <a:lstStyle/>
          <a:p>
            <a:r>
              <a:rPr lang="en-US" dirty="0"/>
              <a:t>Intersectionality (Crenshaw, 1989) refers to intersection and overlapping social and cultural identities, recognizing that each may be accompanied by different aspects of oppression, privilege, discrimination and prejudice. </a:t>
            </a:r>
          </a:p>
          <a:p>
            <a:endParaRPr lang="en-US" dirty="0"/>
          </a:p>
          <a:p>
            <a:r>
              <a:rPr lang="en-US" dirty="0"/>
              <a:t>Although research is limited (Jackson-Best &amp; Edwards, 2018), there does appear to be an increased impact of stigma for people who are also part of other marginalized identities (</a:t>
            </a:r>
            <a:r>
              <a:rPr lang="en-US" dirty="0" err="1"/>
              <a:t>Turan</a:t>
            </a:r>
            <a:r>
              <a:rPr lang="en-US" dirty="0"/>
              <a:t> et al, 2019).  </a:t>
            </a:r>
          </a:p>
          <a:p>
            <a:endParaRPr lang="en-US" dirty="0"/>
          </a:p>
          <a:p>
            <a:r>
              <a:rPr lang="en-US" dirty="0"/>
              <a:t>The implications of this are that people with SUDs who also hold one or more of these identities will experience exponential degrees of stigma and related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Reference(s)</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Crenshaw, K. (1989). Demarginalizing the Intersection of Race and Sex: A Black Feminist Critique of Antidiscrimination Doctrine, Feminist Theory and Antiracist Politics. University of Chicago Legal Forum, 139-167.</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Jackson-Best, F. &amp; Edwards, N. (2018). Stigma and intersectionality: a systematic review of systematic reviews across HIV/AIDS, mental illness, and physical disability.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BMC Public Health</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18,</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919.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https://doi.org/10.1186/s12889-018-5861-3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Turan</a:t>
            </a:r>
            <a:r>
              <a:rPr lang="en-US" sz="1100" dirty="0">
                <a:effectLst/>
                <a:latin typeface="Calibri" panose="020F0502020204030204" pitchFamily="34" charset="0"/>
                <a:ea typeface="Calibri" panose="020F0502020204030204" pitchFamily="34" charset="0"/>
                <a:cs typeface="Times New Roman" panose="02020603050405020304" pitchFamily="18" charset="0"/>
              </a:rPr>
              <a:t>, J.M.,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Elafros</a:t>
            </a:r>
            <a:r>
              <a:rPr lang="en-US" sz="1100" dirty="0">
                <a:effectLst/>
                <a:latin typeface="Calibri" panose="020F0502020204030204" pitchFamily="34" charset="0"/>
                <a:ea typeface="Calibri" panose="020F0502020204030204" pitchFamily="34" charset="0"/>
                <a:cs typeface="Times New Roman" panose="02020603050405020304" pitchFamily="18" charset="0"/>
              </a:rPr>
              <a:t>, M.A.,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Logie</a:t>
            </a:r>
            <a:r>
              <a:rPr lang="en-US" sz="1100" dirty="0">
                <a:effectLst/>
                <a:latin typeface="Calibri" panose="020F0502020204030204" pitchFamily="34" charset="0"/>
                <a:ea typeface="Calibri" panose="020F0502020204030204" pitchFamily="34" charset="0"/>
                <a:cs typeface="Times New Roman" panose="02020603050405020304" pitchFamily="18" charset="0"/>
              </a:rPr>
              <a:t>, C.H.,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Banik</a:t>
            </a:r>
            <a:r>
              <a:rPr lang="en-US" sz="1100" dirty="0">
                <a:effectLst/>
                <a:latin typeface="Calibri" panose="020F0502020204030204" pitchFamily="34" charset="0"/>
                <a:ea typeface="Calibri" panose="020F0502020204030204" pitchFamily="34" charset="0"/>
                <a:cs typeface="Times New Roman" panose="02020603050405020304" pitchFamily="18" charset="0"/>
              </a:rPr>
              <a:t>, 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Turan</a:t>
            </a:r>
            <a:r>
              <a:rPr lang="en-US" sz="1100" dirty="0">
                <a:effectLst/>
                <a:latin typeface="Calibri" panose="020F0502020204030204" pitchFamily="34" charset="0"/>
                <a:ea typeface="Calibri" panose="020F0502020204030204" pitchFamily="34" charset="0"/>
                <a:cs typeface="Times New Roman" panose="02020603050405020304" pitchFamily="18" charset="0"/>
              </a:rPr>
              <a:t>, B., Crockett, K.B.,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Pescosolido</a:t>
            </a:r>
            <a:r>
              <a:rPr lang="en-US" sz="1100" dirty="0">
                <a:effectLst/>
                <a:latin typeface="Calibri" panose="020F0502020204030204" pitchFamily="34" charset="0"/>
                <a:ea typeface="Calibri" panose="020F0502020204030204" pitchFamily="34" charset="0"/>
                <a:cs typeface="Times New Roman" panose="02020603050405020304" pitchFamily="18" charset="0"/>
              </a:rPr>
              <a:t>, B., &amp; Murray, S.M. (2019). Challenges and opportunities in examining and addressing intersectional stigma and health.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BMC Med</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17</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7.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https://doi.org/10.1186/s12916-018-1246-9</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pPr>
            <a:endParaRPr lang="en-US" sz="1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10</a:t>
            </a:fld>
            <a:endParaRPr lang="en-US"/>
          </a:p>
        </p:txBody>
      </p:sp>
    </p:spTree>
    <p:extLst>
      <p:ext uri="{BB962C8B-B14F-4D97-AF65-F5344CB8AC3E}">
        <p14:creationId xmlns:p14="http://schemas.microsoft.com/office/powerpoint/2010/main" val="161399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of more than 500 mental health professionals, the authors found different perceptions of analogue clients based on the single difference of whether the client was presented as a “substance abuser” or “having a substance use disorder”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authors concluded that “even among highly trained mental health professionals, exposure to these two commonly used terms evokes systematically different judgments. The commonly used "substance abuser" term may perpetuate stigmatizing attitudes.”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Photo credit: Shutterstock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Reference(s)</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Kelly, J. F., Dow, S. J., &amp;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Westerhoff</a:t>
            </a:r>
            <a:r>
              <a:rPr lang="en-US" sz="1100" dirty="0">
                <a:effectLst/>
                <a:latin typeface="Calibri" panose="020F0502020204030204" pitchFamily="34" charset="0"/>
                <a:ea typeface="Calibri" panose="020F0502020204030204" pitchFamily="34" charset="0"/>
                <a:cs typeface="Times New Roman" panose="02020603050405020304" pitchFamily="18" charset="0"/>
              </a:rPr>
              <a:t>, C. (2010). Does our choice of substance-related terms influence perceptions of treatment need? An empirical investigation with two commonly used terms.</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Journal of Drug Issues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40</a:t>
            </a:r>
            <a:r>
              <a:rPr lang="en-US" sz="1100" dirty="0">
                <a:effectLst/>
                <a:latin typeface="Calibri" panose="020F0502020204030204" pitchFamily="34" charset="0"/>
                <a:ea typeface="Calibri" panose="020F0502020204030204" pitchFamily="34" charset="0"/>
                <a:cs typeface="Times New Roman" panose="02020603050405020304" pitchFamily="18" charset="0"/>
              </a:rPr>
              <a:t>(4), 805-818.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https://doi.org/10.1177/002204261004000403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11</a:t>
            </a:fld>
            <a:endParaRPr lang="en-US"/>
          </a:p>
        </p:txBody>
      </p:sp>
    </p:spTree>
    <p:extLst>
      <p:ext uri="{BB962C8B-B14F-4D97-AF65-F5344CB8AC3E}">
        <p14:creationId xmlns:p14="http://schemas.microsoft.com/office/powerpoint/2010/main" val="26555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back to opening class exercise and work with students to identify non-stigmatizing language options. </a:t>
            </a:r>
          </a:p>
          <a:p>
            <a:endParaRPr lang="en-US" dirty="0"/>
          </a:p>
          <a:p>
            <a:r>
              <a:rPr lang="en-US" dirty="0"/>
              <a:t>Bring up examples from the initial class discussion and have students find alternative language they could use to communicate their point without stigmatizing language. Discuss how students might feel if the language was directed at them, and how they would respond differently to the two version of the message.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Reference(s)</a:t>
            </a:r>
          </a:p>
          <a:p>
            <a:pPr marL="457200" marR="0" indent="-45720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Kelly, J.F.,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Walkerman</a:t>
            </a:r>
            <a:r>
              <a:rPr lang="en-US" sz="1200" dirty="0">
                <a:effectLst/>
                <a:latin typeface="Calibri" panose="020F0502020204030204" pitchFamily="34" charset="0"/>
                <a:ea typeface="Calibri" panose="020F0502020204030204" pitchFamily="34" charset="0"/>
                <a:cs typeface="Times New Roman" panose="02020603050405020304" pitchFamily="18" charset="0"/>
              </a:rPr>
              <a:t>, S.E.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Saitz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R. (2015, January). Stop talking 'dirty': clinicians, language, and quality of care for the leading cause of preventable death in the United States.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 American Journal of Medicine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128</a:t>
            </a:r>
            <a:r>
              <a:rPr lang="en-US" sz="1200" dirty="0">
                <a:effectLst/>
                <a:latin typeface="Calibri" panose="020F0502020204030204" pitchFamily="34" charset="0"/>
                <a:ea typeface="Calibri" panose="020F0502020204030204" pitchFamily="34" charset="0"/>
                <a:cs typeface="Times New Roman" panose="02020603050405020304" pitchFamily="18" charset="0"/>
              </a:rPr>
              <a:t>(1), 8-9.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10.1016/j.amjmed.2014.07.043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12</a:t>
            </a:fld>
            <a:endParaRPr lang="en-US"/>
          </a:p>
        </p:txBody>
      </p:sp>
    </p:spTree>
    <p:extLst>
      <p:ext uri="{BB962C8B-B14F-4D97-AF65-F5344CB8AC3E}">
        <p14:creationId xmlns:p14="http://schemas.microsoft.com/office/powerpoint/2010/main" val="160708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Stigma Class Activity guide sheet.  This exercise can be done as an individual writing exercise, a large-group discussion, or small group discussions.  Instructions for each variation are provided in the guide sheet. </a:t>
            </a:r>
          </a:p>
          <a:p>
            <a:endParaRPr lang="en-US" dirty="0"/>
          </a:p>
          <a:p>
            <a:r>
              <a:rPr lang="en-US" dirty="0"/>
              <a:t>This exercise can be completed in as little as two minutes, or with discussion can be extended to up to 15 minutes, depending on course priorities. </a:t>
            </a: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2</a:t>
            </a:fld>
            <a:endParaRPr lang="en-US"/>
          </a:p>
        </p:txBody>
      </p:sp>
    </p:spTree>
    <p:extLst>
      <p:ext uri="{BB962C8B-B14F-4D97-AF65-F5344CB8AC3E}">
        <p14:creationId xmlns:p14="http://schemas.microsoft.com/office/powerpoint/2010/main" val="340043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Stigma can be defined in many ways, most of which are derived from the classic definition of Goffman, 1963: “an attribute that is deeply discrediting” that reduces the individual “from a whole and usual person to a tainted, discounted one.”</a:t>
            </a:r>
          </a:p>
          <a:p>
            <a:endParaRPr lang="en-US" dirty="0"/>
          </a:p>
          <a:p>
            <a:r>
              <a:rPr lang="en-US" dirty="0"/>
              <a:t>As you discuss these definitions, clarify for students the following key points:  stigma is a set of beliefs, it is socially constructed, and it assumes negative attributes.</a:t>
            </a:r>
          </a:p>
          <a:p>
            <a:endParaRPr lang="en-US" dirty="0"/>
          </a:p>
          <a:p>
            <a:r>
              <a:rPr lang="en-US" dirty="0"/>
              <a:t>To help students understand what stigma is, you can ask “Have you ever experienced stigma?” or “Can you think of statements you have heard that would represent or be an example of stigma?”</a:t>
            </a:r>
          </a:p>
          <a:p>
            <a:endParaRPr lang="en-US" dirty="0"/>
          </a:p>
          <a:p>
            <a:endParaRPr lang="en-US" dirty="0"/>
          </a:p>
          <a:p>
            <a:r>
              <a:rPr lang="en-US" sz="1100" dirty="0"/>
              <a:t>Reference(s)</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Goffman, E. (1963).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Stigma: Notes on the management of spoiled identity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Prentice-Hall. </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National Academies of Sciences, Engineering, and Medicine. (2016). Ending discrimination against people with mental and substance use disorders: The evidence for stigma change. Washington, DC: The National Academies Press.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https://doi.org/10.17226/23442</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3</a:t>
            </a:fld>
            <a:endParaRPr lang="en-US"/>
          </a:p>
        </p:txBody>
      </p:sp>
    </p:spTree>
    <p:extLst>
      <p:ext uri="{BB962C8B-B14F-4D97-AF65-F5344CB8AC3E}">
        <p14:creationId xmlns:p14="http://schemas.microsoft.com/office/powerpoint/2010/main" val="136009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1143000"/>
            <a:ext cx="3711575" cy="2087563"/>
          </a:xfrm>
        </p:spPr>
      </p:sp>
      <p:sp>
        <p:nvSpPr>
          <p:cNvPr id="3" name="Notes Placeholder 2"/>
          <p:cNvSpPr>
            <a:spLocks noGrp="1"/>
          </p:cNvSpPr>
          <p:nvPr>
            <p:ph type="body" idx="1"/>
          </p:nvPr>
        </p:nvSpPr>
        <p:spPr>
          <a:xfrm>
            <a:off x="646043" y="3373821"/>
            <a:ext cx="5786288" cy="5311392"/>
          </a:xfrm>
        </p:spPr>
        <p:txBody>
          <a:bodyPr/>
          <a:lstStyle/>
          <a:p>
            <a:r>
              <a:rPr lang="en-US" dirty="0"/>
              <a:t>There are as many as 7 types of stigma (NAMI, 2018), but these 5 are particularly important to understand the impact stigma has on clinical presentation, treatment, and recovery.  Note that each of the 5 types highlighted above is demonstrate or experienced from a different perspective.</a:t>
            </a:r>
          </a:p>
          <a:p>
            <a:endParaRPr lang="en-US" dirty="0"/>
          </a:p>
          <a:p>
            <a:r>
              <a:rPr lang="en-US" dirty="0"/>
              <a:t>The primary mechanisms or processes that underly and support stigma are stereotypes, prejudice and discrimination (Fox et al, 2018). These represented the cognitive, affective (emotional) and behavioral responses people might have to an individual with an identity or condition that is devalued in some way. </a:t>
            </a:r>
          </a:p>
          <a:p>
            <a:endParaRPr lang="en-US" dirty="0"/>
          </a:p>
          <a:p>
            <a:r>
              <a:rPr lang="en-US" dirty="0"/>
              <a:t>Research has demonstrated that stigma  is measurable among healthcare professionals (</a:t>
            </a:r>
            <a:r>
              <a:rPr lang="en-US" dirty="0" err="1"/>
              <a:t>Muncan</a:t>
            </a:r>
            <a:r>
              <a:rPr lang="en-US" dirty="0"/>
              <a:t> et al, 2020; Van </a:t>
            </a:r>
            <a:r>
              <a:rPr lang="en-US" dirty="0" err="1"/>
              <a:t>Boekel</a:t>
            </a:r>
            <a:r>
              <a:rPr lang="en-US" dirty="0"/>
              <a:t> et al, 2013), making care providers a potential source of multiple types of stigma: public, enacted, anticipated, and systemic. </a:t>
            </a:r>
          </a:p>
          <a:p>
            <a:endParaRPr lang="en-US" dirty="0"/>
          </a:p>
          <a:p>
            <a:r>
              <a:rPr lang="en-US" sz="1100" dirty="0"/>
              <a:t>Reference(s)</a:t>
            </a:r>
          </a:p>
          <a:p>
            <a:pPr marL="457200" marR="0" indent="-457200">
              <a:spcBef>
                <a:spcPts val="0"/>
              </a:spcBef>
              <a:spcAft>
                <a:spcPts val="0"/>
              </a:spcAft>
            </a:pP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Fox, A.B., Earnshaw, V.A., Taverna, E.C., &amp; Vogt, D. (2018). Conceptualizing and measuring mental illness stigma: The mental illness stigma framework and critical review of measures.  </a:t>
            </a:r>
            <a:r>
              <a:rPr lang="en-US" sz="11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Stigma Health, 3</a:t>
            </a:r>
            <a:r>
              <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348-376. doi:10.1037/sah0000104</a:t>
            </a:r>
            <a:endParaRPr lang="en-US" sz="1200" dirty="0">
              <a:effectLst/>
              <a:latin typeface="Times New Roman" panose="02020603050405020304" pitchFamily="18" charset="0"/>
              <a:ea typeface="Times New Roman" panose="02020603050405020304" pitchFamily="18" charset="0"/>
            </a:endParaRPr>
          </a:p>
          <a:p>
            <a:pPr marL="457200" marR="0" indent="-457200">
              <a:lnSpc>
                <a:spcPct val="107000"/>
              </a:lnSpc>
              <a:spcBef>
                <a:spcPts val="0"/>
              </a:spcBef>
              <a:spcAft>
                <a:spcPts val="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Muncan</a:t>
            </a:r>
            <a:r>
              <a:rPr lang="en-US" sz="1100" dirty="0">
                <a:effectLst/>
                <a:latin typeface="Calibri" panose="020F0502020204030204" pitchFamily="34" charset="0"/>
                <a:ea typeface="Calibri" panose="020F0502020204030204" pitchFamily="34" charset="0"/>
                <a:cs typeface="Times New Roman" panose="02020603050405020304" pitchFamily="18" charset="0"/>
              </a:rPr>
              <a:t>, B., Walters, S.M., Ezell, J., &amp;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Ompad</a:t>
            </a:r>
            <a:r>
              <a:rPr lang="en-US" sz="1100" dirty="0">
                <a:effectLst/>
                <a:latin typeface="Calibri" panose="020F0502020204030204" pitchFamily="34" charset="0"/>
                <a:ea typeface="Calibri" panose="020F0502020204030204" pitchFamily="34" charset="0"/>
                <a:cs typeface="Times New Roman" panose="02020603050405020304" pitchFamily="18" charset="0"/>
              </a:rPr>
              <a:t>, D.C. (2020).“They look at us like junkies”: Influences of drug use stigma on the healthcare engagement of people who inject drugs in New York City.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Harm Reduction Journal, 17</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53.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https://doi.org/10.1186/s12954-020-00399-8</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National Alliance on Mental Illness (NAMI). (2018, October).  Overcoming stigma.  Retrieved from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https://www.nami.org/Blogs/NAMI-Blog/October-2018/Overcoming-Stigma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Van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Boekel</a:t>
            </a:r>
            <a:r>
              <a:rPr lang="en-US" sz="1100" dirty="0">
                <a:effectLst/>
                <a:latin typeface="Calibri" panose="020F0502020204030204" pitchFamily="34" charset="0"/>
                <a:ea typeface="Calibri" panose="020F0502020204030204" pitchFamily="34" charset="0"/>
                <a:cs typeface="Times New Roman" panose="02020603050405020304" pitchFamily="18" charset="0"/>
              </a:rPr>
              <a:t>, L.C., Brouwers, E.P., Van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Weeghel</a:t>
            </a:r>
            <a:r>
              <a:rPr lang="en-US" sz="1100" dirty="0">
                <a:effectLst/>
                <a:latin typeface="Calibri" panose="020F0502020204030204" pitchFamily="34" charset="0"/>
                <a:ea typeface="Calibri" panose="020F0502020204030204" pitchFamily="34" charset="0"/>
                <a:cs typeface="Times New Roman" panose="02020603050405020304" pitchFamily="18" charset="0"/>
              </a:rPr>
              <a:t>, J., &amp;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Garretsen</a:t>
            </a:r>
            <a:r>
              <a:rPr lang="en-US" sz="1100" dirty="0">
                <a:effectLst/>
                <a:latin typeface="Calibri" panose="020F0502020204030204" pitchFamily="34" charset="0"/>
                <a:ea typeface="Calibri" panose="020F0502020204030204" pitchFamily="34" charset="0"/>
                <a:cs typeface="Times New Roman" panose="02020603050405020304" pitchFamily="18" charset="0"/>
              </a:rPr>
              <a:t>, H.F. (2013). Stigma among health professionals towards patients with substance use disorders and its consequences for healthcare delivery: Systematic review.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Drug and Alcohol Dependence, 131</a:t>
            </a:r>
            <a:r>
              <a:rPr lang="en-US" sz="1100" dirty="0">
                <a:effectLst/>
                <a:latin typeface="Calibri" panose="020F0502020204030204" pitchFamily="34" charset="0"/>
                <a:ea typeface="Calibri" panose="020F0502020204030204" pitchFamily="34" charset="0"/>
                <a:cs typeface="Times New Roman" panose="02020603050405020304" pitchFamily="18" charset="0"/>
              </a:rPr>
              <a:t>(1–2), 23–35. https://doi.org/</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10.1016/j.drugalcdep.2013.02.018  </a:t>
            </a:r>
          </a:p>
        </p:txBody>
      </p:sp>
      <p:sp>
        <p:nvSpPr>
          <p:cNvPr id="4" name="Slide Number Placeholder 3"/>
          <p:cNvSpPr>
            <a:spLocks noGrp="1"/>
          </p:cNvSpPr>
          <p:nvPr>
            <p:ph type="sldNum" sz="quarter" idx="5"/>
          </p:nvPr>
        </p:nvSpPr>
        <p:spPr/>
        <p:txBody>
          <a:bodyPr/>
          <a:lstStyle/>
          <a:p>
            <a:fld id="{6A8124FE-23F5-F643-A10F-58C2D79EE931}" type="slidenum">
              <a:rPr lang="en-US" smtClean="0"/>
              <a:t>4</a:t>
            </a:fld>
            <a:endParaRPr lang="en-US" dirty="0"/>
          </a:p>
        </p:txBody>
      </p:sp>
    </p:spTree>
    <p:extLst>
      <p:ext uri="{BB962C8B-B14F-4D97-AF65-F5344CB8AC3E}">
        <p14:creationId xmlns:p14="http://schemas.microsoft.com/office/powerpoint/2010/main" val="178115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solidFill>
            <a:schemeClr val="accent2">
              <a:lumMod val="20000"/>
              <a:lumOff val="80000"/>
            </a:schemeClr>
          </a:solidFill>
        </p:spPr>
      </p:sp>
      <p:sp>
        <p:nvSpPr>
          <p:cNvPr id="3" name="Notes Placeholder 2"/>
          <p:cNvSpPr>
            <a:spLocks noGrp="1"/>
          </p:cNvSpPr>
          <p:nvPr>
            <p:ph type="body" idx="1"/>
          </p:nvPr>
        </p:nvSpPr>
        <p:spPr>
          <a:xfrm>
            <a:off x="685800" y="4400549"/>
            <a:ext cx="5486400" cy="4382207"/>
          </a:xfrm>
        </p:spPr>
        <p:txBody>
          <a:bodyPr/>
          <a:lstStyle/>
          <a:p>
            <a:r>
              <a:rPr lang="en-US" dirty="0"/>
              <a:t>Here, the focus is not so much on the perspectives being taken.  Rather, the focus is on how stigma is expressed across multiple levels of lived experience. </a:t>
            </a:r>
          </a:p>
          <a:p>
            <a:endParaRPr lang="en-US" dirty="0"/>
          </a:p>
          <a:p>
            <a:r>
              <a:rPr lang="en-US" dirty="0"/>
              <a:t>EXAMPLES:</a:t>
            </a:r>
          </a:p>
          <a:p>
            <a:r>
              <a:rPr lang="en-US" u="sng" dirty="0"/>
              <a:t>Structural Stigma</a:t>
            </a:r>
            <a:r>
              <a:rPr lang="en-US" dirty="0"/>
              <a:t>:  Structural stigma includes institution-level practices and policies that lead to differential treatment. For example: policies that limit treatment access or health care; lack of training in substance abuse across health profession programs; difficulty getting coverage for SUD treatment</a:t>
            </a:r>
          </a:p>
          <a:p>
            <a:endParaRPr lang="en-US" dirty="0"/>
          </a:p>
          <a:p>
            <a:r>
              <a:rPr lang="en-US" u="sng" dirty="0"/>
              <a:t>Interpersonal Stigma: </a:t>
            </a:r>
            <a:r>
              <a:rPr lang="en-US" dirty="0"/>
              <a:t>Interpersonal stigma refers to stigma that occurs between people during social interactions. For example: discrimination among healthcare workers (Van </a:t>
            </a:r>
            <a:r>
              <a:rPr lang="en-US" dirty="0" err="1"/>
              <a:t>Boekel</a:t>
            </a:r>
            <a:r>
              <a:rPr lang="en-US" dirty="0"/>
              <a:t> et al, 2013); employment discrimination; rejection by family and others; assuming people with SUDs caused their own problems</a:t>
            </a:r>
          </a:p>
          <a:p>
            <a:endParaRPr lang="en-US" u="sng" dirty="0"/>
          </a:p>
          <a:p>
            <a:r>
              <a:rPr lang="en-US" u="sng" dirty="0"/>
              <a:t>Individual Stigma:  </a:t>
            </a:r>
            <a:r>
              <a:rPr lang="en-US" dirty="0"/>
              <a:t> Individual stigma is that which is expressed internally or in one’s own belief system.  For example: concealing stigma; not seeking help; internalizing negative attitudes of others. </a:t>
            </a:r>
          </a:p>
          <a:p>
            <a:endParaRPr lang="en-US" u="sng" dirty="0"/>
          </a:p>
          <a:p>
            <a:r>
              <a:rPr lang="en-US" sz="1100" dirty="0"/>
              <a:t>Reference(s)</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White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Hughto</a:t>
            </a:r>
            <a:r>
              <a:rPr lang="en-US" sz="1100" dirty="0">
                <a:effectLst/>
                <a:latin typeface="Calibri" panose="020F0502020204030204" pitchFamily="34" charset="0"/>
                <a:ea typeface="Calibri" panose="020F0502020204030204" pitchFamily="34" charset="0"/>
                <a:cs typeface="Times New Roman" panose="02020603050405020304" pitchFamily="18" charset="0"/>
              </a:rPr>
              <a:t>, J.M., Reisner, S.L.,  &amp;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Pachankis</a:t>
            </a:r>
            <a:r>
              <a:rPr lang="en-US" sz="1100" dirty="0">
                <a:effectLst/>
                <a:latin typeface="Calibri" panose="020F0502020204030204" pitchFamily="34" charset="0"/>
                <a:ea typeface="Calibri" panose="020F0502020204030204" pitchFamily="34" charset="0"/>
                <a:cs typeface="Times New Roman" panose="02020603050405020304" pitchFamily="18" charset="0"/>
              </a:rPr>
              <a:t>,  J.E. (2015).  Transgender stigma and health: A critical review of stigma determinants, mechanisms, and interventions.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Social Sciences &amp; Medicine, </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147</a:t>
            </a:r>
            <a:r>
              <a:rPr lang="en-US" sz="1100" dirty="0">
                <a:effectLst/>
                <a:latin typeface="Calibri" panose="020F0502020204030204" pitchFamily="34" charset="0"/>
                <a:ea typeface="Calibri" panose="020F0502020204030204" pitchFamily="34" charset="0"/>
                <a:cs typeface="Times New Roman" panose="02020603050405020304" pitchFamily="18" charset="0"/>
              </a:rPr>
              <a:t>, 222-31. https://doi.org/ 10.1016/j.socscimed.2015.11.010 </a:t>
            </a:r>
          </a:p>
          <a:p>
            <a:endParaRPr lang="en-US" u="sng" dirty="0"/>
          </a:p>
        </p:txBody>
      </p:sp>
      <p:sp>
        <p:nvSpPr>
          <p:cNvPr id="4" name="Slide Number Placeholder 3"/>
          <p:cNvSpPr>
            <a:spLocks noGrp="1"/>
          </p:cNvSpPr>
          <p:nvPr>
            <p:ph type="sldNum" sz="quarter" idx="5"/>
          </p:nvPr>
        </p:nvSpPr>
        <p:spPr/>
        <p:txBody>
          <a:bodyPr/>
          <a:lstStyle/>
          <a:p>
            <a:fld id="{6A8124FE-23F5-F643-A10F-58C2D79EE931}" type="slidenum">
              <a:rPr lang="en-US" smtClean="0"/>
              <a:t>5</a:t>
            </a:fld>
            <a:endParaRPr lang="en-US"/>
          </a:p>
        </p:txBody>
      </p:sp>
    </p:spTree>
    <p:extLst>
      <p:ext uri="{BB962C8B-B14F-4D97-AF65-F5344CB8AC3E}">
        <p14:creationId xmlns:p14="http://schemas.microsoft.com/office/powerpoint/2010/main" val="322392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1143000"/>
            <a:ext cx="3619500" cy="2036763"/>
          </a:xfrm>
        </p:spPr>
      </p:sp>
      <p:sp>
        <p:nvSpPr>
          <p:cNvPr id="3" name="Notes Placeholder 2"/>
          <p:cNvSpPr>
            <a:spLocks noGrp="1"/>
          </p:cNvSpPr>
          <p:nvPr>
            <p:ph type="body" idx="1"/>
          </p:nvPr>
        </p:nvSpPr>
        <p:spPr>
          <a:xfrm>
            <a:off x="715616" y="3617843"/>
            <a:ext cx="5456583" cy="5067370"/>
          </a:xfrm>
        </p:spPr>
        <p:txBody>
          <a:bodyPr/>
          <a:lstStyle/>
          <a:p>
            <a:r>
              <a:rPr lang="en-US" dirty="0"/>
              <a:t>In a study conducted for the World Health Organization, Room and colleagues (2001) measured stigma for 18 conditions across 14 countries, and found high levels of stigma for both drug and alcohol use. </a:t>
            </a:r>
          </a:p>
          <a:p>
            <a:endParaRPr lang="en-US" dirty="0"/>
          </a:p>
          <a:p>
            <a:r>
              <a:rPr lang="en-US" dirty="0"/>
              <a:t>Similarly, Barry and colleagues (2014) found, in a large US sample, that respondents were much less likely to want to associate with a person with a SUD than a person with a mental illness.  Further, they were more accepting of discriminatory treatment, including lower access to housing and less insurance coverage for treatment for individuals with SUDs.  </a:t>
            </a:r>
          </a:p>
          <a:p>
            <a:endParaRPr lang="en-US" dirty="0"/>
          </a:p>
          <a:p>
            <a:r>
              <a:rPr lang="en-US" sz="1100" dirty="0">
                <a:latin typeface="Calibri" panose="020F0502020204030204" pitchFamily="34" charset="0"/>
                <a:ea typeface="Calibri" panose="020F0502020204030204" pitchFamily="34" charset="0"/>
                <a:cs typeface="Calibri" panose="020F0502020204030204" pitchFamily="34" charset="0"/>
              </a:rPr>
              <a:t>Photo credit: Shutterstock</a:t>
            </a:r>
          </a:p>
          <a:p>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n-US" sz="1100" dirty="0">
                <a:latin typeface="Calibri" panose="020F0502020204030204" pitchFamily="34" charset="0"/>
                <a:ea typeface="Calibri" panose="020F0502020204030204" pitchFamily="34" charset="0"/>
                <a:cs typeface="Calibri" panose="020F0502020204030204" pitchFamily="34" charset="0"/>
              </a:rPr>
              <a:t>Reference(s)</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Barry, C. L., McGinty, E. 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Pescosolido</a:t>
            </a:r>
            <a:r>
              <a:rPr lang="en-US" sz="1100" dirty="0">
                <a:effectLst/>
                <a:latin typeface="Calibri" panose="020F0502020204030204" pitchFamily="34" charset="0"/>
                <a:ea typeface="Calibri" panose="020F0502020204030204" pitchFamily="34" charset="0"/>
                <a:cs typeface="Times New Roman" panose="02020603050405020304" pitchFamily="18" charset="0"/>
              </a:rPr>
              <a:t>, B. A., &amp; Goldman, H. H. (2014). Stigma, discrimination, treatment effectiveness, and</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policy: public views about drug addiction and mental illness. Psychiatric Services, 65(10), 1269-1272.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https://doi.org/10.1176/appi.ps.201400140</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McGinty, E.E., Kennedy-Hendricks, A., &amp; Barry, C.L. (2019). Stigma in the Media.  In J. D.   Avery, J. J. Avery (eds.),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The Stigma of Addiction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pp. 201.213.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https://doi.org/10.1007/978-3-030-02580-9_11</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Room, R., Rehm, J., Trotter, R.T., Paglia, A., &amp;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Ustun</a:t>
            </a:r>
            <a:r>
              <a:rPr lang="en-US" sz="1100" dirty="0">
                <a:effectLst/>
                <a:latin typeface="Calibri" panose="020F0502020204030204" pitchFamily="34" charset="0"/>
                <a:ea typeface="Calibri" panose="020F0502020204030204" pitchFamily="34" charset="0"/>
                <a:cs typeface="Times New Roman" panose="02020603050405020304" pitchFamily="18" charset="0"/>
              </a:rPr>
              <a:t>, T.B. (2001), Cross-cultural views on stigma valuation parity and societal attitudes towards disability. In T. 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Üstün</a:t>
            </a:r>
            <a:r>
              <a:rPr lang="en-US" sz="1100" dirty="0">
                <a:effectLst/>
                <a:latin typeface="Calibri" panose="020F0502020204030204" pitchFamily="34" charset="0"/>
                <a:ea typeface="Calibri" panose="020F0502020204030204" pitchFamily="34" charset="0"/>
                <a:cs typeface="Times New Roman" panose="02020603050405020304" pitchFamily="18" charset="0"/>
              </a:rPr>
              <a:t>, 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Chatterji</a:t>
            </a:r>
            <a:r>
              <a:rPr lang="en-US" sz="1100" dirty="0">
                <a:effectLst/>
                <a:latin typeface="Calibri" panose="020F0502020204030204" pitchFamily="34" charset="0"/>
                <a:ea typeface="Calibri" panose="020F0502020204030204" pitchFamily="34" charset="0"/>
                <a:cs typeface="Times New Roman" panose="02020603050405020304" pitchFamily="18" charset="0"/>
              </a:rPr>
              <a:t>, J. 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Bickenbach</a:t>
            </a:r>
            <a:r>
              <a:rPr lang="en-US" sz="1100" dirty="0">
                <a:effectLst/>
                <a:latin typeface="Calibri" panose="020F0502020204030204" pitchFamily="34" charset="0"/>
                <a:ea typeface="Calibri" panose="020F0502020204030204" pitchFamily="34" charset="0"/>
                <a:cs typeface="Times New Roman" panose="02020603050405020304" pitchFamily="18" charset="0"/>
              </a:rPr>
              <a:t>, R. T. Trotter II, R. Room, J. Rehm, &amp; S. Saxena [Eds.],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Disability and culture: Universalism and diversity (</a:t>
            </a:r>
            <a:r>
              <a:rPr lang="en-US" sz="1100" dirty="0">
                <a:effectLst/>
                <a:latin typeface="Calibri" panose="020F0502020204030204" pitchFamily="34" charset="0"/>
                <a:ea typeface="Calibri" panose="020F0502020204030204" pitchFamily="34" charset="0"/>
                <a:cs typeface="Times New Roman" panose="02020603050405020304" pitchFamily="18" charset="0"/>
              </a:rPr>
              <a:t>pp. 247–291).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Hofgrebe</a:t>
            </a:r>
            <a:r>
              <a:rPr lang="en-US" sz="1100" dirty="0">
                <a:effectLst/>
                <a:latin typeface="Calibri" panose="020F0502020204030204" pitchFamily="34" charset="0"/>
                <a:ea typeface="Calibri" panose="020F0502020204030204" pitchFamily="34" charset="0"/>
                <a:cs typeface="Times New Roman" panose="02020603050405020304" pitchFamily="18" charset="0"/>
              </a:rPr>
              <a:t> &amp; Huber Publishers. </a:t>
            </a:r>
          </a:p>
          <a:p>
            <a:pPr marL="171450" marR="0" indent="-171450">
              <a:lnSpc>
                <a:spcPct val="107000"/>
              </a:lnSpc>
              <a:spcBef>
                <a:spcPts val="0"/>
              </a:spcBef>
              <a:spcAft>
                <a:spcPts val="800"/>
              </a:spcAft>
            </a:pP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6</a:t>
            </a:fld>
            <a:endParaRPr lang="en-US"/>
          </a:p>
        </p:txBody>
      </p:sp>
    </p:spTree>
    <p:extLst>
      <p:ext uri="{BB962C8B-B14F-4D97-AF65-F5344CB8AC3E}">
        <p14:creationId xmlns:p14="http://schemas.microsoft.com/office/powerpoint/2010/main" val="45882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0788"/>
          </a:xfrm>
        </p:spPr>
        <p:txBody>
          <a:bodyPr/>
          <a:lstStyle/>
          <a:p>
            <a:r>
              <a:rPr lang="en-US" dirty="0"/>
              <a:t>The perception that people with substance use disorders both have control over the SUD and are responsible for developing the disorder contribute to high levels of negative evaluation and stigma.  </a:t>
            </a:r>
          </a:p>
          <a:p>
            <a:endParaRPr lang="en-US" dirty="0"/>
          </a:p>
          <a:p>
            <a:r>
              <a:rPr lang="en-US" dirty="0"/>
              <a:t>Stigma is reinforced by widely held beliefs that treatment will not work, or will need to be repeated numerous times to be effective.  </a:t>
            </a:r>
          </a:p>
          <a:p>
            <a:endParaRPr lang="en-US" dirty="0"/>
          </a:p>
          <a:p>
            <a:r>
              <a:rPr lang="en-US" dirty="0"/>
              <a:t>Together, these factors cause people to distance from individuals with SUD, which minimizes the opportunity for countering attitudes to develop and reinforces the “other-ness” of individuals with SUD.   Fear plays a powerful role in both distancing from and not identifying with individuals with SUD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Photo credit: Shutterstock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Reference(s)</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Kelly, J.F. (June 2021).  Understanding and addressing substance use disorder stigma in clinical care settings.  A presentation sponsored by the Opioid Response Network, Recovery Research Institute, and SAMHSA.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http://www.recoveryanswers.org/assets/1.-Webinar-2.-AAAP-ORN-Stigma-FINAL-JF-KELLY-6-30-21.pdf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7</a:t>
            </a:fld>
            <a:endParaRPr lang="en-US"/>
          </a:p>
        </p:txBody>
      </p:sp>
    </p:spTree>
    <p:extLst>
      <p:ext uri="{BB962C8B-B14F-4D97-AF65-F5344CB8AC3E}">
        <p14:creationId xmlns:p14="http://schemas.microsoft.com/office/powerpoint/2010/main" val="380138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endParaRPr lang="en-US" dirty="0"/>
          </a:p>
          <a:p>
            <a:r>
              <a:rPr lang="en-US" dirty="0"/>
              <a:t>The various types of stigma work together to increase hesitancy to seek care, and also serve to make health care less accessible and sometimes less appropriate.  Stigma among health care providers has led to “under treatment” (</a:t>
            </a:r>
            <a:r>
              <a:rPr lang="en-US" dirty="0" err="1"/>
              <a:t>Boticelle</a:t>
            </a:r>
            <a:r>
              <a:rPr lang="en-US" dirty="0"/>
              <a:t>, 2019) of people with SUDs. </a:t>
            </a:r>
          </a:p>
          <a:p>
            <a:endParaRPr lang="en-US" dirty="0"/>
          </a:p>
          <a:p>
            <a:r>
              <a:rPr lang="en-US" dirty="0"/>
              <a:t>By putting distance between people with a diagnosis of SUD and others, we are minimizing the respect with which they are treated.  This violates essential ethical principles of justice, fidelity, and beneficence.  (For definitions, see: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Photo credit: Shutterstock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Reference(s)</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Boticelli, M. (2019). Stigma and substance use disorder: Breaking down barriers to treatment and sound public policy.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HealthCity</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Newsletter.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https://healthcity.bmc.org/policy-and-industry/stigma-key-barrier-sud-treatment-and-sound-public-policy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8</a:t>
            </a:fld>
            <a:endParaRPr lang="en-US"/>
          </a:p>
        </p:txBody>
      </p:sp>
    </p:spTree>
    <p:extLst>
      <p:ext uri="{BB962C8B-B14F-4D97-AF65-F5344CB8AC3E}">
        <p14:creationId xmlns:p14="http://schemas.microsoft.com/office/powerpoint/2010/main" val="104893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620407" cy="4112829"/>
          </a:xfrm>
        </p:spPr>
        <p:txBody>
          <a:bodyPr/>
          <a:lstStyle/>
          <a:p>
            <a:endParaRPr lang="en-US" dirty="0"/>
          </a:p>
          <a:p>
            <a:endParaRPr lang="en-US" dirty="0"/>
          </a:p>
          <a:p>
            <a:r>
              <a:rPr lang="en-US" dirty="0"/>
              <a:t>Discussion Questions for this scenario:</a:t>
            </a:r>
          </a:p>
          <a:p>
            <a:endParaRPr lang="en-US" dirty="0"/>
          </a:p>
          <a:p>
            <a:r>
              <a:rPr lang="en-US" dirty="0"/>
              <a:t>What are your impressions of Dr. Jones’s comments?</a:t>
            </a:r>
          </a:p>
          <a:p>
            <a:endParaRPr lang="en-US" dirty="0"/>
          </a:p>
          <a:p>
            <a:r>
              <a:rPr lang="en-US" dirty="0"/>
              <a:t>How might Alice be feeling about Dr. Jones after this exchange?  How might she feel about herself?  What impact could this have on her decision to ask him for help or advice?</a:t>
            </a:r>
          </a:p>
          <a:p>
            <a:endParaRPr lang="en-US" dirty="0"/>
          </a:p>
          <a:p>
            <a:r>
              <a:rPr lang="en-US" dirty="0"/>
              <a:t>If this happened to you, would you return to Dr. Jones?  Why or why not?</a:t>
            </a:r>
          </a:p>
          <a:p>
            <a:endParaRPr lang="en-US" dirty="0"/>
          </a:p>
          <a:p>
            <a:r>
              <a:rPr lang="en-US" dirty="0"/>
              <a:t>Now, imagine Dr. Jones has this conversation with a patient who has a history of substance use disorder, and that patient has had a relapse and is trying to get support to get back into recovery?  Which scenario seems more of less likely to happen?  Why?</a:t>
            </a:r>
          </a:p>
          <a:p>
            <a:endParaRPr lang="en-US" dirty="0"/>
          </a:p>
          <a:p>
            <a:r>
              <a:rPr lang="en-US" dirty="0"/>
              <a:t>If you want to develop further discussion or help students develop and practice ways of responding more effectively in this situation, refer to the ACT process described in the slide deck “Addressing Stigmatizing Language in the Workplace”, located in the General Content folder of the SUD Keys</a:t>
            </a:r>
          </a:p>
          <a:p>
            <a:endParaRPr lang="en-US" dirty="0"/>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9</a:t>
            </a:fld>
            <a:endParaRPr lang="en-US"/>
          </a:p>
        </p:txBody>
      </p:sp>
    </p:spTree>
    <p:extLst>
      <p:ext uri="{BB962C8B-B14F-4D97-AF65-F5344CB8AC3E}">
        <p14:creationId xmlns:p14="http://schemas.microsoft.com/office/powerpoint/2010/main" val="628038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1A3-E9C5-FABD-9C49-EB4598432DA6}"/>
              </a:ext>
            </a:extLst>
          </p:cNvPr>
          <p:cNvSpPr>
            <a:spLocks noGrp="1"/>
          </p:cNvSpPr>
          <p:nvPr>
            <p:ph type="ctrTitle" hasCustomPrompt="1"/>
          </p:nvPr>
        </p:nvSpPr>
        <p:spPr>
          <a:xfrm>
            <a:off x="457200" y="1124712"/>
            <a:ext cx="5486400" cy="2387600"/>
          </a:xfrm>
        </p:spPr>
        <p:txBody>
          <a:bodyPr anchor="b">
            <a:normAutofit/>
          </a:bodyPr>
          <a:lstStyle>
            <a:lvl1pPr algn="l">
              <a:defRPr sz="3800" b="1"/>
            </a:lvl1pPr>
          </a:lstStyle>
          <a:p>
            <a:r>
              <a:rPr lang="en-US"/>
              <a:t>CLICK TO EDIT MASTER TITLE STYLE</a:t>
            </a:r>
          </a:p>
        </p:txBody>
      </p:sp>
      <p:sp>
        <p:nvSpPr>
          <p:cNvPr id="3" name="Subtitle 2">
            <a:extLst>
              <a:ext uri="{FF2B5EF4-FFF2-40B4-BE49-F238E27FC236}">
                <a16:creationId xmlns:a16="http://schemas.microsoft.com/office/drawing/2014/main" id="{7FD494D8-EA0D-FBF3-DB6B-3ABEA0212C3D}"/>
              </a:ext>
            </a:extLst>
          </p:cNvPr>
          <p:cNvSpPr>
            <a:spLocks noGrp="1"/>
          </p:cNvSpPr>
          <p:nvPr>
            <p:ph type="subTitle" idx="1" hasCustomPrompt="1"/>
          </p:nvPr>
        </p:nvSpPr>
        <p:spPr>
          <a:xfrm>
            <a:off x="457200" y="3602736"/>
            <a:ext cx="5486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SUD Keys to Education">
            <a:extLst>
              <a:ext uri="{FF2B5EF4-FFF2-40B4-BE49-F238E27FC236}">
                <a16:creationId xmlns:a16="http://schemas.microsoft.com/office/drawing/2014/main" id="{D7B78682-C1B2-BDC4-C500-B141B379E122}"/>
              </a:ext>
            </a:extLst>
          </p:cNvPr>
          <p:cNvPicPr>
            <a:picLocks noChangeAspect="1"/>
          </p:cNvPicPr>
          <p:nvPr userDrawn="1"/>
        </p:nvPicPr>
        <p:blipFill>
          <a:blip r:embed="rId3"/>
          <a:stretch>
            <a:fillRect/>
          </a:stretch>
        </p:blipFill>
        <p:spPr>
          <a:xfrm>
            <a:off x="457200" y="457200"/>
            <a:ext cx="3498618" cy="1280160"/>
          </a:xfrm>
          <a:prstGeom prst="rect">
            <a:avLst/>
          </a:prstGeom>
        </p:spPr>
      </p:pic>
      <p:pic>
        <p:nvPicPr>
          <p:cNvPr id="13" name="Picture 12" descr="Mountain Plains ATTC and Pacific Southwest ATTC">
            <a:extLst>
              <a:ext uri="{FF2B5EF4-FFF2-40B4-BE49-F238E27FC236}">
                <a16:creationId xmlns:a16="http://schemas.microsoft.com/office/drawing/2014/main" id="{ECFB257F-D5E8-C32A-B222-5BB37FC480D2}"/>
              </a:ext>
            </a:extLst>
          </p:cNvPr>
          <p:cNvPicPr>
            <a:picLocks noChangeAspect="1"/>
          </p:cNvPicPr>
          <p:nvPr userDrawn="1"/>
        </p:nvPicPr>
        <p:blipFill>
          <a:blip r:embed="rId4"/>
          <a:stretch>
            <a:fillRect/>
          </a:stretch>
        </p:blipFill>
        <p:spPr>
          <a:xfrm>
            <a:off x="457200" y="5650992"/>
            <a:ext cx="1803400" cy="749300"/>
          </a:xfrm>
          <a:prstGeom prst="rect">
            <a:avLst/>
          </a:prstGeom>
        </p:spPr>
      </p:pic>
      <p:pic>
        <p:nvPicPr>
          <p:cNvPr id="14" name="Picture 13" descr="SAMHSA">
            <a:extLst>
              <a:ext uri="{FF2B5EF4-FFF2-40B4-BE49-F238E27FC236}">
                <a16:creationId xmlns:a16="http://schemas.microsoft.com/office/drawing/2014/main" id="{5179B210-3A65-5F4E-6CBA-69D5AFD7D781}"/>
              </a:ext>
            </a:extLst>
          </p:cNvPr>
          <p:cNvPicPr>
            <a:picLocks noChangeAspect="1"/>
          </p:cNvPicPr>
          <p:nvPr userDrawn="1"/>
        </p:nvPicPr>
        <p:blipFill>
          <a:blip r:embed="rId5"/>
          <a:stretch>
            <a:fillRect/>
          </a:stretch>
        </p:blipFill>
        <p:spPr>
          <a:xfrm>
            <a:off x="2532888" y="5769864"/>
            <a:ext cx="1993900" cy="520700"/>
          </a:xfrm>
          <a:prstGeom prst="rect">
            <a:avLst/>
          </a:prstGeom>
        </p:spPr>
      </p:pic>
      <p:sp>
        <p:nvSpPr>
          <p:cNvPr id="29" name="Picture Placeholder 28">
            <a:extLst>
              <a:ext uri="{FF2B5EF4-FFF2-40B4-BE49-F238E27FC236}">
                <a16:creationId xmlns:a16="http://schemas.microsoft.com/office/drawing/2014/main" id="{23A8D641-E398-4561-EBF6-7DF32BF4467E}"/>
              </a:ext>
            </a:extLst>
          </p:cNvPr>
          <p:cNvSpPr>
            <a:spLocks noGrp="1" noChangeAspect="1"/>
          </p:cNvSpPr>
          <p:nvPr>
            <p:ph type="pic" sz="quarter" idx="10"/>
          </p:nvPr>
        </p:nvSpPr>
        <p:spPr>
          <a:xfrm>
            <a:off x="5843017"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a:p>
        </p:txBody>
      </p:sp>
      <p:sp>
        <p:nvSpPr>
          <p:cNvPr id="30" name="Picture Placeholder 29">
            <a:extLst>
              <a:ext uri="{FF2B5EF4-FFF2-40B4-BE49-F238E27FC236}">
                <a16:creationId xmlns:a16="http://schemas.microsoft.com/office/drawing/2014/main" id="{1B415E53-F774-9CBB-3941-1EA59AB15D7A}"/>
              </a:ext>
            </a:extLst>
          </p:cNvPr>
          <p:cNvSpPr>
            <a:spLocks noGrp="1" noChangeAspect="1"/>
          </p:cNvSpPr>
          <p:nvPr>
            <p:ph type="pic" sz="quarter" idx="11"/>
          </p:nvPr>
        </p:nvSpPr>
        <p:spPr>
          <a:xfrm>
            <a:off x="8485632"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a:p>
        </p:txBody>
      </p:sp>
    </p:spTree>
    <p:extLst>
      <p:ext uri="{BB962C8B-B14F-4D97-AF65-F5344CB8AC3E}">
        <p14:creationId xmlns:p14="http://schemas.microsoft.com/office/powerpoint/2010/main" val="136825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Content (D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914400" y="914400"/>
            <a:ext cx="6586538" cy="914400"/>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914400" y="1828800"/>
            <a:ext cx="5943600" cy="4351338"/>
          </a:xfrm>
        </p:spPr>
        <p:txBody>
          <a:bodyPr/>
          <a:lstStyle>
            <a:lvl1pPr marL="0" indent="0">
              <a:buNone/>
              <a:defRPr>
                <a:solidFill>
                  <a:schemeClr val="bg1"/>
                </a:solidFill>
              </a:defRPr>
            </a:lvl1pPr>
          </a:lstStyle>
          <a:p>
            <a:pPr lvl="0"/>
            <a:r>
              <a:rPr lang="en-US"/>
              <a:t>Click to edit Master text styles</a:t>
            </a:r>
          </a:p>
        </p:txBody>
      </p:sp>
      <p:pic>
        <p:nvPicPr>
          <p:cNvPr id="9" name="Picture 8">
            <a:extLst>
              <a:ext uri="{FF2B5EF4-FFF2-40B4-BE49-F238E27FC236}">
                <a16:creationId xmlns:a16="http://schemas.microsoft.com/office/drawing/2014/main" id="{98B3440D-3786-8CEF-D77A-DC76BB93566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0200C8C-9B73-FEFB-7388-C7435EF64912}"/>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52645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6623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024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D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7561147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a:t>Click to edit Master text styles</a:t>
            </a:r>
          </a:p>
        </p:txBody>
      </p:sp>
      <p:pic>
        <p:nvPicPr>
          <p:cNvPr id="8" name="Picture 7">
            <a:extLst>
              <a:ext uri="{FF2B5EF4-FFF2-40B4-BE49-F238E27FC236}">
                <a16:creationId xmlns:a16="http://schemas.microsoft.com/office/drawing/2014/main" id="{703FA346-206F-8D15-C2DC-EB037138F8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675EC4E-05D8-CC49-C3F3-BE4991C2A2BE}"/>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427094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a:t>Click to edit Master text styles</a:t>
            </a:r>
          </a:p>
        </p:txBody>
      </p:sp>
      <p:pic>
        <p:nvPicPr>
          <p:cNvPr id="13" name="Picture 12">
            <a:extLst>
              <a:ext uri="{FF2B5EF4-FFF2-40B4-BE49-F238E27FC236}">
                <a16:creationId xmlns:a16="http://schemas.microsoft.com/office/drawing/2014/main" id="{5B1DA54B-7457-3C7B-D4C9-2A76505BB4E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67EEC21D-682B-1F1E-BD53-1A7CFB1C1978}"/>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203566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3D04E94-2FC9-4889-59B9-844425F1A7C3}"/>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319322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2C5E764-AED4-79FD-66B8-AB4596EA0BCC}"/>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293902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C212DA7-A629-E70F-7DAE-7159F5AB0416}"/>
              </a:ext>
            </a:extLst>
          </p:cNvPr>
          <p:cNvSpPr>
            <a:spLocks noGrp="1"/>
          </p:cNvSpPr>
          <p:nvPr>
            <p:ph type="title" hasCustomPrompt="1"/>
          </p:nvPr>
        </p:nvSpPr>
        <p:spPr>
          <a:xfrm>
            <a:off x="6166105" y="2514600"/>
            <a:ext cx="5108446" cy="914400"/>
          </a:xfrm>
        </p:spPr>
        <p:txBody>
          <a:bodyPr>
            <a:normAutofit/>
          </a:bodyPr>
          <a:lstStyle>
            <a:lvl1pPr algn="ctr">
              <a:defRPr sz="2400" b="1">
                <a:solidFill>
                  <a:srgbClr val="494949"/>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A9D0BB6-C4B7-EF5E-02C0-011158DC33E1}"/>
              </a:ext>
            </a:extLst>
          </p:cNvPr>
          <p:cNvSpPr>
            <a:spLocks noGrp="1"/>
          </p:cNvSpPr>
          <p:nvPr>
            <p:ph idx="1"/>
          </p:nvPr>
        </p:nvSpPr>
        <p:spPr>
          <a:xfrm>
            <a:off x="6166105" y="3429000"/>
            <a:ext cx="5108446" cy="2751138"/>
          </a:xfrm>
        </p:spPr>
        <p:txBody>
          <a:bodyPr>
            <a:normAutofit/>
          </a:bodyPr>
          <a:lstStyle>
            <a:lvl1pPr marL="0" indent="0" algn="ctr">
              <a:buNone/>
              <a:defRPr sz="1800">
                <a:solidFill>
                  <a:srgbClr val="494949"/>
                </a:solidFill>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419FEBA6-8D40-2D08-A48E-EDB193AA3238}"/>
              </a:ext>
            </a:extLst>
          </p:cNvPr>
          <p:cNvSpPr>
            <a:spLocks noGrp="1" noChangeAspect="1"/>
          </p:cNvSpPr>
          <p:nvPr>
            <p:ph type="pic" sz="quarter" idx="10"/>
          </p:nvPr>
        </p:nvSpPr>
        <p:spPr>
          <a:xfrm>
            <a:off x="22860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a:p>
        </p:txBody>
      </p:sp>
      <p:sp>
        <p:nvSpPr>
          <p:cNvPr id="9" name="Picture Placeholder 8">
            <a:extLst>
              <a:ext uri="{FF2B5EF4-FFF2-40B4-BE49-F238E27FC236}">
                <a16:creationId xmlns:a16="http://schemas.microsoft.com/office/drawing/2014/main" id="{08E61A8B-7482-D09A-CCCF-C5883617C405}"/>
              </a:ext>
            </a:extLst>
          </p:cNvPr>
          <p:cNvSpPr>
            <a:spLocks noGrp="1" noChangeAspect="1"/>
          </p:cNvSpPr>
          <p:nvPr>
            <p:ph type="pic" sz="quarter" idx="11"/>
          </p:nvPr>
        </p:nvSpPr>
        <p:spPr>
          <a:xfrm>
            <a:off x="288036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a:p>
        </p:txBody>
      </p:sp>
      <p:pic>
        <p:nvPicPr>
          <p:cNvPr id="4" name="Picture 3">
            <a:extLst>
              <a:ext uri="{FF2B5EF4-FFF2-40B4-BE49-F238E27FC236}">
                <a16:creationId xmlns:a16="http://schemas.microsoft.com/office/drawing/2014/main" id="{46E865F4-243A-2C7F-A4C2-151913BE57E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114EEBD2-EC34-CA2C-7255-AFCC8F30958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279826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0A59-160C-428E-ABBA-ECCA7D62C6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A44B4F-4859-474B-AEAB-6F705C1EE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142E8-4135-439C-BA07-B504F5D111F8}"/>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5" name="Footer Placeholder 4">
            <a:extLst>
              <a:ext uri="{FF2B5EF4-FFF2-40B4-BE49-F238E27FC236}">
                <a16:creationId xmlns:a16="http://schemas.microsoft.com/office/drawing/2014/main" id="{A533F0A5-D8B1-4284-BAF5-759B5F596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DE16A-FEED-4972-9A66-BF27F5E233AB}"/>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81250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a:lvl1pPr>
          </a:lstStyle>
          <a:p>
            <a:pPr lvl="0"/>
            <a:r>
              <a:rPr lang="en-US"/>
              <a:t>Click to edit Master text styles</a:t>
            </a:r>
          </a:p>
          <a:p>
            <a:pPr lvl="0"/>
            <a:r>
              <a:rPr lang="en-US"/>
              <a:t>Click to edit Master text styles</a:t>
            </a:r>
          </a:p>
          <a:p>
            <a:pPr lvl="0"/>
            <a:r>
              <a:rPr lang="en-US"/>
              <a:t>Click to edit Master text styles</a:t>
            </a:r>
          </a:p>
        </p:txBody>
      </p:sp>
      <p:pic>
        <p:nvPicPr>
          <p:cNvPr id="12" name="Picture 11">
            <a:extLst>
              <a:ext uri="{FF2B5EF4-FFF2-40B4-BE49-F238E27FC236}">
                <a16:creationId xmlns:a16="http://schemas.microsoft.com/office/drawing/2014/main" id="{FBE529C9-F091-DE94-476D-05A45586949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9" name="Slide Number Placeholder 8">
            <a:extLst>
              <a:ext uri="{FF2B5EF4-FFF2-40B4-BE49-F238E27FC236}">
                <a16:creationId xmlns:a16="http://schemas.microsoft.com/office/drawing/2014/main" id="{1B9F4AEE-026D-0585-DB4A-2B42E5E012C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t>‹#›</a:t>
            </a:fld>
            <a:endParaRPr lang="en-US"/>
          </a:p>
        </p:txBody>
      </p:sp>
    </p:spTree>
    <p:extLst>
      <p:ext uri="{BB962C8B-B14F-4D97-AF65-F5344CB8AC3E}">
        <p14:creationId xmlns:p14="http://schemas.microsoft.com/office/powerpoint/2010/main" val="863810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C9491-E6A7-4F09-BA3B-ABB96E3E20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3DDAE-AC34-49D5-B93A-D8E4266CFD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0EBFA-011D-49FA-9E66-B107839E0A17}"/>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5" name="Footer Placeholder 4">
            <a:extLst>
              <a:ext uri="{FF2B5EF4-FFF2-40B4-BE49-F238E27FC236}">
                <a16:creationId xmlns:a16="http://schemas.microsoft.com/office/drawing/2014/main" id="{899B159D-4BE3-4605-A5BA-794CA7C67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2C25C-E3E9-441B-8DCF-7427A61DF12A}"/>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266107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F80E-476C-4B15-AD38-D4137BABC5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956A62-FFE2-4B6A-9B05-D9FEBE99E9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58E538-67D4-4A1A-A7CD-DB67DD4ABB5F}"/>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5" name="Footer Placeholder 4">
            <a:extLst>
              <a:ext uri="{FF2B5EF4-FFF2-40B4-BE49-F238E27FC236}">
                <a16:creationId xmlns:a16="http://schemas.microsoft.com/office/drawing/2014/main" id="{1A2A2E00-88C6-4DD8-893B-A7C8E616A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53E47-05F6-417A-9631-F69ECE3C8F5C}"/>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40590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6803-3BDB-44D0-8EC0-C67C9085B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45E85-1156-4668-9C0E-A2CDFC0852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B5FB97-2733-4EB1-9C2E-DDFE994A0B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54F3FF-1D85-4BFB-BF42-70EEBBD849EA}"/>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6" name="Footer Placeholder 5">
            <a:extLst>
              <a:ext uri="{FF2B5EF4-FFF2-40B4-BE49-F238E27FC236}">
                <a16:creationId xmlns:a16="http://schemas.microsoft.com/office/drawing/2014/main" id="{03EE65F9-D2D0-44EF-B743-A037147E9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017A0-D9D6-4815-A320-4B88BAB41AC5}"/>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2017750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9415-C845-47B5-AC4F-EF20A891D7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2483C-E9C1-44BC-9306-637CE222F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E444B-4EB1-49A1-8280-8E85A1410A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232DC7-9B6B-4C4F-87DC-2A7E46A23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131C57-EED5-4D86-9319-BF6935E7F8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D6AFE4-8FCF-4E57-8DA5-70BCB68D01A7}"/>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8" name="Footer Placeholder 7">
            <a:extLst>
              <a:ext uri="{FF2B5EF4-FFF2-40B4-BE49-F238E27FC236}">
                <a16:creationId xmlns:a16="http://schemas.microsoft.com/office/drawing/2014/main" id="{0BFDCCC4-7980-4AA2-A901-D6E4DA46B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22EA2C-54EF-4070-B83C-DD6407A09FE4}"/>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3538896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49E5-5E85-45A8-B612-17AB8A565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8BDEB-79C3-45E6-8E87-264B04281926}"/>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4" name="Footer Placeholder 3">
            <a:extLst>
              <a:ext uri="{FF2B5EF4-FFF2-40B4-BE49-F238E27FC236}">
                <a16:creationId xmlns:a16="http://schemas.microsoft.com/office/drawing/2014/main" id="{63E0A999-5F71-4FEF-9740-B5CC023793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1F243B-1D2E-40D0-B821-A61E84E0DBF1}"/>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1605277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6500F6-F7A0-4D99-852D-1A002A25FF7E}"/>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3" name="Footer Placeholder 2">
            <a:extLst>
              <a:ext uri="{FF2B5EF4-FFF2-40B4-BE49-F238E27FC236}">
                <a16:creationId xmlns:a16="http://schemas.microsoft.com/office/drawing/2014/main" id="{9C5A8061-618F-4173-B3D0-516623F92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90354E-49D4-4B6A-BB73-71B81D0A9E50}"/>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3303381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7B40-0F5A-49A9-AB28-27F5139508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74136B-8E96-4D57-86CF-459FEE4266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D24841-9F93-4FFE-92E0-4D99BD908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A37A49-849A-497E-8051-D944422A55DD}"/>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6" name="Footer Placeholder 5">
            <a:extLst>
              <a:ext uri="{FF2B5EF4-FFF2-40B4-BE49-F238E27FC236}">
                <a16:creationId xmlns:a16="http://schemas.microsoft.com/office/drawing/2014/main" id="{74751C45-DC49-4F30-BAF9-1042FE1BB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28D22-F010-45A1-942E-B2B802735F79}"/>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228914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2F90-3C14-4E03-A8D4-CD956A2AD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95BD3-C188-4F35-A71D-E55C0A61B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EE71C2-4149-41C8-B848-A2C0AABC8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E108A8-3F84-4C04-9343-C60BA65F4DD1}"/>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6" name="Footer Placeholder 5">
            <a:extLst>
              <a:ext uri="{FF2B5EF4-FFF2-40B4-BE49-F238E27FC236}">
                <a16:creationId xmlns:a16="http://schemas.microsoft.com/office/drawing/2014/main" id="{38549C03-4562-4E8A-A6B9-8AB9C76CC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234DC-CA5B-4117-8104-1A279F011392}"/>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91179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73F9-9F43-414E-865D-924DEE7C5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FD1E69-8980-4515-B869-35C003A2BA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98A11-5DBA-4003-AE6B-6737F94FBE57}"/>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5" name="Footer Placeholder 4">
            <a:extLst>
              <a:ext uri="{FF2B5EF4-FFF2-40B4-BE49-F238E27FC236}">
                <a16:creationId xmlns:a16="http://schemas.microsoft.com/office/drawing/2014/main" id="{3AD34A15-9750-45B0-BC6F-F6DED4A8D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133CD-10BD-402C-A9AB-09A551F80468}"/>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1966302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B42B7-7144-4584-A365-4DFA797B8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603920-5DA1-4FC1-BE20-53EC078BBCD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D2502-8AA9-45ED-A312-2C291A634906}"/>
              </a:ext>
            </a:extLst>
          </p:cNvPr>
          <p:cNvSpPr>
            <a:spLocks noGrp="1"/>
          </p:cNvSpPr>
          <p:nvPr>
            <p:ph type="dt" sz="half" idx="10"/>
          </p:nvPr>
        </p:nvSpPr>
        <p:spPr/>
        <p:txBody>
          <a:bodyPr/>
          <a:lstStyle/>
          <a:p>
            <a:fld id="{1AC0BCD9-9D2D-4D9F-B61A-0D38C73BE22E}" type="datetimeFigureOut">
              <a:rPr lang="en-US" smtClean="0"/>
              <a:t>11/16/22</a:t>
            </a:fld>
            <a:endParaRPr lang="en-US"/>
          </a:p>
        </p:txBody>
      </p:sp>
      <p:sp>
        <p:nvSpPr>
          <p:cNvPr id="5" name="Footer Placeholder 4">
            <a:extLst>
              <a:ext uri="{FF2B5EF4-FFF2-40B4-BE49-F238E27FC236}">
                <a16:creationId xmlns:a16="http://schemas.microsoft.com/office/drawing/2014/main" id="{8145727C-5166-4261-A104-06F3BFFEA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29731-88F8-4046-8C30-842FFDB8D3C2}"/>
              </a:ext>
            </a:extLst>
          </p:cNvPr>
          <p:cNvSpPr>
            <a:spLocks noGrp="1"/>
          </p:cNvSpPr>
          <p:nvPr>
            <p:ph type="sldNum" sz="quarter" idx="12"/>
          </p:nvPr>
        </p:nvSpPr>
        <p:spPr/>
        <p:txBody>
          <a:bodyPr/>
          <a:lstStyle/>
          <a:p>
            <a:fld id="{1CFE5E68-84DF-44BF-B2BB-E7D7CFB3A6BE}" type="slidenum">
              <a:rPr lang="en-US" smtClean="0"/>
              <a:t>‹#›</a:t>
            </a:fld>
            <a:endParaRPr lang="en-US"/>
          </a:p>
        </p:txBody>
      </p:sp>
    </p:spTree>
    <p:extLst>
      <p:ext uri="{BB962C8B-B14F-4D97-AF65-F5344CB8AC3E}">
        <p14:creationId xmlns:p14="http://schemas.microsoft.com/office/powerpoint/2010/main" val="2676514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a:t>Click to edit Master text styles</a:t>
            </a:r>
          </a:p>
        </p:txBody>
      </p:sp>
      <p:pic>
        <p:nvPicPr>
          <p:cNvPr id="9" name="Picture 8">
            <a:extLst>
              <a:ext uri="{FF2B5EF4-FFF2-40B4-BE49-F238E27FC236}">
                <a16:creationId xmlns:a16="http://schemas.microsoft.com/office/drawing/2014/main" id="{7D6511A4-45C5-B1B0-B87B-FC0E91A350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52D491D-5980-9F23-3ED7-5983E843B8D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1387582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68491A1E-41C5-B510-AC7F-6FC29420806F}"/>
              </a:ext>
            </a:extLst>
          </p:cNvPr>
          <p:cNvSpPr>
            <a:spLocks noGrp="1"/>
          </p:cNvSpPr>
          <p:nvPr>
            <p:ph type="subTitle" idx="10" hasCustomPrompt="1"/>
          </p:nvPr>
        </p:nvSpPr>
        <p:spPr>
          <a:xfrm>
            <a:off x="457200" y="3602736"/>
            <a:ext cx="5486400" cy="1655762"/>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Mountain Plans ATTC and Pacific Southwest ATTC">
            <a:extLst>
              <a:ext uri="{FF2B5EF4-FFF2-40B4-BE49-F238E27FC236}">
                <a16:creationId xmlns:a16="http://schemas.microsoft.com/office/drawing/2014/main" id="{B1906DBE-BE95-D6F8-2839-C8CBFD34B30D}"/>
              </a:ext>
            </a:extLst>
          </p:cNvPr>
          <p:cNvPicPr>
            <a:picLocks noChangeAspect="1"/>
          </p:cNvPicPr>
          <p:nvPr userDrawn="1"/>
        </p:nvPicPr>
        <p:blipFill>
          <a:blip r:embed="rId3"/>
          <a:srcRect/>
          <a:stretch/>
        </p:blipFill>
        <p:spPr>
          <a:xfrm>
            <a:off x="467596" y="5650991"/>
            <a:ext cx="1783819" cy="749808"/>
          </a:xfrm>
          <a:prstGeom prst="rect">
            <a:avLst/>
          </a:prstGeom>
        </p:spPr>
      </p:pic>
      <p:pic>
        <p:nvPicPr>
          <p:cNvPr id="12" name="Picture 11" descr="SAMHSA">
            <a:extLst>
              <a:ext uri="{FF2B5EF4-FFF2-40B4-BE49-F238E27FC236}">
                <a16:creationId xmlns:a16="http://schemas.microsoft.com/office/drawing/2014/main" id="{9D45F588-C57B-7D16-05D1-1B4F744EA80A}"/>
              </a:ext>
            </a:extLst>
          </p:cNvPr>
          <p:cNvPicPr>
            <a:picLocks noChangeAspect="1"/>
          </p:cNvPicPr>
          <p:nvPr userDrawn="1"/>
        </p:nvPicPr>
        <p:blipFill>
          <a:blip r:embed="rId4"/>
          <a:srcRect/>
          <a:stretch/>
        </p:blipFill>
        <p:spPr>
          <a:xfrm>
            <a:off x="2532888" y="5771266"/>
            <a:ext cx="1993900" cy="517896"/>
          </a:xfrm>
          <a:prstGeom prst="rect">
            <a:avLst/>
          </a:prstGeom>
        </p:spPr>
      </p:pic>
      <p:sp>
        <p:nvSpPr>
          <p:cNvPr id="13" name="Title 12">
            <a:extLst>
              <a:ext uri="{FF2B5EF4-FFF2-40B4-BE49-F238E27FC236}">
                <a16:creationId xmlns:a16="http://schemas.microsoft.com/office/drawing/2014/main" id="{841D367C-AAC2-9700-F70F-4E32C65ACDF1}"/>
              </a:ext>
            </a:extLst>
          </p:cNvPr>
          <p:cNvSpPr>
            <a:spLocks noGrp="1"/>
          </p:cNvSpPr>
          <p:nvPr>
            <p:ph type="title" hasCustomPrompt="1"/>
          </p:nvPr>
        </p:nvSpPr>
        <p:spPr>
          <a:xfrm>
            <a:off x="467596" y="1124712"/>
            <a:ext cx="5476003" cy="2387600"/>
          </a:xfrm>
        </p:spPr>
        <p:txBody>
          <a:bodyPr anchor="b">
            <a:normAutofit/>
          </a:bodyPr>
          <a:lstStyle>
            <a:lvl1pPr>
              <a:defRPr sz="3800" b="1">
                <a:solidFill>
                  <a:srgbClr val="000000"/>
                </a:solidFill>
              </a:defRPr>
            </a:lvl1pPr>
          </a:lstStyle>
          <a:p>
            <a:r>
              <a:rPr lang="en-US" dirty="0">
                <a:solidFill>
                  <a:schemeClr val="bg1"/>
                </a:solidFill>
              </a:rPr>
              <a:t>CLICK TO EDIT MASTER TITLE STYLE</a:t>
            </a:r>
          </a:p>
        </p:txBody>
      </p:sp>
      <p:pic>
        <p:nvPicPr>
          <p:cNvPr id="3" name="Picture 2" descr="SUD Keys to Education">
            <a:extLst>
              <a:ext uri="{FF2B5EF4-FFF2-40B4-BE49-F238E27FC236}">
                <a16:creationId xmlns:a16="http://schemas.microsoft.com/office/drawing/2014/main" id="{28D21826-1244-ACA5-E099-2A35E48D9BF8}"/>
              </a:ext>
            </a:extLst>
          </p:cNvPr>
          <p:cNvPicPr>
            <a:picLocks noChangeAspect="1"/>
          </p:cNvPicPr>
          <p:nvPr userDrawn="1"/>
        </p:nvPicPr>
        <p:blipFill>
          <a:blip r:embed="rId5"/>
          <a:srcRect/>
          <a:stretch/>
        </p:blipFill>
        <p:spPr>
          <a:xfrm>
            <a:off x="461511" y="457198"/>
            <a:ext cx="3494307" cy="1278581"/>
          </a:xfrm>
          <a:prstGeom prst="rect">
            <a:avLst/>
          </a:prstGeom>
        </p:spPr>
      </p:pic>
    </p:spTree>
    <p:extLst>
      <p:ext uri="{BB962C8B-B14F-4D97-AF65-F5344CB8AC3E}">
        <p14:creationId xmlns:p14="http://schemas.microsoft.com/office/powerpoint/2010/main" val="98974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I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FC99CA16-0085-28D4-1FC9-EB3E75AC88E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11" name="Slide Number Placeholder 4">
            <a:extLst>
              <a:ext uri="{FF2B5EF4-FFF2-40B4-BE49-F238E27FC236}">
                <a16:creationId xmlns:a16="http://schemas.microsoft.com/office/drawing/2014/main" id="{E2B13B29-C105-E66B-0D4A-22B47129301D}"/>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a:p>
        </p:txBody>
      </p:sp>
    </p:spTree>
    <p:extLst>
      <p:ext uri="{BB962C8B-B14F-4D97-AF65-F5344CB8AC3E}">
        <p14:creationId xmlns:p14="http://schemas.microsoft.com/office/powerpoint/2010/main" val="1936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80ACB5EC-5A13-36DC-7058-FB1D7054C39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FA6CF01-6DE1-601E-D874-F959F291406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69960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solidFill>
                  <a:schemeClr val="bg1"/>
                </a:solidFill>
              </a:defRPr>
            </a:lvl1pPr>
          </a:lstStyle>
          <a:p>
            <a:pPr lvl="0"/>
            <a:r>
              <a:rPr lang="en-US"/>
              <a:t>Click to edit Master text styles</a:t>
            </a:r>
          </a:p>
        </p:txBody>
      </p:sp>
      <p:pic>
        <p:nvPicPr>
          <p:cNvPr id="10" name="Picture 9">
            <a:extLst>
              <a:ext uri="{FF2B5EF4-FFF2-40B4-BE49-F238E27FC236}">
                <a16:creationId xmlns:a16="http://schemas.microsoft.com/office/drawing/2014/main" id="{A30BA75B-3F6D-54DD-7742-B753AAF1F65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828D3FC-355D-F4AF-76DE-642252FC3364}"/>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236788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a:p>
        </p:txBody>
      </p:sp>
      <p:pic>
        <p:nvPicPr>
          <p:cNvPr id="10" name="Picture 9">
            <a:extLst>
              <a:ext uri="{FF2B5EF4-FFF2-40B4-BE49-F238E27FC236}">
                <a16:creationId xmlns:a16="http://schemas.microsoft.com/office/drawing/2014/main" id="{D8B42B3C-3685-F654-D9A3-6FEF6B0840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B62B0F6-312B-68C1-6A43-82E5B11D330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27070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chemeClr val="bg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a:p>
        </p:txBody>
      </p:sp>
      <p:pic>
        <p:nvPicPr>
          <p:cNvPr id="17" name="Picture 16">
            <a:extLst>
              <a:ext uri="{FF2B5EF4-FFF2-40B4-BE49-F238E27FC236}">
                <a16:creationId xmlns:a16="http://schemas.microsoft.com/office/drawing/2014/main" id="{79DA3115-E147-AF8C-50B5-ABC1322E2F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3446D6F-3F6F-64E1-B00B-69E7CA50145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401525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a:t>Click to edit Master text styles</a:t>
            </a:r>
          </a:p>
        </p:txBody>
      </p:sp>
      <p:pic>
        <p:nvPicPr>
          <p:cNvPr id="10" name="Picture 9">
            <a:extLst>
              <a:ext uri="{FF2B5EF4-FFF2-40B4-BE49-F238E27FC236}">
                <a16:creationId xmlns:a16="http://schemas.microsoft.com/office/drawing/2014/main" id="{1B4B5292-AE90-5ADE-BA24-218B7E0E56D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61570CC-D310-07B5-A650-6FF13F5B8C19}"/>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a:p>
        </p:txBody>
      </p:sp>
    </p:spTree>
    <p:extLst>
      <p:ext uri="{BB962C8B-B14F-4D97-AF65-F5344CB8AC3E}">
        <p14:creationId xmlns:p14="http://schemas.microsoft.com/office/powerpoint/2010/main" val="396156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C6DE6-DBB8-3184-4F99-1F7153D562D4}"/>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a:p>
        </p:txBody>
      </p:sp>
      <p:sp>
        <p:nvSpPr>
          <p:cNvPr id="2" name="Title Placeholder 1">
            <a:extLst>
              <a:ext uri="{FF2B5EF4-FFF2-40B4-BE49-F238E27FC236}">
                <a16:creationId xmlns:a16="http://schemas.microsoft.com/office/drawing/2014/main" id="{C9EA78D5-921D-1125-6755-31624721F39E}"/>
              </a:ext>
            </a:extLst>
          </p:cNvPr>
          <p:cNvSpPr>
            <a:spLocks noGrp="1"/>
          </p:cNvSpPr>
          <p:nvPr>
            <p:ph type="title"/>
          </p:nvPr>
        </p:nvSpPr>
        <p:spPr>
          <a:xfrm>
            <a:off x="914400" y="914400"/>
            <a:ext cx="10360152"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D8F0A6-E9C6-2DF2-7750-4C1D6758D842}"/>
              </a:ext>
            </a:extLst>
          </p:cNvPr>
          <p:cNvSpPr>
            <a:spLocks noGrp="1"/>
          </p:cNvSpPr>
          <p:nvPr>
            <p:ph type="body" idx="1"/>
          </p:nvPr>
        </p:nvSpPr>
        <p:spPr>
          <a:xfrm>
            <a:off x="914400" y="1828800"/>
            <a:ext cx="103601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37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63" r:id="rId6"/>
    <p:sldLayoutId id="2147483665" r:id="rId7"/>
    <p:sldLayoutId id="2147483664" r:id="rId8"/>
    <p:sldLayoutId id="2147483666" r:id="rId9"/>
    <p:sldLayoutId id="2147483667" r:id="rId10"/>
    <p:sldLayoutId id="2147483668" r:id="rId11"/>
    <p:sldLayoutId id="2147483651" r:id="rId12"/>
    <p:sldLayoutId id="2147483670" r:id="rId13"/>
    <p:sldLayoutId id="2147483669" r:id="rId14"/>
    <p:sldLayoutId id="2147483653" r:id="rId15"/>
    <p:sldLayoutId id="2147483656"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3200" kern="1200">
          <a:solidFill>
            <a:srgbClr val="4949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Tx/>
        <a:buBlip>
          <a:blip r:embed="rId20"/>
        </a:buBlip>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A9537-E78B-4A6F-A7F5-220DC7DFC0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85CD1C-12C0-450C-B385-F38C19A754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EB1A6-29E7-4538-86E1-1BD78F8A0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0BCD9-9D2D-4D9F-B61A-0D38C73BE22E}" type="datetimeFigureOut">
              <a:rPr lang="en-US" smtClean="0"/>
              <a:t>11/16/22</a:t>
            </a:fld>
            <a:endParaRPr lang="en-US"/>
          </a:p>
        </p:txBody>
      </p:sp>
      <p:sp>
        <p:nvSpPr>
          <p:cNvPr id="5" name="Footer Placeholder 4">
            <a:extLst>
              <a:ext uri="{FF2B5EF4-FFF2-40B4-BE49-F238E27FC236}">
                <a16:creationId xmlns:a16="http://schemas.microsoft.com/office/drawing/2014/main" id="{3DAC8C9F-466A-4E9B-8DB1-741450D9D1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4D922-2132-4F9E-AA11-9F155E5BA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E5E68-84DF-44BF-B2BB-E7D7CFB3A6BE}" type="slidenum">
              <a:rPr lang="en-US" smtClean="0"/>
              <a:t>‹#›</a:t>
            </a:fld>
            <a:endParaRPr lang="en-US"/>
          </a:p>
        </p:txBody>
      </p:sp>
    </p:spTree>
    <p:extLst>
      <p:ext uri="{BB962C8B-B14F-4D97-AF65-F5344CB8AC3E}">
        <p14:creationId xmlns:p14="http://schemas.microsoft.com/office/powerpoint/2010/main" val="4311979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07FF6D-34F2-92CE-9FC6-EC80944D08DF}"/>
              </a:ext>
            </a:extLst>
          </p:cNvPr>
          <p:cNvSpPr>
            <a:spLocks noGrp="1"/>
          </p:cNvSpPr>
          <p:nvPr>
            <p:ph type="title"/>
          </p:nvPr>
        </p:nvSpPr>
        <p:spPr/>
        <p:txBody>
          <a:bodyPr/>
          <a:lstStyle/>
          <a:p>
            <a:r>
              <a:rPr lang="en-US" dirty="0"/>
              <a:t>Stigma and Stigma Reduction</a:t>
            </a:r>
          </a:p>
        </p:txBody>
      </p:sp>
      <p:sp>
        <p:nvSpPr>
          <p:cNvPr id="5" name="Subtitle 4">
            <a:extLst>
              <a:ext uri="{FF2B5EF4-FFF2-40B4-BE49-F238E27FC236}">
                <a16:creationId xmlns:a16="http://schemas.microsoft.com/office/drawing/2014/main" id="{05934BB5-CFF1-2146-A84B-22CE3B344874}"/>
              </a:ext>
            </a:extLst>
          </p:cNvPr>
          <p:cNvSpPr>
            <a:spLocks noGrp="1"/>
          </p:cNvSpPr>
          <p:nvPr>
            <p:ph type="subTitle" idx="10"/>
          </p:nvPr>
        </p:nvSpPr>
        <p:spPr/>
        <p:txBody>
          <a:bodyPr/>
          <a:lstStyle/>
          <a:p>
            <a:r>
              <a:rPr lang="en-US" dirty="0"/>
              <a:t>A brief introduction for all healthcare professionals</a:t>
            </a:r>
          </a:p>
          <a:p>
            <a:endParaRPr lang="en-US" dirty="0"/>
          </a:p>
        </p:txBody>
      </p:sp>
      <p:pic>
        <p:nvPicPr>
          <p:cNvPr id="7" name="Picture 6" descr="Hand turning wooden blocks from &quot;stop&quot; to &quot;stigma&quot;">
            <a:extLst>
              <a:ext uri="{FF2B5EF4-FFF2-40B4-BE49-F238E27FC236}">
                <a16:creationId xmlns:a16="http://schemas.microsoft.com/office/drawing/2014/main" id="{E2087914-CC93-41FD-BDC4-1ED9D30600F4}"/>
              </a:ext>
            </a:extLst>
          </p:cNvPr>
          <p:cNvPicPr>
            <a:picLocks noChangeAspect="1"/>
          </p:cNvPicPr>
          <p:nvPr/>
        </p:nvPicPr>
        <p:blipFill>
          <a:blip r:embed="rId3">
            <a:grayscl/>
          </a:blip>
          <a:stretch>
            <a:fillRect/>
          </a:stretch>
        </p:blipFill>
        <p:spPr>
          <a:xfrm>
            <a:off x="4452703" y="276948"/>
            <a:ext cx="3591399" cy="1973193"/>
          </a:xfrm>
          <a:prstGeom prst="rect">
            <a:avLst/>
          </a:prstGeom>
        </p:spPr>
      </p:pic>
      <p:pic>
        <p:nvPicPr>
          <p:cNvPr id="9" name="Picture 8" descr="Stigma word cloud">
            <a:extLst>
              <a:ext uri="{FF2B5EF4-FFF2-40B4-BE49-F238E27FC236}">
                <a16:creationId xmlns:a16="http://schemas.microsoft.com/office/drawing/2014/main" id="{C47E8EAA-00C4-41CD-98D0-DF920A0D45B4}"/>
              </a:ext>
            </a:extLst>
          </p:cNvPr>
          <p:cNvPicPr>
            <a:picLocks noChangeAspect="1"/>
          </p:cNvPicPr>
          <p:nvPr/>
        </p:nvPicPr>
        <p:blipFill>
          <a:blip r:embed="rId4">
            <a:grayscl/>
          </a:blip>
          <a:stretch>
            <a:fillRect/>
          </a:stretch>
        </p:blipFill>
        <p:spPr>
          <a:xfrm rot="316585">
            <a:off x="8155295" y="2345294"/>
            <a:ext cx="2248963" cy="3896599"/>
          </a:xfrm>
          <a:prstGeom prst="rect">
            <a:avLst/>
          </a:prstGeom>
        </p:spPr>
      </p:pic>
    </p:spTree>
    <p:extLst>
      <p:ext uri="{BB962C8B-B14F-4D97-AF65-F5344CB8AC3E}">
        <p14:creationId xmlns:p14="http://schemas.microsoft.com/office/powerpoint/2010/main" val="392897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descr="Women holding hands">
            <a:extLst>
              <a:ext uri="{FF2B5EF4-FFF2-40B4-BE49-F238E27FC236}">
                <a16:creationId xmlns:a16="http://schemas.microsoft.com/office/drawing/2014/main" id="{5CA1F5E4-2451-4FE1-869F-A886D33DF727}"/>
              </a:ext>
            </a:extLst>
          </p:cNvPr>
          <p:cNvPicPr>
            <a:picLocks noGrp="1" noChangeAspect="1"/>
          </p:cNvPicPr>
          <p:nvPr>
            <p:ph type="pic" sz="quarter" idx="10"/>
          </p:nvPr>
        </p:nvPicPr>
        <p:blipFill rotWithShape="1">
          <a:blip r:embed="rId3"/>
          <a:srcRect l="5423" r="10332" b="2"/>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95B68E-7332-9F33-B9B0-B1B6B6F617DA}"/>
              </a:ext>
            </a:extLst>
          </p:cNvPr>
          <p:cNvSpPr>
            <a:spLocks noGrp="1"/>
          </p:cNvSpPr>
          <p:nvPr>
            <p:ph type="title"/>
          </p:nvPr>
        </p:nvSpPr>
        <p:spPr>
          <a:xfrm>
            <a:off x="7531610" y="365125"/>
            <a:ext cx="4660390" cy="1696757"/>
          </a:xfrm>
        </p:spPr>
        <p:txBody>
          <a:bodyPr vert="horz" lIns="91440" tIns="45720" rIns="91440" bIns="45720" rtlCol="0" anchor="ctr">
            <a:normAutofit/>
          </a:bodyPr>
          <a:lstStyle/>
          <a:p>
            <a:pPr algn="l"/>
            <a:r>
              <a:rPr lang="en-US" sz="4400" dirty="0">
                <a:latin typeface="Tahoma" panose="020B0604030504040204" pitchFamily="34" charset="0"/>
                <a:ea typeface="Tahoma" panose="020B0604030504040204" pitchFamily="34" charset="0"/>
                <a:cs typeface="Tahoma" panose="020B0604030504040204" pitchFamily="34" charset="0"/>
              </a:rPr>
              <a:t>Stigma is Intersectional</a:t>
            </a:r>
          </a:p>
        </p:txBody>
      </p:sp>
      <p:sp>
        <p:nvSpPr>
          <p:cNvPr id="3" name="Content Placeholder 2">
            <a:extLst>
              <a:ext uri="{FF2B5EF4-FFF2-40B4-BE49-F238E27FC236}">
                <a16:creationId xmlns:a16="http://schemas.microsoft.com/office/drawing/2014/main" id="{1CC651AB-941B-BB73-AB79-4FAC7041123E}"/>
              </a:ext>
            </a:extLst>
          </p:cNvPr>
          <p:cNvSpPr>
            <a:spLocks noGrp="1"/>
          </p:cNvSpPr>
          <p:nvPr>
            <p:ph idx="1"/>
          </p:nvPr>
        </p:nvSpPr>
        <p:spPr>
          <a:xfrm>
            <a:off x="7216588" y="2133600"/>
            <a:ext cx="4972363" cy="4587875"/>
          </a:xfrm>
        </p:spPr>
        <p:txBody>
          <a:bodyPr vert="horz" lIns="91440" tIns="45720" rIns="91440" bIns="45720" rtlCol="0">
            <a:normAutofit/>
          </a:bodyPr>
          <a:lstStyle/>
          <a:p>
            <a:pPr marL="457200" indent="-457200" algn="l">
              <a:buClr>
                <a:schemeClr val="accent2"/>
              </a:buClr>
              <a:buFont typeface="Arial" panose="020B0604020202020204" pitchFamily="34" charset="0"/>
              <a:buChar char="•"/>
            </a:pPr>
            <a:r>
              <a:rPr lang="en-US" sz="3200" b="1" dirty="0">
                <a:solidFill>
                  <a:srgbClr val="405742"/>
                </a:solidFill>
                <a:latin typeface="Calibri" panose="020F0502020204030204" pitchFamily="34" charset="0"/>
                <a:cs typeface="Calibri" panose="020F0502020204030204" pitchFamily="34" charset="0"/>
              </a:rPr>
              <a:t>Stigma can also be attached to identity</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Gender</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Age</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Size</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Sexual Orientation</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Race</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Class</a:t>
            </a:r>
            <a:endParaRPr lang="en-US" sz="2000" b="1" dirty="0">
              <a:solidFill>
                <a:srgbClr val="405742"/>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A571880-F39B-945B-A691-406564F883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80191" y="5843016"/>
            <a:ext cx="1046902" cy="676656"/>
          </a:xfrm>
          <a:prstGeom prst="rect">
            <a:avLst/>
          </a:prstGeom>
        </p:spPr>
      </p:pic>
      <p:sp>
        <p:nvSpPr>
          <p:cNvPr id="8" name="Slide Number Placeholder 1">
            <a:extLst>
              <a:ext uri="{FF2B5EF4-FFF2-40B4-BE49-F238E27FC236}">
                <a16:creationId xmlns:a16="http://schemas.microsoft.com/office/drawing/2014/main" id="{6146412D-2AE2-1E08-F2F2-F7AC9500B42C}"/>
              </a:ext>
            </a:extLst>
          </p:cNvPr>
          <p:cNvSpPr txBox="1">
            <a:spLocks/>
          </p:cNvSpPr>
          <p:nvPr/>
        </p:nvSpPr>
        <p:spPr>
          <a:xfrm>
            <a:off x="11165940" y="5962268"/>
            <a:ext cx="563742" cy="365125"/>
          </a:xfrm>
          <a:prstGeom prst="rect">
            <a:avLst/>
          </a:prstGeom>
          <a:noFill/>
        </p:spPr>
        <p:txBody>
          <a:bodyPr vert="horz" wrap="square"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0297E34-0326-6442-A83A-7AC02FF9B76A}" type="slidenum">
              <a:rPr lang="en-US" sz="1800" smtClean="0"/>
              <a:pPr/>
              <a:t>10</a:t>
            </a:fld>
            <a:endParaRPr lang="en-US" sz="1800" dirty="0"/>
          </a:p>
        </p:txBody>
      </p:sp>
    </p:spTree>
    <p:extLst>
      <p:ext uri="{BB962C8B-B14F-4D97-AF65-F5344CB8AC3E}">
        <p14:creationId xmlns:p14="http://schemas.microsoft.com/office/powerpoint/2010/main" val="3286324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658-CEAA-AB59-C524-BCD67A4A01EE}"/>
              </a:ext>
            </a:extLst>
          </p:cNvPr>
          <p:cNvSpPr>
            <a:spLocks noGrp="1"/>
          </p:cNvSpPr>
          <p:nvPr>
            <p:ph type="title"/>
          </p:nvPr>
        </p:nvSpPr>
        <p:spPr>
          <a:xfrm>
            <a:off x="5038753" y="216786"/>
            <a:ext cx="6758800" cy="1496289"/>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Language: A Powerful Tool to Reduce Stigma</a:t>
            </a:r>
          </a:p>
        </p:txBody>
      </p:sp>
      <p:sp>
        <p:nvSpPr>
          <p:cNvPr id="3" name="Content Placeholder 2">
            <a:extLst>
              <a:ext uri="{FF2B5EF4-FFF2-40B4-BE49-F238E27FC236}">
                <a16:creationId xmlns:a16="http://schemas.microsoft.com/office/drawing/2014/main" id="{F67FEC7E-C852-E64B-208B-18E031674213}"/>
              </a:ext>
            </a:extLst>
          </p:cNvPr>
          <p:cNvSpPr>
            <a:spLocks noGrp="1"/>
          </p:cNvSpPr>
          <p:nvPr>
            <p:ph idx="1"/>
          </p:nvPr>
        </p:nvSpPr>
        <p:spPr>
          <a:xfrm>
            <a:off x="4796706" y="1541113"/>
            <a:ext cx="7269788" cy="4976228"/>
          </a:xfrm>
        </p:spPr>
        <p:txBody>
          <a:bodyPr>
            <a:normAutofit lnSpcReduction="10000"/>
          </a:bodyPr>
          <a:lstStyle/>
          <a:p>
            <a:pPr marL="342900" indent="-342900" algn="l">
              <a:buFont typeface="Arial" panose="020B0604020202020204" pitchFamily="34" charset="0"/>
              <a:buChar char="•"/>
            </a:pPr>
            <a:endParaRPr lang="en-US" dirty="0"/>
          </a:p>
          <a:p>
            <a:pPr marL="342900" indent="-342900" algn="l">
              <a:buClr>
                <a:schemeClr val="accent2"/>
              </a:buClr>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Use person-first language</a:t>
            </a:r>
          </a:p>
          <a:p>
            <a:pPr marL="342900" indent="-342900" algn="l">
              <a:buClr>
                <a:schemeClr val="accent2"/>
              </a:buClr>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Use objective terms, rather than values- or morality-based words</a:t>
            </a:r>
          </a:p>
          <a:p>
            <a:pPr marL="342900" indent="-342900" algn="l">
              <a:buClr>
                <a:schemeClr val="accent2"/>
              </a:buClr>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Avoid fear-based or sensational language</a:t>
            </a:r>
          </a:p>
          <a:p>
            <a:pPr marL="342900" indent="-342900" algn="l">
              <a:buClr>
                <a:schemeClr val="accent2"/>
              </a:buClr>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Avoid slang or derogatory terms</a:t>
            </a:r>
          </a:p>
          <a:p>
            <a:pPr algn="l"/>
            <a:endParaRPr lang="en-US" dirty="0"/>
          </a:p>
        </p:txBody>
      </p:sp>
      <p:pic>
        <p:nvPicPr>
          <p:cNvPr id="6" name="Picture 5" descr="Hand held in the &quot;stop&quot; gesture saying &quot;stop stigma&quot;">
            <a:extLst>
              <a:ext uri="{FF2B5EF4-FFF2-40B4-BE49-F238E27FC236}">
                <a16:creationId xmlns:a16="http://schemas.microsoft.com/office/drawing/2014/main" id="{EB0D2496-AD58-4598-922D-38BC319C7626}"/>
              </a:ext>
            </a:extLst>
          </p:cNvPr>
          <p:cNvPicPr>
            <a:picLocks noChangeAspect="1"/>
          </p:cNvPicPr>
          <p:nvPr/>
        </p:nvPicPr>
        <p:blipFill>
          <a:blip r:embed="rId3">
            <a:grayscl/>
          </a:blip>
          <a:stretch>
            <a:fillRect/>
          </a:stretch>
        </p:blipFill>
        <p:spPr>
          <a:xfrm rot="437754">
            <a:off x="1861839" y="3280241"/>
            <a:ext cx="2269736" cy="2269736"/>
          </a:xfrm>
          <a:prstGeom prst="rect">
            <a:avLst/>
          </a:prstGeom>
        </p:spPr>
      </p:pic>
      <p:sp>
        <p:nvSpPr>
          <p:cNvPr id="4" name="Slide Number Placeholder 3">
            <a:extLst>
              <a:ext uri="{FF2B5EF4-FFF2-40B4-BE49-F238E27FC236}">
                <a16:creationId xmlns:a16="http://schemas.microsoft.com/office/drawing/2014/main" id="{0604381D-1136-97D0-B6E0-B991C2AEA3D7}"/>
              </a:ext>
            </a:extLst>
          </p:cNvPr>
          <p:cNvSpPr>
            <a:spLocks noGrp="1"/>
          </p:cNvSpPr>
          <p:nvPr>
            <p:ph type="sldNum" sz="quarter" idx="10"/>
          </p:nvPr>
        </p:nvSpPr>
        <p:spPr/>
        <p:txBody>
          <a:bodyPr/>
          <a:lstStyle/>
          <a:p>
            <a:fld id="{40297E34-0326-6442-A83A-7AC02FF9B76A}" type="slidenum">
              <a:rPr lang="en-US" smtClean="0"/>
              <a:pPr/>
              <a:t>11</a:t>
            </a:fld>
            <a:endParaRPr lang="en-US"/>
          </a:p>
        </p:txBody>
      </p:sp>
    </p:spTree>
    <p:extLst>
      <p:ext uri="{BB962C8B-B14F-4D97-AF65-F5344CB8AC3E}">
        <p14:creationId xmlns:p14="http://schemas.microsoft.com/office/powerpoint/2010/main" val="35385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C6CD17C-DB53-D6CA-35ED-286E02F353E8}"/>
              </a:ext>
            </a:extLst>
          </p:cNvPr>
          <p:cNvSpPr>
            <a:spLocks noGrp="1"/>
          </p:cNvSpPr>
          <p:nvPr>
            <p:ph idx="1"/>
          </p:nvPr>
        </p:nvSpPr>
        <p:spPr>
          <a:xfrm>
            <a:off x="491950" y="1197102"/>
            <a:ext cx="10817352" cy="5098761"/>
          </a:xfrm>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AVOID	</a:t>
            </a:r>
            <a:r>
              <a:rPr lang="en-US" dirty="0"/>
              <a:t>				</a:t>
            </a:r>
            <a:r>
              <a:rPr lang="en-US" sz="4400" dirty="0"/>
              <a:t>USE</a:t>
            </a:r>
            <a:endParaRPr lang="en-US" dirty="0"/>
          </a:p>
          <a:p>
            <a:endParaRPr lang="en-US" dirty="0"/>
          </a:p>
          <a:p>
            <a:pPr>
              <a:lnSpc>
                <a:spcPct val="150000"/>
              </a:lnSpc>
            </a:pPr>
            <a:r>
              <a:rPr lang="en-US" dirty="0">
                <a:solidFill>
                  <a:srgbClr val="405742"/>
                </a:solidFill>
              </a:rPr>
              <a:t>Addict, junkie, pothead, alcoholic 		Person with a substance use disorder Tested clean/Tested dirty			Positive or negative test</a:t>
            </a:r>
          </a:p>
          <a:p>
            <a:pPr>
              <a:lnSpc>
                <a:spcPct val="150000"/>
              </a:lnSpc>
            </a:pPr>
            <a:r>
              <a:rPr lang="en-US" dirty="0">
                <a:solidFill>
                  <a:srgbClr val="405742"/>
                </a:solidFill>
              </a:rPr>
              <a:t>Clean/Sober/On the wagon		In recovery</a:t>
            </a:r>
          </a:p>
          <a:p>
            <a:pPr>
              <a:lnSpc>
                <a:spcPct val="150000"/>
              </a:lnSpc>
            </a:pPr>
            <a:r>
              <a:rPr lang="en-US" dirty="0">
                <a:solidFill>
                  <a:srgbClr val="405742"/>
                </a:solidFill>
              </a:rPr>
              <a:t>Drug Abuse					Use (illicit) or Misuse (prescribed)</a:t>
            </a:r>
          </a:p>
          <a:p>
            <a:pPr>
              <a:lnSpc>
                <a:spcPct val="150000"/>
              </a:lnSpc>
            </a:pPr>
            <a:r>
              <a:rPr lang="en-US" dirty="0">
                <a:solidFill>
                  <a:srgbClr val="405742"/>
                </a:solidFill>
              </a:rPr>
              <a:t>Addicted baby				Newborn exposed to substances</a:t>
            </a:r>
          </a:p>
          <a:p>
            <a:pPr>
              <a:lnSpc>
                <a:spcPct val="150000"/>
              </a:lnSpc>
            </a:pPr>
            <a:r>
              <a:rPr lang="en-US" dirty="0">
                <a:solidFill>
                  <a:srgbClr val="405742"/>
                </a:solidFill>
              </a:rPr>
              <a:t>Addiction is a lifelong battle		SUDs can be treated</a:t>
            </a:r>
          </a:p>
          <a:p>
            <a:endParaRPr lang="en-US" dirty="0"/>
          </a:p>
          <a:p>
            <a:endParaRPr lang="en-US" dirty="0"/>
          </a:p>
        </p:txBody>
      </p:sp>
      <p:sp>
        <p:nvSpPr>
          <p:cNvPr id="6" name="Rectangle 5">
            <a:extLst>
              <a:ext uri="{FF2B5EF4-FFF2-40B4-BE49-F238E27FC236}">
                <a16:creationId xmlns:a16="http://schemas.microsoft.com/office/drawing/2014/main" id="{5BF5F24B-1580-48F5-B725-AEFAAF9F14F9}"/>
              </a:ext>
              <a:ext uri="{C183D7F6-B498-43B3-948B-1728B52AA6E4}">
                <adec:decorative xmlns:adec="http://schemas.microsoft.com/office/drawing/2017/decorative" val="1"/>
              </a:ext>
            </a:extLst>
          </p:cNvPr>
          <p:cNvSpPr/>
          <p:nvPr/>
        </p:nvSpPr>
        <p:spPr>
          <a:xfrm>
            <a:off x="170330" y="2088776"/>
            <a:ext cx="5479376" cy="458096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F11F80-A07D-4045-BDF7-3E305C018A74}"/>
              </a:ext>
              <a:ext uri="{C183D7F6-B498-43B3-948B-1728B52AA6E4}">
                <adec:decorative xmlns:adec="http://schemas.microsoft.com/office/drawing/2017/decorative" val="1"/>
              </a:ext>
            </a:extLst>
          </p:cNvPr>
          <p:cNvSpPr/>
          <p:nvPr/>
        </p:nvSpPr>
        <p:spPr>
          <a:xfrm>
            <a:off x="5818925" y="2088775"/>
            <a:ext cx="6086204" cy="458096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5E543543-6F73-1B90-49F6-5CABABB349E6}"/>
              </a:ext>
            </a:extLst>
          </p:cNvPr>
          <p:cNvSpPr>
            <a:spLocks noGrp="1"/>
          </p:cNvSpPr>
          <p:nvPr>
            <p:ph type="sldNum" sz="quarter" idx="10"/>
          </p:nvPr>
        </p:nvSpPr>
        <p:spPr/>
        <p:txBody>
          <a:bodyPr/>
          <a:lstStyle/>
          <a:p>
            <a:fld id="{40297E34-0326-6442-A83A-7AC02FF9B76A}" type="slidenum">
              <a:rPr lang="en-US" smtClean="0"/>
              <a:pPr/>
              <a:t>12</a:t>
            </a:fld>
            <a:endParaRPr lang="en-US"/>
          </a:p>
        </p:txBody>
      </p:sp>
    </p:spTree>
    <p:extLst>
      <p:ext uri="{BB962C8B-B14F-4D97-AF65-F5344CB8AC3E}">
        <p14:creationId xmlns:p14="http://schemas.microsoft.com/office/powerpoint/2010/main" val="3739270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2F50-063C-93AF-7427-F013C36A9A17}"/>
              </a:ext>
            </a:extLst>
          </p:cNvPr>
          <p:cNvSpPr>
            <a:spLocks noGrp="1"/>
          </p:cNvSpPr>
          <p:nvPr>
            <p:ph type="title"/>
          </p:nvPr>
        </p:nvSpPr>
        <p:spPr/>
        <p:txBody>
          <a:bodyPr/>
          <a:lstStyle/>
          <a:p>
            <a:r>
              <a:rPr lang="en-US" dirty="0"/>
              <a:t>Class Activity</a:t>
            </a:r>
          </a:p>
        </p:txBody>
      </p:sp>
      <p:pic>
        <p:nvPicPr>
          <p:cNvPr id="9" name="Content Placeholder 8" descr="Person writing on notebook">
            <a:extLst>
              <a:ext uri="{FF2B5EF4-FFF2-40B4-BE49-F238E27FC236}">
                <a16:creationId xmlns:a16="http://schemas.microsoft.com/office/drawing/2014/main" id="{DB86366B-A2DD-AE09-700C-274F40B9C6F0}"/>
              </a:ext>
            </a:extLst>
          </p:cNvPr>
          <p:cNvPicPr>
            <a:picLocks noGrp="1" noChangeAspect="1"/>
          </p:cNvPicPr>
          <p:nvPr>
            <p:ph idx="1"/>
          </p:nvPr>
        </p:nvPicPr>
        <p:blipFill>
          <a:blip r:embed="rId3"/>
          <a:stretch>
            <a:fillRect/>
          </a:stretch>
        </p:blipFill>
        <p:spPr>
          <a:xfrm>
            <a:off x="2080656" y="1828800"/>
            <a:ext cx="8027512" cy="4351338"/>
          </a:xfrm>
        </p:spPr>
      </p:pic>
      <p:sp>
        <p:nvSpPr>
          <p:cNvPr id="4" name="Slide Number Placeholder 3">
            <a:extLst>
              <a:ext uri="{FF2B5EF4-FFF2-40B4-BE49-F238E27FC236}">
                <a16:creationId xmlns:a16="http://schemas.microsoft.com/office/drawing/2014/main" id="{492912F5-0781-7350-21C6-A5E571F2BBBF}"/>
              </a:ext>
            </a:extLst>
          </p:cNvPr>
          <p:cNvSpPr>
            <a:spLocks noGrp="1"/>
          </p:cNvSpPr>
          <p:nvPr>
            <p:ph type="sldNum" sz="quarter" idx="10"/>
          </p:nvPr>
        </p:nvSpPr>
        <p:spPr/>
        <p:txBody>
          <a:bodyPr/>
          <a:lstStyle/>
          <a:p>
            <a:fld id="{40297E34-0326-6442-A83A-7AC02FF9B76A}" type="slidenum">
              <a:rPr lang="en-US" smtClean="0"/>
              <a:t>2</a:t>
            </a:fld>
            <a:endParaRPr lang="en-US"/>
          </a:p>
        </p:txBody>
      </p:sp>
    </p:spTree>
    <p:extLst>
      <p:ext uri="{BB962C8B-B14F-4D97-AF65-F5344CB8AC3E}">
        <p14:creationId xmlns:p14="http://schemas.microsoft.com/office/powerpoint/2010/main" val="247204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26BC3EA-C28C-D495-450F-149B548BC64E}"/>
              </a:ext>
            </a:extLst>
          </p:cNvPr>
          <p:cNvSpPr>
            <a:spLocks noGrp="1"/>
          </p:cNvSpPr>
          <p:nvPr>
            <p:ph type="title"/>
          </p:nvPr>
        </p:nvSpPr>
        <p:spPr>
          <a:xfrm>
            <a:off x="277905" y="220662"/>
            <a:ext cx="10360152" cy="914400"/>
          </a:xfrm>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What is Stigma?</a:t>
            </a:r>
          </a:p>
        </p:txBody>
      </p:sp>
      <p:sp>
        <p:nvSpPr>
          <p:cNvPr id="18" name="Content Placeholder 17">
            <a:extLst>
              <a:ext uri="{FF2B5EF4-FFF2-40B4-BE49-F238E27FC236}">
                <a16:creationId xmlns:a16="http://schemas.microsoft.com/office/drawing/2014/main" id="{0C6CD17C-DB53-D6CA-35ED-286E02F353E8}"/>
              </a:ext>
            </a:extLst>
          </p:cNvPr>
          <p:cNvSpPr>
            <a:spLocks noGrp="1"/>
          </p:cNvSpPr>
          <p:nvPr>
            <p:ph idx="1"/>
          </p:nvPr>
        </p:nvSpPr>
        <p:spPr>
          <a:xfrm>
            <a:off x="-1" y="1290918"/>
            <a:ext cx="12057529" cy="5647764"/>
          </a:xfrm>
        </p:spPr>
        <p:txBody>
          <a:bodyPr>
            <a:normAutofit fontScale="92500" lnSpcReduction="10000"/>
          </a:bodyPr>
          <a:lstStyle/>
          <a:p>
            <a:pPr marL="342900" indent="-342900">
              <a:buClr>
                <a:schemeClr val="accent2"/>
              </a:buClr>
              <a:buFont typeface="Arial" panose="020B0604020202020204" pitchFamily="34" charset="0"/>
              <a:buChar char="•"/>
            </a:pPr>
            <a:r>
              <a:rPr lang="en-US" sz="3900" b="1" dirty="0">
                <a:solidFill>
                  <a:schemeClr val="accent2"/>
                </a:solidFill>
                <a:latin typeface="Calibri" panose="020F0502020204030204" pitchFamily="34" charset="0"/>
                <a:cs typeface="Calibri" panose="020F0502020204030204" pitchFamily="34" charset="0"/>
              </a:rPr>
              <a:t>Stigma</a:t>
            </a:r>
            <a:r>
              <a:rPr lang="en-US" sz="3200" b="1" dirty="0">
                <a:solidFill>
                  <a:srgbClr val="405742"/>
                </a:solidFill>
                <a:latin typeface="Calibri" panose="020F0502020204030204" pitchFamily="34" charset="0"/>
                <a:cs typeface="Calibri" panose="020F0502020204030204" pitchFamily="34" charset="0"/>
              </a:rPr>
              <a:t> is a social phenomenon in which a negative attitude or belief discredits a person or group because of an attribute- including an identity or health condition </a:t>
            </a:r>
            <a:r>
              <a:rPr lang="en-US" sz="2000" b="1" dirty="0">
                <a:solidFill>
                  <a:srgbClr val="405742"/>
                </a:solidFill>
                <a:latin typeface="Calibri" panose="020F0502020204030204" pitchFamily="34" charset="0"/>
                <a:cs typeface="Calibri" panose="020F0502020204030204" pitchFamily="34" charset="0"/>
              </a:rPr>
              <a:t>(</a:t>
            </a:r>
            <a:r>
              <a:rPr lang="en-US" sz="1800" b="1" dirty="0">
                <a:solidFill>
                  <a:srgbClr val="405742"/>
                </a:solidFill>
                <a:latin typeface="Calibri" panose="020F0502020204030204" pitchFamily="34" charset="0"/>
                <a:cs typeface="Calibri" panose="020F0502020204030204" pitchFamily="34" charset="0"/>
              </a:rPr>
              <a:t>Goffman, 1963</a:t>
            </a:r>
            <a:r>
              <a:rPr lang="en-US" sz="2000" b="1" dirty="0">
                <a:solidFill>
                  <a:srgbClr val="405742"/>
                </a:solidFill>
                <a:latin typeface="Calibri" panose="020F0502020204030204" pitchFamily="34" charset="0"/>
                <a:cs typeface="Calibri" panose="020F0502020204030204" pitchFamily="34" charset="0"/>
              </a:rPr>
              <a:t>)</a:t>
            </a:r>
          </a:p>
          <a:p>
            <a:pPr marL="1028700" lvl="1" indent="-342900">
              <a:buClr>
                <a:schemeClr val="accent2"/>
              </a:buClr>
            </a:pPr>
            <a:r>
              <a:rPr lang="en-US" sz="4000" b="1" dirty="0">
                <a:solidFill>
                  <a:schemeClr val="accent2"/>
                </a:solidFill>
                <a:latin typeface="Calibri" panose="020F0502020204030204" pitchFamily="34" charset="0"/>
                <a:cs typeface="Calibri" panose="020F0502020204030204" pitchFamily="34" charset="0"/>
              </a:rPr>
              <a:t>Assumes</a:t>
            </a:r>
            <a:r>
              <a:rPr lang="en-US" sz="3200" b="1" dirty="0">
                <a:solidFill>
                  <a:srgbClr val="405742"/>
                </a:solidFill>
                <a:latin typeface="Calibri" panose="020F0502020204030204" pitchFamily="34" charset="0"/>
                <a:cs typeface="Calibri" panose="020F0502020204030204" pitchFamily="34" charset="0"/>
              </a:rPr>
              <a:t> that the person who is the target of the stigma will experience discrimination due to the identified attribute</a:t>
            </a:r>
          </a:p>
          <a:p>
            <a:pPr marL="457200" indent="-457200">
              <a:buClr>
                <a:schemeClr val="accent2"/>
              </a:buClr>
              <a:buFont typeface="Arial" panose="020B0604020202020204" pitchFamily="34" charset="0"/>
              <a:buChar char="•"/>
            </a:pPr>
            <a:endParaRPr lang="en-US" sz="3200" b="1" dirty="0">
              <a:solidFill>
                <a:srgbClr val="405742"/>
              </a:solidFill>
              <a:latin typeface="Calibri" panose="020F0502020204030204" pitchFamily="34" charset="0"/>
              <a:cs typeface="Calibri" panose="020F0502020204030204" pitchFamily="34" charset="0"/>
            </a:endParaRPr>
          </a:p>
          <a:p>
            <a:pPr marL="342900" indent="-342900">
              <a:buClr>
                <a:schemeClr val="accent2"/>
              </a:buClr>
              <a:buFont typeface="Arial" panose="020B0604020202020204" pitchFamily="34" charset="0"/>
              <a:buChar char="•"/>
            </a:pPr>
            <a:r>
              <a:rPr lang="en-US" sz="3900" b="1" dirty="0">
                <a:solidFill>
                  <a:schemeClr val="accent2"/>
                </a:solidFill>
                <a:latin typeface="Calibri" panose="020F0502020204030204" pitchFamily="34" charset="0"/>
                <a:cs typeface="Calibri" panose="020F0502020204030204" pitchFamily="34" charset="0"/>
              </a:rPr>
              <a:t>SAMHSA defines stigma as</a:t>
            </a:r>
            <a:r>
              <a:rPr lang="en-US" sz="3900" b="1" dirty="0">
                <a:solidFill>
                  <a:srgbClr val="405742"/>
                </a:solidFill>
                <a:latin typeface="Calibri" panose="020F0502020204030204" pitchFamily="34" charset="0"/>
                <a:cs typeface="Calibri" panose="020F0502020204030204" pitchFamily="34" charset="0"/>
              </a:rPr>
              <a:t>: </a:t>
            </a:r>
          </a:p>
          <a:p>
            <a:pPr>
              <a:buClr>
                <a:schemeClr val="accent2"/>
              </a:buClr>
            </a:pPr>
            <a:r>
              <a:rPr lang="en-US" sz="3200" b="1" dirty="0">
                <a:solidFill>
                  <a:srgbClr val="405742"/>
                </a:solidFill>
                <a:latin typeface="Calibri" panose="020F0502020204030204" pitchFamily="34" charset="0"/>
                <a:cs typeface="Calibri" panose="020F0502020204030204" pitchFamily="34" charset="0"/>
              </a:rPr>
              <a:t>‘the complex of attitudes, beliefs, behaviors, and structures that interact at different levels of society (i.e., individuals, groups, organizations, systems) and manifest in prejudicial attitudes about and discriminatory practices against people with mental and substance use disorders’ </a:t>
            </a:r>
          </a:p>
          <a:p>
            <a:r>
              <a:rPr lang="en-US" sz="1800" b="1" dirty="0">
                <a:solidFill>
                  <a:srgbClr val="405742"/>
                </a:solidFill>
                <a:latin typeface="Calibri" panose="020F0502020204030204" pitchFamily="34" charset="0"/>
                <a:cs typeface="Calibri" panose="020F0502020204030204" pitchFamily="34" charset="0"/>
              </a:rPr>
              <a:t>(National Academies of Sciences, Engineering and Medicine, 2016)</a:t>
            </a:r>
            <a:endParaRPr lang="en-US" sz="2000" b="1" dirty="0">
              <a:solidFill>
                <a:srgbClr val="405742"/>
              </a:solidFill>
              <a:latin typeface="Calibri" panose="020F0502020204030204" pitchFamily="34" charset="0"/>
              <a:cs typeface="Calibri" panose="020F0502020204030204" pitchFamily="34" charset="0"/>
            </a:endParaRPr>
          </a:p>
          <a:p>
            <a:endParaRPr lang="en-US" dirty="0"/>
          </a:p>
        </p:txBody>
      </p:sp>
      <p:sp>
        <p:nvSpPr>
          <p:cNvPr id="12" name="Slide Number Placeholder 11">
            <a:extLst>
              <a:ext uri="{FF2B5EF4-FFF2-40B4-BE49-F238E27FC236}">
                <a16:creationId xmlns:a16="http://schemas.microsoft.com/office/drawing/2014/main" id="{5E543543-6F73-1B90-49F6-5CABABB349E6}"/>
              </a:ext>
            </a:extLst>
          </p:cNvPr>
          <p:cNvSpPr>
            <a:spLocks noGrp="1"/>
          </p:cNvSpPr>
          <p:nvPr>
            <p:ph type="sldNum" sz="quarter" idx="10"/>
          </p:nvPr>
        </p:nvSpPr>
        <p:spPr/>
        <p:txBody>
          <a:bodyPr/>
          <a:lstStyle/>
          <a:p>
            <a:fld id="{40297E34-0326-6442-A83A-7AC02FF9B76A}" type="slidenum">
              <a:rPr lang="en-US" smtClean="0"/>
              <a:pPr/>
              <a:t>3</a:t>
            </a:fld>
            <a:endParaRPr lang="en-US"/>
          </a:p>
        </p:txBody>
      </p:sp>
    </p:spTree>
    <p:extLst>
      <p:ext uri="{BB962C8B-B14F-4D97-AF65-F5344CB8AC3E}">
        <p14:creationId xmlns:p14="http://schemas.microsoft.com/office/powerpoint/2010/main" val="345865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4F73-731E-71FD-2030-E01A6F876902}"/>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Types of Stigma</a:t>
            </a:r>
          </a:p>
        </p:txBody>
      </p:sp>
      <p:graphicFrame>
        <p:nvGraphicFramePr>
          <p:cNvPr id="6" name="Content Placeholder 2" descr="Five types of stigma and examples">
            <a:extLst>
              <a:ext uri="{FF2B5EF4-FFF2-40B4-BE49-F238E27FC236}">
                <a16:creationId xmlns:a16="http://schemas.microsoft.com/office/drawing/2014/main" id="{64CB4E05-9EA9-AC8D-7FEF-9F200E0899B2}"/>
              </a:ext>
            </a:extLst>
          </p:cNvPr>
          <p:cNvGraphicFramePr>
            <a:graphicFrameLocks noGrp="1"/>
          </p:cNvGraphicFramePr>
          <p:nvPr>
            <p:ph idx="1"/>
            <p:extLst>
              <p:ext uri="{D42A27DB-BD31-4B8C-83A1-F6EECF244321}">
                <p14:modId xmlns:p14="http://schemas.microsoft.com/office/powerpoint/2010/main" val="1530748519"/>
              </p:ext>
            </p:extLst>
          </p:nvPr>
        </p:nvGraphicFramePr>
        <p:xfrm>
          <a:off x="0" y="1900518"/>
          <a:ext cx="12263718" cy="4279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42F1A48-DC54-E95C-DD70-13C30618A50D}"/>
              </a:ext>
            </a:extLst>
          </p:cNvPr>
          <p:cNvSpPr>
            <a:spLocks noGrp="1"/>
          </p:cNvSpPr>
          <p:nvPr>
            <p:ph type="sldNum" sz="quarter" idx="10"/>
          </p:nvPr>
        </p:nvSpPr>
        <p:spPr/>
        <p:txBody>
          <a:bodyPr/>
          <a:lstStyle/>
          <a:p>
            <a:fld id="{40297E34-0326-6442-A83A-7AC02FF9B76A}" type="slidenum">
              <a:rPr lang="en-US" smtClean="0"/>
              <a:pPr/>
              <a:t>4</a:t>
            </a:fld>
            <a:endParaRPr lang="en-US"/>
          </a:p>
        </p:txBody>
      </p:sp>
    </p:spTree>
    <p:extLst>
      <p:ext uri="{BB962C8B-B14F-4D97-AF65-F5344CB8AC3E}">
        <p14:creationId xmlns:p14="http://schemas.microsoft.com/office/powerpoint/2010/main" val="1705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2DE8-7C34-1A6F-19D5-16C84186FFB5}"/>
              </a:ext>
            </a:extLst>
          </p:cNvPr>
          <p:cNvSpPr>
            <a:spLocks noGrp="1"/>
          </p:cNvSpPr>
          <p:nvPr>
            <p:ph type="title"/>
          </p:nvPr>
        </p:nvSpPr>
        <p:spPr>
          <a:xfrm>
            <a:off x="8016084" y="547712"/>
            <a:ext cx="3337715" cy="5577367"/>
          </a:xfrm>
        </p:spPr>
        <p:txBody>
          <a:bodyPr vert="horz" lIns="91440" tIns="45720" rIns="91440" bIns="45720" rtlCol="0" anchor="ctr">
            <a:normAutofit/>
          </a:bodyPr>
          <a:lstStyle/>
          <a:p>
            <a:r>
              <a:rPr lang="en-US" sz="4400" b="1" kern="1200" dirty="0">
                <a:latin typeface="+mj-lt"/>
                <a:ea typeface="+mj-ea"/>
                <a:cs typeface="+mj-cs"/>
              </a:rPr>
              <a:t>Another Perspective on Stigma</a:t>
            </a:r>
            <a:br>
              <a:rPr lang="en-US" sz="4400" b="1" kern="1200" dirty="0">
                <a:latin typeface="+mj-lt"/>
                <a:ea typeface="+mj-ea"/>
                <a:cs typeface="+mj-cs"/>
              </a:rPr>
            </a:br>
            <a:r>
              <a:rPr lang="en-US" sz="4400" b="1" kern="1200" dirty="0">
                <a:latin typeface="+mj-lt"/>
                <a:ea typeface="+mj-ea"/>
                <a:cs typeface="+mj-cs"/>
              </a:rPr>
              <a:t> </a:t>
            </a:r>
            <a:br>
              <a:rPr lang="en-US" sz="4400" b="1" kern="1200" dirty="0">
                <a:latin typeface="+mj-lt"/>
                <a:ea typeface="+mj-ea"/>
                <a:cs typeface="+mj-cs"/>
              </a:rPr>
            </a:br>
            <a:br>
              <a:rPr lang="en-US" sz="4400" kern="1200" dirty="0">
                <a:latin typeface="+mj-lt"/>
                <a:ea typeface="+mj-ea"/>
                <a:cs typeface="+mj-cs"/>
              </a:rPr>
            </a:br>
            <a:endParaRPr lang="en-US" sz="2800" kern="1200" dirty="0">
              <a:latin typeface="+mj-lt"/>
              <a:ea typeface="+mj-ea"/>
              <a:cs typeface="+mj-cs"/>
            </a:endParaRPr>
          </a:p>
        </p:txBody>
      </p:sp>
      <p:graphicFrame>
        <p:nvGraphicFramePr>
          <p:cNvPr id="5" name="Content Placeholder 4" descr="Three levels or groupings of stigma with descriptions">
            <a:extLst>
              <a:ext uri="{FF2B5EF4-FFF2-40B4-BE49-F238E27FC236}">
                <a16:creationId xmlns:a16="http://schemas.microsoft.com/office/drawing/2014/main" id="{74F811E4-A067-81D3-7D00-01A123D65E8E}"/>
              </a:ext>
            </a:extLst>
          </p:cNvPr>
          <p:cNvGraphicFramePr>
            <a:graphicFrameLocks noGrp="1"/>
          </p:cNvGraphicFramePr>
          <p:nvPr>
            <p:ph idx="1"/>
            <p:extLst>
              <p:ext uri="{D42A27DB-BD31-4B8C-83A1-F6EECF244321}">
                <p14:modId xmlns:p14="http://schemas.microsoft.com/office/powerpoint/2010/main" val="766628125"/>
              </p:ext>
            </p:extLst>
          </p:nvPr>
        </p:nvGraphicFramePr>
        <p:xfrm>
          <a:off x="838200" y="358588"/>
          <a:ext cx="6630174" cy="5766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0FD5851-0CF6-4452-8772-84544A378419}"/>
              </a:ext>
            </a:extLst>
          </p:cNvPr>
          <p:cNvSpPr txBox="1"/>
          <p:nvPr/>
        </p:nvSpPr>
        <p:spPr>
          <a:xfrm>
            <a:off x="5928252" y="6025805"/>
            <a:ext cx="4570482" cy="369332"/>
          </a:xfrm>
          <a:prstGeom prst="rect">
            <a:avLst/>
          </a:prstGeom>
          <a:noFill/>
        </p:spPr>
        <p:txBody>
          <a:bodyPr wrap="none" rtlCol="0">
            <a:spAutoFit/>
          </a:bodyPr>
          <a:lstStyle/>
          <a:p>
            <a:r>
              <a:rPr lang="en-US" b="1" dirty="0">
                <a:solidFill>
                  <a:srgbClr val="000000"/>
                </a:solidFill>
              </a:rPr>
              <a:t>(Adapted from White </a:t>
            </a:r>
            <a:r>
              <a:rPr lang="en-US" b="1" dirty="0" err="1">
                <a:solidFill>
                  <a:srgbClr val="000000"/>
                </a:solidFill>
              </a:rPr>
              <a:t>Hughto</a:t>
            </a:r>
            <a:r>
              <a:rPr lang="en-US" b="1" dirty="0">
                <a:solidFill>
                  <a:srgbClr val="000000"/>
                </a:solidFill>
              </a:rPr>
              <a:t> et al, 2015)</a:t>
            </a:r>
          </a:p>
        </p:txBody>
      </p:sp>
      <p:pic>
        <p:nvPicPr>
          <p:cNvPr id="6" name="Picture 5">
            <a:extLst>
              <a:ext uri="{FF2B5EF4-FFF2-40B4-BE49-F238E27FC236}">
                <a16:creationId xmlns:a16="http://schemas.microsoft.com/office/drawing/2014/main" id="{EFB0BBD6-69FC-EF5F-8339-5AE2AE6E8CD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680191" y="5843016"/>
            <a:ext cx="1046902" cy="676656"/>
          </a:xfrm>
          <a:prstGeom prst="rect">
            <a:avLst/>
          </a:prstGeom>
        </p:spPr>
      </p:pic>
      <p:sp>
        <p:nvSpPr>
          <p:cNvPr id="7" name="Slide Number Placeholder 1">
            <a:extLst>
              <a:ext uri="{FF2B5EF4-FFF2-40B4-BE49-F238E27FC236}">
                <a16:creationId xmlns:a16="http://schemas.microsoft.com/office/drawing/2014/main" id="{A182CE6F-AF2A-7DF8-DBAC-8A1BFB5A8E1F}"/>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5</a:t>
            </a:fld>
            <a:endParaRPr lang="en-US"/>
          </a:p>
        </p:txBody>
      </p:sp>
    </p:spTree>
    <p:extLst>
      <p:ext uri="{BB962C8B-B14F-4D97-AF65-F5344CB8AC3E}">
        <p14:creationId xmlns:p14="http://schemas.microsoft.com/office/powerpoint/2010/main" val="300300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2045-0F6F-487E-B9BD-0C70AE4A1EB5}"/>
              </a:ext>
            </a:extLst>
          </p:cNvPr>
          <p:cNvSpPr>
            <a:spLocks noGrp="1"/>
          </p:cNvSpPr>
          <p:nvPr>
            <p:ph type="title"/>
          </p:nvPr>
        </p:nvSpPr>
        <p:spPr>
          <a:xfrm>
            <a:off x="502023" y="457200"/>
            <a:ext cx="7969624" cy="636494"/>
          </a:xfrm>
        </p:spPr>
        <p:txBody>
          <a:bodyPr>
            <a:normAutofit fontScale="90000"/>
          </a:bodyPr>
          <a:lstStyle/>
          <a:p>
            <a:r>
              <a:rPr lang="en-US" sz="4000" dirty="0">
                <a:latin typeface="Tahoma" panose="020B0604030504040204" pitchFamily="34" charset="0"/>
                <a:ea typeface="Tahoma" panose="020B0604030504040204" pitchFamily="34" charset="0"/>
                <a:cs typeface="Tahoma" panose="020B0604030504040204" pitchFamily="34" charset="0"/>
              </a:rPr>
              <a:t>Stigma and Substance Use Disorders</a:t>
            </a:r>
          </a:p>
        </p:txBody>
      </p:sp>
      <p:sp>
        <p:nvSpPr>
          <p:cNvPr id="3" name="Content Placeholder 2">
            <a:extLst>
              <a:ext uri="{FF2B5EF4-FFF2-40B4-BE49-F238E27FC236}">
                <a16:creationId xmlns:a16="http://schemas.microsoft.com/office/drawing/2014/main" id="{84154256-1393-464D-936F-152CC0D3EDE0}"/>
              </a:ext>
            </a:extLst>
          </p:cNvPr>
          <p:cNvSpPr>
            <a:spLocks noGrp="1"/>
          </p:cNvSpPr>
          <p:nvPr>
            <p:ph idx="1"/>
          </p:nvPr>
        </p:nvSpPr>
        <p:spPr>
          <a:xfrm>
            <a:off x="0" y="1353671"/>
            <a:ext cx="7862047" cy="5477436"/>
          </a:xfrm>
        </p:spPr>
        <p:txBody>
          <a:bodyPr>
            <a:normAutofit fontScale="92500" lnSpcReduction="10000"/>
          </a:bodyPr>
          <a:lstStyle/>
          <a:p>
            <a:pPr marL="571500" indent="-571500">
              <a:buClr>
                <a:schemeClr val="accent2"/>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‘Addiction’ </a:t>
            </a:r>
            <a:r>
              <a:rPr lang="en-US" sz="3200" b="1" dirty="0">
                <a:solidFill>
                  <a:srgbClr val="405742"/>
                </a:solidFill>
                <a:latin typeface="Calibri" panose="020F0502020204030204" pitchFamily="34" charset="0"/>
                <a:cs typeface="Calibri" panose="020F0502020204030204" pitchFamily="34" charset="0"/>
              </a:rPr>
              <a:t>is one of the most stigmatized conditions, globally   </a:t>
            </a:r>
            <a:r>
              <a:rPr lang="en-US" sz="1800" dirty="0">
                <a:solidFill>
                  <a:srgbClr val="405742"/>
                </a:solidFill>
                <a:latin typeface="Calibri" panose="020F0502020204030204" pitchFamily="34" charset="0"/>
                <a:cs typeface="Calibri" panose="020F0502020204030204" pitchFamily="34" charset="0"/>
              </a:rPr>
              <a:t>(Barry et al, 2014; Room et al, 2001)</a:t>
            </a:r>
            <a:endParaRPr lang="en-US" sz="2000" dirty="0">
              <a:solidFill>
                <a:srgbClr val="405742"/>
              </a:solidFill>
              <a:latin typeface="Calibri" panose="020F0502020204030204" pitchFamily="34" charset="0"/>
              <a:cs typeface="Calibri" panose="020F0502020204030204" pitchFamily="34" charset="0"/>
            </a:endParaRP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Illicit drug use – MOST stigmatized (#1)</a:t>
            </a:r>
          </a:p>
          <a:p>
            <a:pPr marL="1143000" lvl="1" indent="-457200">
              <a:buClr>
                <a:schemeClr val="accent2"/>
              </a:buClr>
            </a:pPr>
            <a:r>
              <a:rPr lang="en-US" sz="3200" b="1" dirty="0">
                <a:solidFill>
                  <a:srgbClr val="405742"/>
                </a:solidFill>
                <a:latin typeface="Calibri" panose="020F0502020204030204" pitchFamily="34" charset="0"/>
                <a:cs typeface="Calibri" panose="020F0502020204030204" pitchFamily="34" charset="0"/>
              </a:rPr>
              <a:t>Alcohol use - #4 (after HIV+ and criminal record)</a:t>
            </a:r>
          </a:p>
          <a:p>
            <a:pPr marL="457200" lvl="1" indent="0">
              <a:buClr>
                <a:schemeClr val="accent2"/>
              </a:buClr>
              <a:buNone/>
            </a:pPr>
            <a:endParaRPr lang="en-US" dirty="0">
              <a:solidFill>
                <a:srgbClr val="405742"/>
              </a:solidFill>
              <a:latin typeface="Calibri" panose="020F0502020204030204" pitchFamily="34" charset="0"/>
              <a:cs typeface="Calibri" panose="020F0502020204030204" pitchFamily="34" charset="0"/>
            </a:endParaRPr>
          </a:p>
          <a:p>
            <a:pPr marL="571500" indent="-571500">
              <a:buClr>
                <a:schemeClr val="accent2"/>
              </a:buClr>
              <a:buFont typeface="Arial" panose="020B0604020202020204" pitchFamily="34" charset="0"/>
              <a:buChar char="•"/>
            </a:pPr>
            <a:endParaRPr lang="en-US" sz="3600" b="1" dirty="0">
              <a:solidFill>
                <a:srgbClr val="405742"/>
              </a:solidFill>
              <a:latin typeface="Calibri" panose="020F0502020204030204" pitchFamily="34" charset="0"/>
              <a:cs typeface="Calibri" panose="020F0502020204030204" pitchFamily="34" charset="0"/>
            </a:endParaRPr>
          </a:p>
          <a:p>
            <a:pPr marL="571500" indent="-571500">
              <a:buClr>
                <a:schemeClr val="accent2"/>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The long-lasting negative attitudes toward people with SUDs are reinforced through media </a:t>
            </a:r>
            <a:r>
              <a:rPr lang="en-US" sz="2000" b="1" dirty="0">
                <a:solidFill>
                  <a:srgbClr val="405742"/>
                </a:solidFill>
                <a:latin typeface="Calibri" panose="020F0502020204030204" pitchFamily="34" charset="0"/>
                <a:cs typeface="Calibri" panose="020F0502020204030204" pitchFamily="34" charset="0"/>
              </a:rPr>
              <a:t>(McGinty et al, 2019), </a:t>
            </a:r>
            <a:r>
              <a:rPr lang="en-US" sz="3600" b="1" dirty="0">
                <a:solidFill>
                  <a:srgbClr val="405742"/>
                </a:solidFill>
                <a:latin typeface="Calibri" panose="020F0502020204030204" pitchFamily="34" charset="0"/>
                <a:cs typeface="Calibri" panose="020F0502020204030204" pitchFamily="34" charset="0"/>
              </a:rPr>
              <a:t>which has a preponderance of negative stories that reinforce stigma</a:t>
            </a:r>
            <a:r>
              <a:rPr lang="en-US" sz="3600" b="1" dirty="0">
                <a:latin typeface="Calibri" panose="020F0502020204030204" pitchFamily="34" charset="0"/>
                <a:cs typeface="Calibri" panose="020F0502020204030204" pitchFamily="34" charset="0"/>
              </a:rPr>
              <a:t>.</a:t>
            </a:r>
          </a:p>
        </p:txBody>
      </p:sp>
      <p:pic>
        <p:nvPicPr>
          <p:cNvPr id="8" name="Picture 7" descr="Person pulling ball and chain with the word &quot;addiction&quot; on it">
            <a:extLst>
              <a:ext uri="{FF2B5EF4-FFF2-40B4-BE49-F238E27FC236}">
                <a16:creationId xmlns:a16="http://schemas.microsoft.com/office/drawing/2014/main" id="{5425D172-8BE2-47EC-902C-5B5855F5838C}"/>
              </a:ext>
            </a:extLst>
          </p:cNvPr>
          <p:cNvPicPr>
            <a:picLocks noChangeAspect="1"/>
          </p:cNvPicPr>
          <p:nvPr/>
        </p:nvPicPr>
        <p:blipFill>
          <a:blip r:embed="rId3"/>
          <a:stretch>
            <a:fillRect/>
          </a:stretch>
        </p:blipFill>
        <p:spPr>
          <a:xfrm>
            <a:off x="7258050" y="1913964"/>
            <a:ext cx="4933950" cy="2819400"/>
          </a:xfrm>
          <a:prstGeom prst="rect">
            <a:avLst/>
          </a:prstGeom>
        </p:spPr>
      </p:pic>
      <p:sp>
        <p:nvSpPr>
          <p:cNvPr id="4" name="Slide Number Placeholder 3">
            <a:extLst>
              <a:ext uri="{FF2B5EF4-FFF2-40B4-BE49-F238E27FC236}">
                <a16:creationId xmlns:a16="http://schemas.microsoft.com/office/drawing/2014/main" id="{726F7880-4F6B-4AE9-92E4-C86422364E46}"/>
              </a:ext>
            </a:extLst>
          </p:cNvPr>
          <p:cNvSpPr>
            <a:spLocks noGrp="1"/>
          </p:cNvSpPr>
          <p:nvPr>
            <p:ph type="sldNum" sz="quarter" idx="10"/>
          </p:nvPr>
        </p:nvSpPr>
        <p:spPr/>
        <p:txBody>
          <a:bodyPr/>
          <a:lstStyle/>
          <a:p>
            <a:fld id="{40297E34-0326-6442-A83A-7AC02FF9B76A}" type="slidenum">
              <a:rPr lang="en-US" smtClean="0"/>
              <a:pPr/>
              <a:t>6</a:t>
            </a:fld>
            <a:endParaRPr lang="en-US"/>
          </a:p>
        </p:txBody>
      </p:sp>
    </p:spTree>
    <p:extLst>
      <p:ext uri="{BB962C8B-B14F-4D97-AF65-F5344CB8AC3E}">
        <p14:creationId xmlns:p14="http://schemas.microsoft.com/office/powerpoint/2010/main" val="1500701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223E5A4-65D9-2CAF-6DCC-7CE4DAE03231}"/>
              </a:ext>
            </a:extLst>
          </p:cNvPr>
          <p:cNvSpPr>
            <a:spLocks noGrp="1"/>
          </p:cNvSpPr>
          <p:nvPr>
            <p:ph type="title"/>
          </p:nvPr>
        </p:nvSpPr>
        <p:spPr>
          <a:xfrm>
            <a:off x="125505" y="333537"/>
            <a:ext cx="11824447" cy="1531122"/>
          </a:xfrm>
        </p:spPr>
        <p:txBody>
          <a:bodyPr>
            <a:normAutofit/>
          </a:bodyPr>
          <a:lstStyle/>
          <a:p>
            <a:pPr algn="ctr"/>
            <a:r>
              <a:rPr lang="en-US" sz="3600" b="1" dirty="0">
                <a:solidFill>
                  <a:srgbClr val="405742"/>
                </a:solidFill>
                <a:latin typeface="Tahoma" panose="020B0604030504040204" pitchFamily="34" charset="0"/>
                <a:ea typeface="Tahoma" panose="020B0604030504040204" pitchFamily="34" charset="0"/>
                <a:cs typeface="Tahoma" panose="020B0604030504040204" pitchFamily="34" charset="0"/>
              </a:rPr>
              <a:t>Why the Strong Relationship Between </a:t>
            </a:r>
            <a:br>
              <a:rPr lang="en-US" sz="3600" b="1" dirty="0">
                <a:solidFill>
                  <a:srgbClr val="405742"/>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405742"/>
                </a:solidFill>
                <a:latin typeface="Tahoma" panose="020B0604030504040204" pitchFamily="34" charset="0"/>
                <a:ea typeface="Tahoma" panose="020B0604030504040204" pitchFamily="34" charset="0"/>
                <a:cs typeface="Tahoma" panose="020B0604030504040204" pitchFamily="34" charset="0"/>
              </a:rPr>
              <a:t>Stigma and SUDs?</a:t>
            </a:r>
          </a:p>
        </p:txBody>
      </p:sp>
      <p:sp>
        <p:nvSpPr>
          <p:cNvPr id="28" name="Content Placeholder 27">
            <a:extLst>
              <a:ext uri="{FF2B5EF4-FFF2-40B4-BE49-F238E27FC236}">
                <a16:creationId xmlns:a16="http://schemas.microsoft.com/office/drawing/2014/main" id="{442FF52F-30E8-18EE-2028-1899DBF700AB}"/>
              </a:ext>
            </a:extLst>
          </p:cNvPr>
          <p:cNvSpPr>
            <a:spLocks noGrp="1"/>
          </p:cNvSpPr>
          <p:nvPr>
            <p:ph idx="1"/>
          </p:nvPr>
        </p:nvSpPr>
        <p:spPr>
          <a:xfrm>
            <a:off x="125505" y="1613647"/>
            <a:ext cx="7736542" cy="5127811"/>
          </a:xfrm>
        </p:spPr>
        <p:txBody>
          <a:bodyPr>
            <a:normAutofit fontScale="92500" lnSpcReduction="20000"/>
          </a:bodyPr>
          <a:lstStyle/>
          <a:p>
            <a:pPr marL="342900" indent="-342900">
              <a:buFont typeface="Arial" panose="020B0604020202020204" pitchFamily="34" charset="0"/>
              <a:buChar char="•"/>
            </a:pPr>
            <a:r>
              <a:rPr lang="en-US" sz="2600" b="1" dirty="0">
                <a:latin typeface="Calibri" panose="020F0502020204030204" pitchFamily="34" charset="0"/>
                <a:cs typeface="Calibri" panose="020F0502020204030204" pitchFamily="34" charset="0"/>
              </a:rPr>
              <a:t>Blame </a:t>
            </a:r>
          </a:p>
          <a:p>
            <a:pPr marL="1028700" lvl="1" indent="-342900"/>
            <a:r>
              <a:rPr lang="en-US" dirty="0">
                <a:latin typeface="Calibri" panose="020F0502020204030204" pitchFamily="34" charset="0"/>
                <a:cs typeface="Calibri" panose="020F0502020204030204" pitchFamily="34" charset="0"/>
              </a:rPr>
              <a:t>Assumption that people with SUDs caused their illness</a:t>
            </a:r>
          </a:p>
          <a:p>
            <a:r>
              <a:rPr lang="en-US" dirty="0">
                <a:latin typeface="Calibri" panose="020F0502020204030204" pitchFamily="34" charset="0"/>
                <a:cs typeface="Calibri" panose="020F0502020204030204" pitchFamily="34" charset="0"/>
              </a:rPr>
              <a:t>	“She brought it on herself”</a:t>
            </a:r>
          </a:p>
          <a:p>
            <a:pPr marL="342900" indent="-342900">
              <a:buFont typeface="Arial" panose="020B0604020202020204" pitchFamily="34" charset="0"/>
              <a:buChar char="•"/>
            </a:pPr>
            <a:r>
              <a:rPr lang="en-US" sz="2600" b="1" dirty="0">
                <a:latin typeface="Calibri" panose="020F0502020204030204" pitchFamily="34" charset="0"/>
                <a:cs typeface="Calibri" panose="020F0502020204030204" pitchFamily="34" charset="0"/>
              </a:rPr>
              <a:t>Poor Prognosis and Need for Continued Care </a:t>
            </a:r>
          </a:p>
          <a:p>
            <a:pPr marL="1028700" lvl="1" indent="-342900"/>
            <a:r>
              <a:rPr lang="en-US" dirty="0">
                <a:latin typeface="Calibri" panose="020F0502020204030204" pitchFamily="34" charset="0"/>
                <a:cs typeface="Calibri" panose="020F0502020204030204" pitchFamily="34" charset="0"/>
              </a:rPr>
              <a:t>Assumption that treatment won’t help, at least not without lasting a lifetime</a:t>
            </a:r>
          </a:p>
          <a:p>
            <a:r>
              <a:rPr lang="en-US" dirty="0">
                <a:latin typeface="Calibri" panose="020F0502020204030204" pitchFamily="34" charset="0"/>
                <a:cs typeface="Calibri" panose="020F0502020204030204" pitchFamily="34" charset="0"/>
              </a:rPr>
              <a:t>	“Addicts always relapse”</a:t>
            </a:r>
          </a:p>
          <a:p>
            <a:pPr marL="342900" indent="-342900">
              <a:buFont typeface="Arial" panose="020B0604020202020204" pitchFamily="34" charset="0"/>
              <a:buChar char="•"/>
            </a:pPr>
            <a:r>
              <a:rPr lang="en-US" sz="2800" b="1" dirty="0">
                <a:latin typeface="Calibri" panose="020F0502020204030204" pitchFamily="34" charset="0"/>
                <a:cs typeface="Calibri" panose="020F0502020204030204" pitchFamily="34" charset="0"/>
              </a:rPr>
              <a:t>Social Distance </a:t>
            </a:r>
          </a:p>
          <a:p>
            <a:pPr marL="1028700" lvl="1" indent="-342900"/>
            <a:r>
              <a:rPr lang="en-US" dirty="0">
                <a:latin typeface="Calibri" panose="020F0502020204030204" pitchFamily="34" charset="0"/>
                <a:cs typeface="Calibri" panose="020F0502020204030204" pitchFamily="34" charset="0"/>
              </a:rPr>
              <a:t>Reluctance to form close attachments</a:t>
            </a:r>
          </a:p>
          <a:p>
            <a:pPr lvl="1" indent="0">
              <a:buNone/>
            </a:pPr>
            <a:r>
              <a:rPr lang="en-US" dirty="0">
                <a:latin typeface="Calibri" panose="020F0502020204030204" pitchFamily="34" charset="0"/>
                <a:cs typeface="Calibri" panose="020F0502020204030204" pitchFamily="34" charset="0"/>
              </a:rPr>
              <a:t>   “I don’t want my child dating an addict”</a:t>
            </a:r>
          </a:p>
          <a:p>
            <a:pPr marL="342900" indent="-342900">
              <a:buFont typeface="Arial" panose="020B0604020202020204" pitchFamily="34" charset="0"/>
              <a:buChar char="•"/>
            </a:pPr>
            <a:r>
              <a:rPr lang="en-US" sz="2800" b="1" dirty="0">
                <a:latin typeface="Calibri" panose="020F0502020204030204" pitchFamily="34" charset="0"/>
                <a:cs typeface="Calibri" panose="020F0502020204030204" pitchFamily="34" charset="0"/>
              </a:rPr>
              <a:t>Fear</a:t>
            </a:r>
          </a:p>
          <a:p>
            <a:pPr marL="1028700" lvl="1" indent="-342900"/>
            <a:r>
              <a:rPr lang="en-US" dirty="0">
                <a:latin typeface="Calibri" panose="020F0502020204030204" pitchFamily="34" charset="0"/>
                <a:cs typeface="Calibri" panose="020F0502020204030204" pitchFamily="34" charset="0"/>
              </a:rPr>
              <a:t>Fear that people with SUDs are dangerous or fear that SUD could happen to anyone</a:t>
            </a:r>
          </a:p>
          <a:p>
            <a:pPr marL="1028700" lvl="1" indent="-342900"/>
            <a:r>
              <a:rPr lang="en-US" dirty="0">
                <a:latin typeface="Calibri" panose="020F0502020204030204" pitchFamily="34" charset="0"/>
                <a:cs typeface="Calibri" panose="020F0502020204030204" pitchFamily="34" charset="0"/>
              </a:rPr>
              <a:t>“We’re a good family – that will never happen to my kids.”</a:t>
            </a:r>
          </a:p>
          <a:p>
            <a:pPr algn="r"/>
            <a:r>
              <a:rPr lang="en-US" sz="2100" dirty="0">
                <a:latin typeface="Calibri" panose="020F0502020204030204" pitchFamily="34" charset="0"/>
                <a:cs typeface="Calibri" panose="020F0502020204030204" pitchFamily="34" charset="0"/>
              </a:rPr>
              <a:t>Kelly, 2021</a:t>
            </a:r>
            <a:endParaRPr lang="en-US" dirty="0">
              <a:latin typeface="Calibri" panose="020F0502020204030204" pitchFamily="34" charset="0"/>
              <a:cs typeface="Calibri" panose="020F0502020204030204" pitchFamily="34" charset="0"/>
            </a:endParaRPr>
          </a:p>
          <a:p>
            <a:pPr lvl="1" indent="0">
              <a:buNone/>
            </a:pPr>
            <a:endParaRPr lang="en-US" dirty="0"/>
          </a:p>
          <a:p>
            <a:endParaRPr lang="en-US" dirty="0"/>
          </a:p>
        </p:txBody>
      </p:sp>
      <p:pic>
        <p:nvPicPr>
          <p:cNvPr id="5" name="Picture 4" descr="Person curled up with other hands pointing at them">
            <a:extLst>
              <a:ext uri="{FF2B5EF4-FFF2-40B4-BE49-F238E27FC236}">
                <a16:creationId xmlns:a16="http://schemas.microsoft.com/office/drawing/2014/main" id="{81F38B69-F53E-4ECB-9E17-A117F7D1993F}"/>
              </a:ext>
            </a:extLst>
          </p:cNvPr>
          <p:cNvPicPr>
            <a:picLocks noChangeAspect="1"/>
          </p:cNvPicPr>
          <p:nvPr/>
        </p:nvPicPr>
        <p:blipFill>
          <a:blip r:embed="rId3">
            <a:grayscl/>
          </a:blip>
          <a:stretch>
            <a:fillRect/>
          </a:stretch>
        </p:blipFill>
        <p:spPr>
          <a:xfrm>
            <a:off x="7716609" y="2503687"/>
            <a:ext cx="4378781" cy="2662518"/>
          </a:xfrm>
          <a:prstGeom prst="rect">
            <a:avLst/>
          </a:prstGeom>
        </p:spPr>
      </p:pic>
      <p:sp>
        <p:nvSpPr>
          <p:cNvPr id="29" name="Slide Number Placeholder 28">
            <a:extLst>
              <a:ext uri="{FF2B5EF4-FFF2-40B4-BE49-F238E27FC236}">
                <a16:creationId xmlns:a16="http://schemas.microsoft.com/office/drawing/2014/main" id="{08AE2E29-B139-B7EB-BAC0-77E732064899}"/>
              </a:ext>
            </a:extLst>
          </p:cNvPr>
          <p:cNvSpPr>
            <a:spLocks noGrp="1"/>
          </p:cNvSpPr>
          <p:nvPr>
            <p:ph type="sldNum" sz="quarter" idx="4"/>
          </p:nvPr>
        </p:nvSpPr>
        <p:spPr/>
        <p:txBody>
          <a:bodyPr/>
          <a:lstStyle/>
          <a:p>
            <a:fld id="{40297E34-0326-6442-A83A-7AC02FF9B76A}" type="slidenum">
              <a:rPr lang="en-US" smtClean="0"/>
              <a:pPr/>
              <a:t>7</a:t>
            </a:fld>
            <a:endParaRPr lang="en-US"/>
          </a:p>
        </p:txBody>
      </p:sp>
    </p:spTree>
    <p:extLst>
      <p:ext uri="{BB962C8B-B14F-4D97-AF65-F5344CB8AC3E}">
        <p14:creationId xmlns:p14="http://schemas.microsoft.com/office/powerpoint/2010/main" val="250214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33A1-D10A-8D8D-A4A6-45D1EC41E8F4}"/>
              </a:ext>
            </a:extLst>
          </p:cNvPr>
          <p:cNvSpPr>
            <a:spLocks noGrp="1"/>
          </p:cNvSpPr>
          <p:nvPr>
            <p:ph type="title"/>
          </p:nvPr>
        </p:nvSpPr>
        <p:spPr>
          <a:xfrm>
            <a:off x="197224" y="220662"/>
            <a:ext cx="10360152" cy="914400"/>
          </a:xfrm>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The Implications of Stigma</a:t>
            </a:r>
          </a:p>
        </p:txBody>
      </p:sp>
      <p:sp>
        <p:nvSpPr>
          <p:cNvPr id="3" name="Content Placeholder 2">
            <a:extLst>
              <a:ext uri="{FF2B5EF4-FFF2-40B4-BE49-F238E27FC236}">
                <a16:creationId xmlns:a16="http://schemas.microsoft.com/office/drawing/2014/main" id="{CBCB2C38-09C6-587C-29B4-82CA639D98C4}"/>
              </a:ext>
            </a:extLst>
          </p:cNvPr>
          <p:cNvSpPr>
            <a:spLocks noGrp="1"/>
          </p:cNvSpPr>
          <p:nvPr>
            <p:ph idx="1"/>
          </p:nvPr>
        </p:nvSpPr>
        <p:spPr>
          <a:xfrm>
            <a:off x="45526" y="1135062"/>
            <a:ext cx="7216588" cy="5588467"/>
          </a:xfrm>
        </p:spPr>
        <p:txBody>
          <a:bodyPr>
            <a:normAutofit/>
          </a:bodyPr>
          <a:lstStyle/>
          <a:p>
            <a:pPr marL="342900" indent="-342900">
              <a:buClr>
                <a:schemeClr val="accent2"/>
              </a:buClr>
              <a:buFont typeface="Arial" panose="020B0604020202020204" pitchFamily="34" charset="0"/>
              <a:buChar char="•"/>
            </a:pPr>
            <a:r>
              <a:rPr lang="en-US" sz="3200" b="1" dirty="0">
                <a:solidFill>
                  <a:srgbClr val="405742"/>
                </a:solidFill>
                <a:latin typeface="Calibri" panose="020F0502020204030204" pitchFamily="34" charset="0"/>
                <a:cs typeface="Calibri" panose="020F0502020204030204" pitchFamily="34" charset="0"/>
              </a:rPr>
              <a:t>Stigma reduces human dignity</a:t>
            </a:r>
          </a:p>
          <a:p>
            <a:pPr marL="1200150" lvl="1" indent="-514350">
              <a:buClr>
                <a:schemeClr val="accent2"/>
              </a:buClr>
              <a:buFont typeface="+mj-lt"/>
              <a:buAutoNum type="arabicPeriod"/>
            </a:pPr>
            <a:r>
              <a:rPr lang="en-US" sz="3200" b="1" dirty="0">
                <a:solidFill>
                  <a:srgbClr val="405742"/>
                </a:solidFill>
                <a:latin typeface="Calibri" panose="020F0502020204030204" pitchFamily="34" charset="0"/>
                <a:cs typeface="Calibri" panose="020F0502020204030204" pitchFamily="34" charset="0"/>
              </a:rPr>
              <a:t>Public and enacted stigma marginalize, isolate, or “other” individuals</a:t>
            </a:r>
          </a:p>
          <a:p>
            <a:pPr marL="1200150" lvl="1" indent="-514350">
              <a:buClr>
                <a:schemeClr val="accent2"/>
              </a:buClr>
              <a:buFont typeface="+mj-lt"/>
              <a:buAutoNum type="arabicPeriod"/>
            </a:pPr>
            <a:r>
              <a:rPr lang="en-US" sz="3200" b="1" dirty="0">
                <a:solidFill>
                  <a:srgbClr val="405742"/>
                </a:solidFill>
                <a:latin typeface="Calibri" panose="020F0502020204030204" pitchFamily="34" charset="0"/>
                <a:cs typeface="Calibri" panose="020F0502020204030204" pitchFamily="34" charset="0"/>
              </a:rPr>
              <a:t>Systemic stigma violates the human right to care and concern by limiting access to treatment</a:t>
            </a:r>
          </a:p>
          <a:p>
            <a:pPr marL="1200150" lvl="1" indent="-514350">
              <a:buClr>
                <a:schemeClr val="accent2"/>
              </a:buClr>
              <a:buFont typeface="+mj-lt"/>
              <a:buAutoNum type="arabicPeriod"/>
            </a:pPr>
            <a:r>
              <a:rPr lang="en-US" sz="3200" b="1" dirty="0">
                <a:solidFill>
                  <a:srgbClr val="405742"/>
                </a:solidFill>
                <a:latin typeface="Calibri" panose="020F0502020204030204" pitchFamily="34" charset="0"/>
                <a:cs typeface="Calibri" panose="020F0502020204030204" pitchFamily="34" charset="0"/>
              </a:rPr>
              <a:t>Internalized stigma reduces self-esteem and increases isolation</a:t>
            </a:r>
          </a:p>
          <a:p>
            <a:pPr marL="1200150" lvl="1" indent="-514350">
              <a:buClr>
                <a:schemeClr val="accent2"/>
              </a:buClr>
              <a:buFont typeface="+mj-lt"/>
              <a:buAutoNum type="arabicPeriod"/>
            </a:pPr>
            <a:r>
              <a:rPr lang="en-US" sz="3200" b="1" dirty="0">
                <a:solidFill>
                  <a:srgbClr val="405742"/>
                </a:solidFill>
                <a:latin typeface="Calibri" panose="020F0502020204030204" pitchFamily="34" charset="0"/>
                <a:cs typeface="Calibri" panose="020F0502020204030204" pitchFamily="34" charset="0"/>
              </a:rPr>
              <a:t>Anticipated stigma decreases help-seeking behavior</a:t>
            </a:r>
          </a:p>
          <a:p>
            <a:pPr marL="342900" indent="-34290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FB0E8ECE-6EEE-4C7E-AF10-53C74E842595}"/>
              </a:ext>
            </a:extLst>
          </p:cNvPr>
          <p:cNvSpPr txBox="1"/>
          <p:nvPr/>
        </p:nvSpPr>
        <p:spPr>
          <a:xfrm>
            <a:off x="10310047" y="6534834"/>
            <a:ext cx="1774846" cy="646331"/>
          </a:xfrm>
          <a:prstGeom prst="rect">
            <a:avLst/>
          </a:prstGeom>
          <a:noFill/>
        </p:spPr>
        <p:txBody>
          <a:bodyPr wrap="none" rtlCol="0">
            <a:spAutoFit/>
          </a:bodyPr>
          <a:lstStyle/>
          <a:p>
            <a:r>
              <a:rPr lang="en-US" dirty="0"/>
              <a:t>(Boticelli, 2019)</a:t>
            </a:r>
          </a:p>
          <a:p>
            <a:endParaRPr lang="en-US" dirty="0"/>
          </a:p>
        </p:txBody>
      </p:sp>
      <p:pic>
        <p:nvPicPr>
          <p:cNvPr id="7" name="Picture 6" descr="Person standing apart from the group with the word &quot;shame&quot; written on them">
            <a:extLst>
              <a:ext uri="{FF2B5EF4-FFF2-40B4-BE49-F238E27FC236}">
                <a16:creationId xmlns:a16="http://schemas.microsoft.com/office/drawing/2014/main" id="{B90D3697-72CF-4AD9-81D8-59B704259F6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262114" y="1337865"/>
            <a:ext cx="4664714" cy="4473388"/>
          </a:xfrm>
          <a:prstGeom prst="rect">
            <a:avLst/>
          </a:prstGeom>
        </p:spPr>
      </p:pic>
      <p:sp>
        <p:nvSpPr>
          <p:cNvPr id="4" name="Slide Number Placeholder 3">
            <a:extLst>
              <a:ext uri="{FF2B5EF4-FFF2-40B4-BE49-F238E27FC236}">
                <a16:creationId xmlns:a16="http://schemas.microsoft.com/office/drawing/2014/main" id="{250B18EC-AAC5-647C-15B3-A02287EFA2B9}"/>
              </a:ext>
            </a:extLst>
          </p:cNvPr>
          <p:cNvSpPr>
            <a:spLocks noGrp="1"/>
          </p:cNvSpPr>
          <p:nvPr>
            <p:ph type="sldNum" sz="quarter" idx="10"/>
          </p:nvPr>
        </p:nvSpPr>
        <p:spPr/>
        <p:txBody>
          <a:bodyPr/>
          <a:lstStyle/>
          <a:p>
            <a:fld id="{40297E34-0326-6442-A83A-7AC02FF9B76A}" type="slidenum">
              <a:rPr lang="en-US" smtClean="0"/>
              <a:pPr/>
              <a:t>8</a:t>
            </a:fld>
            <a:endParaRPr lang="en-US"/>
          </a:p>
        </p:txBody>
      </p:sp>
    </p:spTree>
    <p:extLst>
      <p:ext uri="{BB962C8B-B14F-4D97-AF65-F5344CB8AC3E}">
        <p14:creationId xmlns:p14="http://schemas.microsoft.com/office/powerpoint/2010/main" val="189742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A35D8-7F73-38E3-B366-21B784D5558D}"/>
              </a:ext>
            </a:extLst>
          </p:cNvPr>
          <p:cNvSpPr>
            <a:spLocks noGrp="1"/>
          </p:cNvSpPr>
          <p:nvPr>
            <p:ph type="title"/>
          </p:nvPr>
        </p:nvSpPr>
        <p:spPr>
          <a:xfrm>
            <a:off x="430306" y="220662"/>
            <a:ext cx="10360152" cy="914400"/>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Stigma in Practice</a:t>
            </a:r>
            <a:r>
              <a:rPr lang="en-US" dirty="0"/>
              <a:t>: </a:t>
            </a:r>
            <a:r>
              <a:rPr lang="en-US" sz="4400" dirty="0">
                <a:latin typeface="Tahoma" panose="020B0604030504040204" pitchFamily="34" charset="0"/>
                <a:ea typeface="Tahoma" panose="020B0604030504040204" pitchFamily="34" charset="0"/>
                <a:cs typeface="Tahoma" panose="020B0604030504040204" pitchFamily="34" charset="0"/>
              </a:rPr>
              <a:t>Scenario</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6">
            <a:extLst>
              <a:ext uri="{FF2B5EF4-FFF2-40B4-BE49-F238E27FC236}">
                <a16:creationId xmlns:a16="http://schemas.microsoft.com/office/drawing/2014/main" id="{42550382-8077-FA14-8B21-5B6B966551E8}"/>
              </a:ext>
            </a:extLst>
          </p:cNvPr>
          <p:cNvSpPr>
            <a:spLocks noGrp="1"/>
          </p:cNvSpPr>
          <p:nvPr>
            <p:ph idx="1"/>
          </p:nvPr>
        </p:nvSpPr>
        <p:spPr>
          <a:xfrm>
            <a:off x="869576" y="1694330"/>
            <a:ext cx="9920882" cy="3307976"/>
          </a:xfrm>
        </p:spPr>
        <p:txBody>
          <a:bodyPr>
            <a:normAutofit/>
          </a:bodyPr>
          <a:lstStyle/>
          <a:p>
            <a:r>
              <a:rPr lang="en-US" sz="2800" dirty="0">
                <a:latin typeface="Calibri" panose="020F0502020204030204" pitchFamily="34" charset="0"/>
                <a:cs typeface="Calibri" panose="020F0502020204030204" pitchFamily="34" charset="0"/>
              </a:rPr>
              <a:t>Alice is going to see Dr. Jones for an annual checkup.  She has gained some weight since her last physical, and she is hoping to get some advice from Dr. Jones about how to adjust her diet. </a:t>
            </a:r>
          </a:p>
          <a:p>
            <a:r>
              <a:rPr lang="en-US" sz="2800" dirty="0">
                <a:latin typeface="Calibri" panose="020F0502020204030204" pitchFamily="34" charset="0"/>
                <a:cs typeface="Calibri" panose="020F0502020204030204" pitchFamily="34" charset="0"/>
              </a:rPr>
              <a:t>When Dr. Jones sees Alice, he says, “Oh, I see you’ve fallen off the sugar wagon.  You know, at your age, you are at risk for Type II diabetes if you can’t get your food consumption under control.  I won’t be able to keep you on as a patient if you can’t manage that.”</a:t>
            </a:r>
          </a:p>
        </p:txBody>
      </p:sp>
      <p:pic>
        <p:nvPicPr>
          <p:cNvPr id="3" name="Picture 2" descr="Blocks that spell out the word &quot;stigma&quot;">
            <a:extLst>
              <a:ext uri="{FF2B5EF4-FFF2-40B4-BE49-F238E27FC236}">
                <a16:creationId xmlns:a16="http://schemas.microsoft.com/office/drawing/2014/main" id="{7CD4B7EC-AD61-4EB1-9B7B-56E6A232BDD6}"/>
              </a:ext>
            </a:extLst>
          </p:cNvPr>
          <p:cNvPicPr>
            <a:picLocks noChangeAspect="1"/>
          </p:cNvPicPr>
          <p:nvPr/>
        </p:nvPicPr>
        <p:blipFill rotWithShape="1">
          <a:blip r:embed="rId3">
            <a:duotone>
              <a:schemeClr val="bg2">
                <a:shade val="45000"/>
                <a:satMod val="135000"/>
              </a:schemeClr>
              <a:prstClr val="white"/>
            </a:duotone>
          </a:blip>
          <a:srcRect l="7366" t="28149" r="8880" b="25910"/>
          <a:stretch/>
        </p:blipFill>
        <p:spPr>
          <a:xfrm>
            <a:off x="2563906" y="5712345"/>
            <a:ext cx="6185648" cy="1132793"/>
          </a:xfrm>
          <a:prstGeom prst="rect">
            <a:avLst/>
          </a:prstGeom>
        </p:spPr>
      </p:pic>
      <p:sp>
        <p:nvSpPr>
          <p:cNvPr id="8" name="Slide Number Placeholder 7">
            <a:extLst>
              <a:ext uri="{FF2B5EF4-FFF2-40B4-BE49-F238E27FC236}">
                <a16:creationId xmlns:a16="http://schemas.microsoft.com/office/drawing/2014/main" id="{A6E8A973-B431-ECFC-F52D-30DCFA0EFFA5}"/>
              </a:ext>
            </a:extLst>
          </p:cNvPr>
          <p:cNvSpPr>
            <a:spLocks noGrp="1"/>
          </p:cNvSpPr>
          <p:nvPr>
            <p:ph type="sldNum" sz="quarter" idx="10"/>
          </p:nvPr>
        </p:nvSpPr>
        <p:spPr/>
        <p:txBody>
          <a:bodyPr/>
          <a:lstStyle/>
          <a:p>
            <a:fld id="{40297E34-0326-6442-A83A-7AC02FF9B76A}" type="slidenum">
              <a:rPr lang="en-US" smtClean="0"/>
              <a:pPr/>
              <a:t>9</a:t>
            </a:fld>
            <a:endParaRPr lang="en-US" dirty="0"/>
          </a:p>
        </p:txBody>
      </p:sp>
    </p:spTree>
    <p:extLst>
      <p:ext uri="{BB962C8B-B14F-4D97-AF65-F5344CB8AC3E}">
        <p14:creationId xmlns:p14="http://schemas.microsoft.com/office/powerpoint/2010/main" val="2618118305"/>
      </p:ext>
    </p:extLst>
  </p:cSld>
  <p:clrMapOvr>
    <a:masterClrMapping/>
  </p:clrMapOvr>
</p:sld>
</file>

<file path=ppt/theme/theme1.xml><?xml version="1.0" encoding="utf-8"?>
<a:theme xmlns:a="http://schemas.openxmlformats.org/drawingml/2006/main" name="Office Theme">
  <a:themeElements>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14431F277F2544B138184FED9321AC" ma:contentTypeVersion="14" ma:contentTypeDescription="Create a new document." ma:contentTypeScope="" ma:versionID="38ce67d40bf59b17212834ccf957fcea">
  <xsd:schema xmlns:xsd="http://www.w3.org/2001/XMLSchema" xmlns:xs="http://www.w3.org/2001/XMLSchema" xmlns:p="http://schemas.microsoft.com/office/2006/metadata/properties" xmlns:ns3="502ba95c-e154-497f-af1c-2803c75ddea7" xmlns:ns4="8e2c968b-44fa-431d-a198-06b4c86af138" targetNamespace="http://schemas.microsoft.com/office/2006/metadata/properties" ma:root="true" ma:fieldsID="55b91ac01397d19c6f3b086ac66d669b" ns3:_="" ns4:_="">
    <xsd:import namespace="502ba95c-e154-497f-af1c-2803c75ddea7"/>
    <xsd:import namespace="8e2c968b-44fa-431d-a198-06b4c86af13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ba95c-e154-497f-af1c-2803c75dde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2c968b-44fa-431d-a198-06b4c86af1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D87FD5-BDB5-4338-865C-43C7CE4626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ba95c-e154-497f-af1c-2803c75ddea7"/>
    <ds:schemaRef ds:uri="8e2c968b-44fa-431d-a198-06b4c86af1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E1B6D-66BA-4C93-8653-404D4E2CBEAC}">
  <ds:schemaRefs>
    <ds:schemaRef ds:uri="8e2c968b-44fa-431d-a198-06b4c86af138"/>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http://www.w3.org/XML/1998/namespace"/>
    <ds:schemaRef ds:uri="502ba95c-e154-497f-af1c-2803c75ddea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CE25FCC-7461-445C-B5D0-20BA1DEE48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912</TotalTime>
  <Words>3472</Words>
  <Application>Microsoft Macintosh PowerPoint</Application>
  <PresentationFormat>Widescreen</PresentationFormat>
  <Paragraphs>218</Paragraphs>
  <Slides>12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Calibri Light</vt:lpstr>
      <vt:lpstr>Tahoma</vt:lpstr>
      <vt:lpstr>Times New Roman</vt:lpstr>
      <vt:lpstr>Office Theme</vt:lpstr>
      <vt:lpstr>1_Office Theme</vt:lpstr>
      <vt:lpstr>Stigma and Stigma Reduction</vt:lpstr>
      <vt:lpstr>Class Activity</vt:lpstr>
      <vt:lpstr>What is Stigma?</vt:lpstr>
      <vt:lpstr>Types of Stigma</vt:lpstr>
      <vt:lpstr>Another Perspective on Stigma    </vt:lpstr>
      <vt:lpstr>Stigma and Substance Use Disorders</vt:lpstr>
      <vt:lpstr>Why the Strong Relationship Between  Stigma and SUDs?</vt:lpstr>
      <vt:lpstr>The Implications of Stigma</vt:lpstr>
      <vt:lpstr>Stigma in Practice: Scenario</vt:lpstr>
      <vt:lpstr>Stigma is Intersectional</vt:lpstr>
      <vt:lpstr>Language: A Powerful Tool to Reduce Stigma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L McCarty</dc:creator>
  <cp:lastModifiedBy>Shannon L McCarty</cp:lastModifiedBy>
  <cp:revision>25</cp:revision>
  <dcterms:created xsi:type="dcterms:W3CDTF">2022-06-22T17:25:43Z</dcterms:created>
  <dcterms:modified xsi:type="dcterms:W3CDTF">2022-11-17T01:46:46Z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0x010100EA14431F277F2544B138184FED9321AC</vt:lpwstr>
  </property>
</Properties>
</file>