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277" r:id="rId3"/>
    <p:sldId id="278" r:id="rId4"/>
    <p:sldId id="279" r:id="rId5"/>
    <p:sldId id="28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2585" autoAdjust="0"/>
  </p:normalViewPr>
  <p:slideViewPr>
    <p:cSldViewPr snapToGrid="0" snapToObjects="1">
      <p:cViewPr varScale="1">
        <p:scale>
          <a:sx n="105" d="100"/>
          <a:sy n="105" d="100"/>
        </p:scale>
        <p:origin x="156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ugabuse.gov/publications/drugfacts/cocain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rugabuse.gov/publications/drugfacts/methamphetamin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ugabuse.gov/publications/drugfacts/methamphetam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800" dirty="0" err="1">
                <a:effectLst/>
                <a:latin typeface="Calibri" panose="020F0502020204030204" pitchFamily="34" charset="0"/>
                <a:ea typeface="Calibri" panose="020F0502020204030204" pitchFamily="34" charset="0"/>
              </a:rPr>
              <a:t>Juntenen</a:t>
            </a:r>
            <a:r>
              <a:rPr lang="en-US" sz="18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require further information, please do not hesitate to contact the MPATTC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or PSATTC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and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Date last updated: August 4,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ltLang="en-US" sz="1200" dirty="0"/>
              <a:t>The main types of stimulants are methamphetamine, amphetamines (not pictured), crack cocaine, and powder cocaine. </a:t>
            </a:r>
            <a:r>
              <a:rPr lang="en-US" altLang="en-US" sz="1200" dirty="0"/>
              <a:t>Stimulants increase alertness and arousal by stimulating the central nervous system.</a:t>
            </a:r>
          </a:p>
          <a:p>
            <a:pPr marL="0" indent="0">
              <a:buFontTx/>
              <a:buNone/>
            </a:pPr>
            <a:endParaRPr lang="en-US" altLang="en-US" sz="1200" dirty="0"/>
          </a:p>
          <a:p>
            <a:pPr marL="0" indent="0">
              <a:buFontTx/>
              <a:buNone/>
            </a:pPr>
            <a:r>
              <a:rPr lang="en-US" altLang="en-US" sz="1200" b="1" dirty="0"/>
              <a:t>IMAGE CREDITS:</a:t>
            </a:r>
          </a:p>
          <a:p>
            <a:pPr marL="0" indent="0">
              <a:buFontTx/>
              <a:buNone/>
            </a:pPr>
            <a:r>
              <a:rPr lang="en-US" altLang="en-US" sz="1200" baseline="0" dirty="0"/>
              <a:t>U.S. Drug Enforcement Administration website, various publications.</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258341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sz="1200" dirty="0"/>
              <a:t>The powdered hydrochloride salt form of cocaine can be snorted or dissolved in water and injected. Powder cocaine is most often snorted. Crack is the form of cocaine that has not been neutralized by an acid to make the hydrochloride salt. This form of cocaine comes in a rock crystal that can be heated and its vapours smoked. </a:t>
            </a:r>
            <a:r>
              <a:rPr lang="en-US" altLang="en-US" sz="1200" dirty="0"/>
              <a:t>Crack may be smoked in a pipe bowl containing 50-100 mg or in a cigarette with as much as 300 mg. The term "crack" refers to the crackling sound heard when the mixture is smoked (heated). The cocaine high is most intense if you smoke or inject cocaine. Smoking crack bypasses the vasoconstriction that results when cocaine is snorted; therefore, the effects are like taking cocaine intravenously. </a:t>
            </a:r>
          </a:p>
          <a:p>
            <a:pPr fontAlgn="auto">
              <a:spcBef>
                <a:spcPts val="0"/>
              </a:spcBef>
              <a:spcAft>
                <a:spcPts val="0"/>
              </a:spcAft>
              <a:buFont typeface="Calibri" panose="020F0502020204030204" pitchFamily="34" charset="0"/>
              <a:buNone/>
              <a:defRPr/>
            </a:pPr>
            <a:endParaRPr lang="en-US" altLang="en-US" sz="1200" dirty="0"/>
          </a:p>
          <a:p>
            <a:pPr fontAlgn="auto">
              <a:spcBef>
                <a:spcPts val="0"/>
              </a:spcBef>
              <a:spcAft>
                <a:spcPts val="0"/>
              </a:spcAft>
              <a:buFont typeface="Calibri" panose="020F0502020204030204" pitchFamily="34" charset="0"/>
              <a:buNone/>
              <a:defRPr/>
            </a:pPr>
            <a:r>
              <a:rPr lang="en-US" altLang="en-US" sz="1200" dirty="0"/>
              <a:t>Common street names can differ by region. Ask the audience to offer additional street names. Many other street names exist for crack, and the popularity of these names varies by geographic region of the U.S. Additional street names include: 24-7; </a:t>
            </a:r>
            <a:r>
              <a:rPr lang="en-US" altLang="en-US" sz="1200" dirty="0" err="1"/>
              <a:t>Badrock</a:t>
            </a:r>
            <a:r>
              <a:rPr lang="en-US" altLang="en-US" sz="1200" dirty="0"/>
              <a:t>; Beat; Candy; Chemical; Cloud; Cookies; Crumbs; Crunch &amp; munch; Devil drug; Dice; Electric Kool-Aid; Fat bags; French fries; Glo; Gravel; Grit; Hail; Hard ball; Hard rock; Hotcakes; Ice cube; Jelly beans; Nuggets; Paste; Piece; Prime time; Product; Raw; Rock(s); Scrabble; Sleet; Snow coke; Tornado; and Troop.</a:t>
            </a:r>
          </a:p>
          <a:p>
            <a:pPr fontAlgn="auto">
              <a:spcBef>
                <a:spcPts val="0"/>
              </a:spcBef>
              <a:spcAft>
                <a:spcPts val="0"/>
              </a:spcAft>
              <a:defRPr/>
            </a:pPr>
            <a:endParaRPr lang="en-GB" altLang="en-US" sz="1200" dirty="0"/>
          </a:p>
          <a:p>
            <a:pPr marL="228600" indent="-228600" fontAlgn="auto">
              <a:spcBef>
                <a:spcPts val="0"/>
              </a:spcBef>
              <a:spcAft>
                <a:spcPts val="0"/>
              </a:spcAft>
              <a:defRPr/>
            </a:pPr>
            <a:r>
              <a:rPr lang="en-GB" altLang="en-US" sz="1200" b="1" dirty="0"/>
              <a:t>Additional Information for the Presenter:</a:t>
            </a:r>
          </a:p>
          <a:p>
            <a:pPr marL="0" indent="-228600" fontAlgn="auto">
              <a:spcBef>
                <a:spcPts val="0"/>
              </a:spcBef>
              <a:spcAft>
                <a:spcPts val="0"/>
              </a:spcAft>
              <a:defRPr/>
            </a:pPr>
            <a:r>
              <a:rPr lang="en-GB" altLang="en-US" sz="1200" dirty="0"/>
              <a:t>The half-life of cocaine depends on the route of administration. The following table summarizes the duration of effects and half-life, by route of administration. </a:t>
            </a:r>
          </a:p>
          <a:p>
            <a:pPr marL="228600" indent="-228600" fontAlgn="auto">
              <a:spcBef>
                <a:spcPts val="0"/>
              </a:spcBef>
              <a:spcAft>
                <a:spcPts val="0"/>
              </a:spcAft>
              <a:defRPr/>
            </a:pPr>
            <a:endParaRPr lang="en-GB" altLang="en-US" sz="1200" b="1" dirty="0"/>
          </a:p>
          <a:p>
            <a:pPr fontAlgn="auto">
              <a:spcBef>
                <a:spcPts val="0"/>
              </a:spcBef>
              <a:spcAft>
                <a:spcPts val="0"/>
              </a:spcAft>
              <a:defRPr/>
            </a:pPr>
            <a:r>
              <a:rPr lang="en-US" b="1" u="sng" dirty="0"/>
              <a:t>Smoking:</a:t>
            </a:r>
            <a:endParaRPr lang="en-US" dirty="0"/>
          </a:p>
          <a:p>
            <a:pPr fontAlgn="auto">
              <a:spcBef>
                <a:spcPts val="0"/>
              </a:spcBef>
              <a:spcAft>
                <a:spcPts val="0"/>
              </a:spcAft>
              <a:defRPr/>
            </a:pPr>
            <a:r>
              <a:rPr lang="en-US" b="1" dirty="0"/>
              <a:t>Onset:</a:t>
            </a:r>
            <a:r>
              <a:rPr lang="en-US" dirty="0"/>
              <a:t> 7 seconds</a:t>
            </a:r>
          </a:p>
          <a:p>
            <a:pPr fontAlgn="auto">
              <a:spcBef>
                <a:spcPts val="0"/>
              </a:spcBef>
              <a:spcAft>
                <a:spcPts val="0"/>
              </a:spcAft>
              <a:defRPr/>
            </a:pPr>
            <a:r>
              <a:rPr lang="en-US" b="1" dirty="0"/>
              <a:t>Peak Effect (min):</a:t>
            </a:r>
            <a:r>
              <a:rPr lang="en-US" dirty="0"/>
              <a:t> 1-5 minutes</a:t>
            </a:r>
          </a:p>
          <a:p>
            <a:pPr fontAlgn="auto">
              <a:spcBef>
                <a:spcPts val="0"/>
              </a:spcBef>
              <a:spcAft>
                <a:spcPts val="0"/>
              </a:spcAft>
              <a:defRPr/>
            </a:pPr>
            <a:r>
              <a:rPr lang="en-US" b="1" dirty="0"/>
              <a:t>Duration (min):</a:t>
            </a:r>
            <a:r>
              <a:rPr lang="en-US" dirty="0"/>
              <a:t> 20 minutes</a:t>
            </a:r>
          </a:p>
          <a:p>
            <a:pPr fontAlgn="auto">
              <a:spcBef>
                <a:spcPts val="0"/>
              </a:spcBef>
              <a:spcAft>
                <a:spcPts val="0"/>
              </a:spcAft>
              <a:defRPr/>
            </a:pPr>
            <a:r>
              <a:rPr lang="en-US" b="1" dirty="0"/>
              <a:t>Half-Life (min):</a:t>
            </a:r>
            <a:r>
              <a:rPr lang="en-US" dirty="0"/>
              <a:t> 40-60 minutes</a:t>
            </a:r>
          </a:p>
          <a:p>
            <a:pPr fontAlgn="auto">
              <a:spcBef>
                <a:spcPts val="0"/>
              </a:spcBef>
              <a:spcAft>
                <a:spcPts val="0"/>
              </a:spcAft>
              <a:defRPr/>
            </a:pPr>
            <a:endParaRPr lang="en-US" b="1" u="sng" dirty="0"/>
          </a:p>
          <a:p>
            <a:pPr fontAlgn="auto">
              <a:spcBef>
                <a:spcPts val="0"/>
              </a:spcBef>
              <a:spcAft>
                <a:spcPts val="0"/>
              </a:spcAft>
              <a:defRPr/>
            </a:pPr>
            <a:r>
              <a:rPr lang="en-US" b="1" u="sng" dirty="0"/>
              <a:t>Injection:</a:t>
            </a:r>
            <a:endParaRPr lang="en-US" dirty="0"/>
          </a:p>
          <a:p>
            <a:pPr fontAlgn="auto">
              <a:spcBef>
                <a:spcPts val="0"/>
              </a:spcBef>
              <a:spcAft>
                <a:spcPts val="0"/>
              </a:spcAft>
              <a:defRPr/>
            </a:pPr>
            <a:r>
              <a:rPr lang="en-US" b="1" dirty="0"/>
              <a:t>Onset:</a:t>
            </a:r>
            <a:r>
              <a:rPr lang="en-US" dirty="0"/>
              <a:t> 15 seconds</a:t>
            </a:r>
          </a:p>
          <a:p>
            <a:pPr fontAlgn="auto">
              <a:spcBef>
                <a:spcPts val="0"/>
              </a:spcBef>
              <a:spcAft>
                <a:spcPts val="0"/>
              </a:spcAft>
              <a:defRPr/>
            </a:pPr>
            <a:r>
              <a:rPr lang="en-US" b="1" dirty="0"/>
              <a:t>Peak Effect (min):</a:t>
            </a:r>
            <a:r>
              <a:rPr lang="en-US" dirty="0"/>
              <a:t> 3-5 minutes</a:t>
            </a:r>
          </a:p>
          <a:p>
            <a:pPr fontAlgn="auto">
              <a:spcBef>
                <a:spcPts val="0"/>
              </a:spcBef>
              <a:spcAft>
                <a:spcPts val="0"/>
              </a:spcAft>
              <a:defRPr/>
            </a:pPr>
            <a:r>
              <a:rPr lang="en-US" b="1" dirty="0"/>
              <a:t>Duration (min):</a:t>
            </a:r>
            <a:r>
              <a:rPr lang="en-US" dirty="0"/>
              <a:t> 20-30 minutes</a:t>
            </a:r>
          </a:p>
          <a:p>
            <a:pPr fontAlgn="auto">
              <a:spcBef>
                <a:spcPts val="0"/>
              </a:spcBef>
              <a:spcAft>
                <a:spcPts val="0"/>
              </a:spcAft>
              <a:defRPr/>
            </a:pPr>
            <a:r>
              <a:rPr lang="en-US" b="1" dirty="0"/>
              <a:t>Half-Life (min):</a:t>
            </a:r>
            <a:r>
              <a:rPr lang="en-US" dirty="0"/>
              <a:t> 40-60 minutes</a:t>
            </a:r>
          </a:p>
          <a:p>
            <a:pPr fontAlgn="auto">
              <a:spcBef>
                <a:spcPts val="0"/>
              </a:spcBef>
              <a:spcAft>
                <a:spcPts val="0"/>
              </a:spcAft>
              <a:defRPr/>
            </a:pPr>
            <a:endParaRPr lang="en-US" b="1" u="sng" dirty="0"/>
          </a:p>
          <a:p>
            <a:pPr fontAlgn="auto">
              <a:spcBef>
                <a:spcPts val="0"/>
              </a:spcBef>
              <a:spcAft>
                <a:spcPts val="0"/>
              </a:spcAft>
              <a:defRPr/>
            </a:pPr>
            <a:r>
              <a:rPr lang="en-US" b="1" u="sng" dirty="0"/>
              <a:t>Nasal/Inhalation:</a:t>
            </a:r>
            <a:endParaRPr lang="en-US" dirty="0"/>
          </a:p>
          <a:p>
            <a:pPr fontAlgn="auto">
              <a:spcBef>
                <a:spcPts val="0"/>
              </a:spcBef>
              <a:spcAft>
                <a:spcPts val="0"/>
              </a:spcAft>
              <a:defRPr/>
            </a:pPr>
            <a:r>
              <a:rPr lang="en-US" b="1" dirty="0"/>
              <a:t>Onset:</a:t>
            </a:r>
            <a:r>
              <a:rPr lang="en-US" dirty="0"/>
              <a:t> 3 minutes</a:t>
            </a:r>
          </a:p>
          <a:p>
            <a:pPr fontAlgn="auto">
              <a:spcBef>
                <a:spcPts val="0"/>
              </a:spcBef>
              <a:spcAft>
                <a:spcPts val="0"/>
              </a:spcAft>
              <a:defRPr/>
            </a:pPr>
            <a:r>
              <a:rPr lang="en-US" b="1" dirty="0"/>
              <a:t>Peak Effect (min):</a:t>
            </a:r>
            <a:r>
              <a:rPr lang="en-US" dirty="0"/>
              <a:t> 15 minutes</a:t>
            </a:r>
          </a:p>
          <a:p>
            <a:pPr fontAlgn="auto">
              <a:spcBef>
                <a:spcPts val="0"/>
              </a:spcBef>
              <a:spcAft>
                <a:spcPts val="0"/>
              </a:spcAft>
              <a:defRPr/>
            </a:pPr>
            <a:r>
              <a:rPr lang="en-US" b="1" dirty="0"/>
              <a:t>Duration (min):</a:t>
            </a:r>
            <a:r>
              <a:rPr lang="en-US" dirty="0"/>
              <a:t> 45-90 minutes</a:t>
            </a:r>
          </a:p>
          <a:p>
            <a:pPr fontAlgn="auto">
              <a:spcBef>
                <a:spcPts val="0"/>
              </a:spcBef>
              <a:spcAft>
                <a:spcPts val="0"/>
              </a:spcAft>
              <a:defRPr/>
            </a:pPr>
            <a:r>
              <a:rPr lang="en-US" b="1" dirty="0"/>
              <a:t>Half-Life (min):</a:t>
            </a:r>
            <a:r>
              <a:rPr lang="en-US" dirty="0"/>
              <a:t> 60-90 minutes</a:t>
            </a:r>
          </a:p>
          <a:p>
            <a:pPr fontAlgn="auto">
              <a:spcBef>
                <a:spcPts val="0"/>
              </a:spcBef>
              <a:spcAft>
                <a:spcPts val="0"/>
              </a:spcAft>
              <a:defRPr/>
            </a:pPr>
            <a:endParaRPr lang="en-US" b="1" u="sng" dirty="0"/>
          </a:p>
          <a:p>
            <a:pPr fontAlgn="auto">
              <a:spcBef>
                <a:spcPts val="0"/>
              </a:spcBef>
              <a:spcAft>
                <a:spcPts val="0"/>
              </a:spcAft>
              <a:defRPr/>
            </a:pPr>
            <a:r>
              <a:rPr lang="en-US" b="1" u="sng" dirty="0"/>
              <a:t>Oral:</a:t>
            </a:r>
            <a:endParaRPr lang="en-US" dirty="0"/>
          </a:p>
          <a:p>
            <a:pPr fontAlgn="auto">
              <a:spcBef>
                <a:spcPts val="0"/>
              </a:spcBef>
              <a:spcAft>
                <a:spcPts val="0"/>
              </a:spcAft>
              <a:defRPr/>
            </a:pPr>
            <a:r>
              <a:rPr lang="en-US" b="1" dirty="0"/>
              <a:t>Onset:</a:t>
            </a:r>
            <a:r>
              <a:rPr lang="en-US" dirty="0"/>
              <a:t> 10 minutes</a:t>
            </a:r>
          </a:p>
          <a:p>
            <a:pPr fontAlgn="auto">
              <a:spcBef>
                <a:spcPts val="0"/>
              </a:spcBef>
              <a:spcAft>
                <a:spcPts val="0"/>
              </a:spcAft>
              <a:defRPr/>
            </a:pPr>
            <a:r>
              <a:rPr lang="en-US" b="1" dirty="0"/>
              <a:t>Peak Effect (min):</a:t>
            </a:r>
            <a:r>
              <a:rPr lang="en-US" dirty="0"/>
              <a:t> 60 minutes</a:t>
            </a:r>
          </a:p>
          <a:p>
            <a:pPr fontAlgn="auto">
              <a:spcBef>
                <a:spcPts val="0"/>
              </a:spcBef>
              <a:spcAft>
                <a:spcPts val="0"/>
              </a:spcAft>
              <a:defRPr/>
            </a:pPr>
            <a:r>
              <a:rPr lang="en-US" b="1" dirty="0"/>
              <a:t>Duration (min):</a:t>
            </a:r>
            <a:r>
              <a:rPr lang="en-US" dirty="0"/>
              <a:t> 60 minutes</a:t>
            </a:r>
          </a:p>
          <a:p>
            <a:pPr fontAlgn="auto">
              <a:spcBef>
                <a:spcPts val="0"/>
              </a:spcBef>
              <a:spcAft>
                <a:spcPts val="0"/>
              </a:spcAft>
              <a:defRPr/>
            </a:pPr>
            <a:r>
              <a:rPr lang="en-US" b="1" dirty="0"/>
              <a:t>Half-Life (min):</a:t>
            </a:r>
            <a:r>
              <a:rPr lang="en-US" dirty="0"/>
              <a:t> 60-90 minutes</a:t>
            </a:r>
            <a:endParaRPr lang="en-US" altLang="en-US" sz="1200" dirty="0"/>
          </a:p>
          <a:p>
            <a:pPr marL="228600" indent="-228600">
              <a:defRPr/>
            </a:pPr>
            <a:endParaRPr lang="en-US" altLang="en-US" sz="1200" dirty="0"/>
          </a:p>
          <a:p>
            <a:pPr marL="228600" indent="-228600">
              <a:defRPr/>
            </a:pPr>
            <a:r>
              <a:rPr lang="en-US" altLang="en-US" sz="1200" b="1" dirty="0"/>
              <a:t>REFERENCE:</a:t>
            </a:r>
          </a:p>
          <a:p>
            <a:pPr marL="0" indent="0">
              <a:defRPr/>
            </a:pPr>
            <a:r>
              <a:rPr lang="en-US" sz="2000" b="0" i="0" kern="1200" dirty="0">
                <a:solidFill>
                  <a:schemeClr val="tx1"/>
                </a:solidFill>
                <a:effectLst/>
                <a:latin typeface="+mn-lt"/>
                <a:ea typeface="+mn-ea"/>
                <a:cs typeface="+mn-cs"/>
              </a:rPr>
              <a:t>National</a:t>
            </a:r>
            <a:r>
              <a:rPr lang="en-US" sz="2000" b="0" i="0" kern="1200" baseline="0" dirty="0">
                <a:solidFill>
                  <a:schemeClr val="tx1"/>
                </a:solidFill>
                <a:effectLst/>
                <a:latin typeface="+mn-lt"/>
                <a:ea typeface="+mn-ea"/>
                <a:cs typeface="+mn-cs"/>
              </a:rPr>
              <a:t> Institute on Drug Abuse</a:t>
            </a:r>
            <a:r>
              <a:rPr lang="en-US" sz="2000" b="0" i="0" kern="1200" dirty="0">
                <a:solidFill>
                  <a:schemeClr val="tx1"/>
                </a:solidFill>
                <a:effectLst/>
                <a:latin typeface="+mn-lt"/>
                <a:ea typeface="+mn-ea"/>
                <a:cs typeface="+mn-cs"/>
              </a:rPr>
              <a:t>. (2018, July 13). </a:t>
            </a:r>
            <a:r>
              <a:rPr lang="en-US" sz="2000" b="0" i="1" kern="1200" dirty="0">
                <a:solidFill>
                  <a:schemeClr val="tx1"/>
                </a:solidFill>
                <a:effectLst/>
                <a:latin typeface="+mn-lt"/>
                <a:ea typeface="+mn-ea"/>
                <a:cs typeface="+mn-cs"/>
              </a:rPr>
              <a:t>Cocaine</a:t>
            </a:r>
            <a:r>
              <a:rPr lang="en-US" sz="2000" b="0" i="0" kern="1200" dirty="0">
                <a:solidFill>
                  <a:schemeClr val="tx1"/>
                </a:solidFill>
                <a:effectLst/>
                <a:latin typeface="+mn-lt"/>
                <a:ea typeface="+mn-ea"/>
                <a:cs typeface="+mn-cs"/>
              </a:rPr>
              <a:t>. Retrieved May 8, 2020, from </a:t>
            </a:r>
            <a:r>
              <a:rPr lang="en-US" dirty="0">
                <a:hlinkClick r:id="rId3"/>
              </a:rPr>
              <a:t>https://www.drugabuse.gov/publications/drugfacts/cocaine</a:t>
            </a:r>
            <a:r>
              <a:rPr lang="en-US" sz="2000" b="0" i="0" kern="1200" dirty="0">
                <a:solidFill>
                  <a:schemeClr val="tx1"/>
                </a:solidFill>
                <a:effectLst/>
                <a:latin typeface="+mn-lt"/>
                <a:ea typeface="+mn-ea"/>
                <a:cs typeface="+mn-cs"/>
              </a:rPr>
              <a:t>.</a:t>
            </a:r>
          </a:p>
          <a:p>
            <a:pPr marL="228600" indent="-228600">
              <a:defRPr/>
            </a:pPr>
            <a:endParaRPr lang="en-US" altLang="en-US" sz="2000" b="0" i="0" kern="1200" dirty="0">
              <a:solidFill>
                <a:schemeClr val="tx1"/>
              </a:solidFill>
              <a:effectLst/>
              <a:latin typeface="+mn-lt"/>
              <a:ea typeface="+mn-ea"/>
              <a:cs typeface="+mn-cs"/>
            </a:endParaRPr>
          </a:p>
          <a:p>
            <a:pPr marL="228600" indent="-228600">
              <a:defRPr/>
            </a:pPr>
            <a:r>
              <a:rPr lang="en-US" altLang="en-US" sz="2000" b="1" i="0" kern="1200" dirty="0">
                <a:solidFill>
                  <a:schemeClr val="tx1"/>
                </a:solidFill>
                <a:effectLst/>
                <a:latin typeface="+mn-lt"/>
                <a:ea typeface="+mn-ea"/>
                <a:cs typeface="+mn-cs"/>
              </a:rPr>
              <a:t>IMAGE CREDITS:</a:t>
            </a:r>
            <a:endParaRPr lang="en-US" altLang="en-US" sz="1200" b="1" dirty="0"/>
          </a:p>
          <a:p>
            <a:pPr marL="228600" indent="-228600">
              <a:defRPr/>
            </a:pPr>
            <a:r>
              <a:rPr lang="en-US" altLang="en-US" sz="1200" dirty="0"/>
              <a:t>U.S.</a:t>
            </a:r>
            <a:r>
              <a:rPr lang="en-US" altLang="en-US" sz="1200" baseline="0" dirty="0"/>
              <a:t> </a:t>
            </a:r>
            <a:r>
              <a:rPr lang="en-US" altLang="en-US" sz="1200" dirty="0"/>
              <a:t>Drug Enforcement Administration website, various publications.</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265785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0" dirty="0"/>
              <a:t>Methamphetamine</a:t>
            </a:r>
            <a:r>
              <a:rPr lang="en-GB" altLang="en-US" sz="1200" b="0" baseline="0" dirty="0"/>
              <a:t> is commonly found in a few forms – methamphetamine powder, base/paste methamphetamine, and crystal methamphetamine. The information on this slide is provided to describe the differences between each form of methamphetamine.</a:t>
            </a:r>
            <a:endParaRPr lang="en-GB" alt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b="0" dirty="0"/>
          </a:p>
          <a:p>
            <a:pPr marL="226417" marR="0" lvl="0" indent="-226417" algn="l" defTabSz="914400" rtl="0" eaLnBrk="0" fontAlgn="base" latinLnBrk="0" hangingPunct="0">
              <a:lnSpc>
                <a:spcPct val="100000"/>
              </a:lnSpc>
              <a:spcBef>
                <a:spcPct val="30000"/>
              </a:spcBef>
              <a:spcAft>
                <a:spcPct val="0"/>
              </a:spcAft>
              <a:buClrTx/>
              <a:buSzTx/>
              <a:buFontTx/>
              <a:buNone/>
              <a:tabLst/>
              <a:defRPr/>
            </a:pPr>
            <a:r>
              <a:rPr lang="en-GB" sz="1400" b="1" dirty="0"/>
              <a:t>REFERENCE:</a:t>
            </a:r>
            <a:endParaRPr lang="en-GB" sz="1200" dirty="0"/>
          </a:p>
          <a:p>
            <a:pPr marL="0" marR="0" lvl="0" indent="-226417" algn="l" defTabSz="914400" rtl="0" eaLnBrk="0" fontAlgn="base" latinLnBrk="0" hangingPunct="0">
              <a:lnSpc>
                <a:spcPct val="100000"/>
              </a:lnSpc>
              <a:spcBef>
                <a:spcPct val="30000"/>
              </a:spcBef>
              <a:spcAft>
                <a:spcPct val="0"/>
              </a:spcAft>
              <a:buClrTx/>
              <a:buSzTx/>
              <a:buFontTx/>
              <a:buNone/>
              <a:tabLst/>
              <a:defRPr/>
            </a:pPr>
            <a:r>
              <a:rPr lang="en-GB" sz="1200" dirty="0"/>
              <a:t>National</a:t>
            </a:r>
            <a:r>
              <a:rPr lang="en-GB" sz="1200" baseline="0" dirty="0"/>
              <a:t> Institute on Drug Abuse. (2019, May 16). </a:t>
            </a:r>
            <a:r>
              <a:rPr lang="en-GB" sz="1200" i="1" baseline="0" dirty="0"/>
              <a:t>Methamphetamine. </a:t>
            </a:r>
            <a:r>
              <a:rPr lang="en-GB" sz="1200" i="0" baseline="0" dirty="0"/>
              <a:t>Retrieved May 12, 2020, from </a:t>
            </a:r>
            <a:r>
              <a:rPr lang="en-US" sz="1400" dirty="0">
                <a:hlinkClick r:id="rId3"/>
              </a:rPr>
              <a:t>https://www.drugabuse.gov/publications/drugfacts/methamphetamine</a:t>
            </a:r>
            <a:r>
              <a:rPr lang="en-US" sz="1400" b="0" i="0" kern="1200" dirty="0">
                <a:solidFill>
                  <a:schemeClr val="tx1"/>
                </a:solidFill>
                <a:effectLst/>
                <a:latin typeface="+mn-lt"/>
                <a:ea typeface="+mn-ea"/>
                <a:cs typeface="+mn-cs"/>
              </a:rPr>
              <a:t>.</a:t>
            </a: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0" dirty="0"/>
              <a:t>U.S. Drug</a:t>
            </a:r>
            <a:r>
              <a:rPr lang="en-GB" altLang="en-US" sz="1200" b="0" baseline="0" dirty="0"/>
              <a:t> Enforcement Administration, 2017.</a:t>
            </a: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209660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sz="1200" dirty="0"/>
              <a:t>Methamphetamine is structurally similar to amphetamine, but it is quite different from cocaine. Although these stimulants have similar behavioral and physiological effects, there are some major differences in their basic mechanisms of action. In contrast to cocaine, which is quickly removed and almost completely metabolized in the body, methamphetamine has a much longer duration of action and a larger percentage of the drug remains unchanged in the body. This results in methamphetamine being present in the brain longer, which ultimately leads to prolonged stimulant effects. The half-life of methamphetamine is about 10 hours, vs. a half-life of cocaine of approximately 2 hours.</a:t>
            </a:r>
            <a:r>
              <a:rPr lang="en-US" altLang="en-US" sz="1200" baseline="0" dirty="0"/>
              <a:t> </a:t>
            </a:r>
          </a:p>
          <a:p>
            <a:pPr marL="0" indent="0">
              <a:buFontTx/>
              <a:buNone/>
            </a:pPr>
            <a:endParaRPr lang="en-US" altLang="en-US" sz="1200" baseline="0" dirty="0"/>
          </a:p>
          <a:p>
            <a:pPr marL="0" indent="0">
              <a:buFontTx/>
              <a:buNone/>
            </a:pPr>
            <a:r>
              <a:rPr lang="en-US" altLang="en-US" sz="1200" dirty="0"/>
              <a:t>Although both methamphetamine and cocaine increase levels of the brain chemical dopamine, animal studies reveal much higher levels of dopamine following administration of methamphetamine due to the different mechanisms of action within nerve cells in response to these drugs. Cocaine prolongs dopamine’s action in the brain by blocking dopamine re-uptake. While at low doses, methamphetamine blocks dopamine re-uptake, methamphetamine also increases the release of dopamine, leading to much higher concentrations in the synapse, which can be toxic to nerve terminals. </a:t>
            </a:r>
          </a:p>
          <a:p>
            <a:pPr marL="0" indent="0">
              <a:buFontTx/>
              <a:buNone/>
            </a:pPr>
            <a:endParaRPr lang="en-US" altLang="en-US" sz="1200" dirty="0"/>
          </a:p>
          <a:p>
            <a:pPr marL="0" indent="0">
              <a:buFontTx/>
              <a:buNone/>
            </a:pPr>
            <a:r>
              <a:rPr lang="en-US" altLang="en-US" sz="1200" dirty="0"/>
              <a:t>Methamphetamine is neurotoxic, but cocaine does not appear to be neurotoxic.</a:t>
            </a:r>
            <a:r>
              <a:rPr lang="en-US" altLang="en-US" sz="1200" baseline="0" dirty="0"/>
              <a:t> </a:t>
            </a:r>
            <a:r>
              <a:rPr lang="en-US" altLang="en-US" sz="1200" dirty="0"/>
              <a:t>Methamphetamine-induced paranoia can last as long as 7 to 14 days (or longer), whereas cocaine paranoia usually subsides within about 4-8 hours following drug cessation.</a:t>
            </a:r>
          </a:p>
          <a:p>
            <a:pPr marL="0" indent="0">
              <a:buFontTx/>
              <a:buNone/>
            </a:pPr>
            <a:endParaRPr lang="en-US" altLang="en-US" sz="1200" dirty="0"/>
          </a:p>
          <a:p>
            <a:pPr marL="0" indent="0">
              <a:buFontTx/>
              <a:buNone/>
            </a:pPr>
            <a:r>
              <a:rPr lang="en-US" altLang="en-US" sz="1200" b="1" dirty="0"/>
              <a:t>REFERENCE:</a:t>
            </a:r>
          </a:p>
          <a:p>
            <a:pPr marL="0" marR="0" lvl="0" indent="-226417" algn="l" defTabSz="914400" rtl="0" eaLnBrk="0" fontAlgn="base" latinLnBrk="0" hangingPunct="0">
              <a:lnSpc>
                <a:spcPct val="100000"/>
              </a:lnSpc>
              <a:spcBef>
                <a:spcPct val="30000"/>
              </a:spcBef>
              <a:spcAft>
                <a:spcPct val="0"/>
              </a:spcAft>
              <a:buClrTx/>
              <a:buSzTx/>
              <a:buFontTx/>
              <a:buNone/>
              <a:tabLst/>
              <a:defRPr/>
            </a:pPr>
            <a:r>
              <a:rPr lang="en-GB" sz="2000" dirty="0"/>
              <a:t>National</a:t>
            </a:r>
            <a:r>
              <a:rPr lang="en-GB" sz="2000" baseline="0" dirty="0"/>
              <a:t> Institute on Drug Abuse. (2019, May 16). </a:t>
            </a:r>
            <a:r>
              <a:rPr lang="en-GB" sz="2000" i="1" baseline="0" dirty="0"/>
              <a:t>Methamphetamine. </a:t>
            </a:r>
            <a:r>
              <a:rPr lang="en-GB" sz="2000" i="0" baseline="0" dirty="0"/>
              <a:t>Retrieved May 12, 2020, from </a:t>
            </a:r>
            <a:r>
              <a:rPr lang="en-US" sz="2400" dirty="0">
                <a:hlinkClick r:id="rId3"/>
              </a:rPr>
              <a:t>https://www.drugabuse.gov/publications/drugfacts/methamphetamine</a:t>
            </a:r>
            <a:r>
              <a:rPr lang="en-US" sz="2400" b="0" i="0" kern="1200" dirty="0">
                <a:solidFill>
                  <a:schemeClr val="tx1"/>
                </a:solidFill>
                <a:effectLst/>
                <a:latin typeface="+mn-lt"/>
                <a:ea typeface="+mn-ea"/>
                <a:cs typeface="+mn-cs"/>
              </a:rPr>
              <a:t>.</a:t>
            </a:r>
            <a:endParaRPr lang="en-GB" sz="2000"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2559119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a:t>Stimulants – What </a:t>
            </a:r>
            <a:r>
              <a:rPr lang="en-US" dirty="0"/>
              <a:t>Are We Talking About?</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D742-8D56-C88C-487F-34DA3219ACB8}"/>
              </a:ext>
            </a:extLst>
          </p:cNvPr>
          <p:cNvSpPr>
            <a:spLocks noGrp="1"/>
          </p:cNvSpPr>
          <p:nvPr>
            <p:ph type="title"/>
          </p:nvPr>
        </p:nvSpPr>
        <p:spPr/>
        <p:txBody>
          <a:bodyPr/>
          <a:lstStyle/>
          <a:p>
            <a:r>
              <a:rPr lang="en-US" dirty="0"/>
              <a:t>The Broader Classification: </a:t>
            </a:r>
            <a:r>
              <a:rPr lang="en-US" b="1" dirty="0">
                <a:solidFill>
                  <a:schemeClr val="accent3"/>
                </a:solidFill>
              </a:rPr>
              <a:t>Stimulants</a:t>
            </a:r>
          </a:p>
        </p:txBody>
      </p:sp>
      <p:sp>
        <p:nvSpPr>
          <p:cNvPr id="3" name="Text Placeholder 2">
            <a:extLst>
              <a:ext uri="{FF2B5EF4-FFF2-40B4-BE49-F238E27FC236}">
                <a16:creationId xmlns:a16="http://schemas.microsoft.com/office/drawing/2014/main" id="{95C75E0F-E4A7-F178-B513-F9987624A589}"/>
              </a:ext>
            </a:extLst>
          </p:cNvPr>
          <p:cNvSpPr>
            <a:spLocks noGrp="1"/>
          </p:cNvSpPr>
          <p:nvPr>
            <p:ph type="body" idx="1"/>
          </p:nvPr>
        </p:nvSpPr>
        <p:spPr/>
        <p:txBody>
          <a:bodyPr/>
          <a:lstStyle/>
          <a:p>
            <a:pPr algn="ctr"/>
            <a:r>
              <a:rPr lang="en-US" dirty="0"/>
              <a:t>Methamphetamine</a:t>
            </a:r>
          </a:p>
        </p:txBody>
      </p:sp>
      <p:pic>
        <p:nvPicPr>
          <p:cNvPr id="9" name="Content Placeholder 8" descr="Methamphetamine&#10;&#10;These are two photos that depict methamphetamine. On the left is a photo of two large coolers filled with methamphetamine. It is brown in color because of the pre-cursor chemicals that are used in the manufacturing process. On the right is a photo of pure crystal methamphetamine.">
            <a:extLst>
              <a:ext uri="{FF2B5EF4-FFF2-40B4-BE49-F238E27FC236}">
                <a16:creationId xmlns:a16="http://schemas.microsoft.com/office/drawing/2014/main" id="{32E31E23-75C2-4206-5123-D3DFBCFB7FBA}"/>
              </a:ext>
            </a:extLst>
          </p:cNvPr>
          <p:cNvPicPr>
            <a:picLocks noGrp="1" noChangeAspect="1"/>
          </p:cNvPicPr>
          <p:nvPr>
            <p:ph sz="half" idx="2"/>
          </p:nvPr>
        </p:nvPicPr>
        <p:blipFill>
          <a:blip r:embed="rId3"/>
          <a:stretch>
            <a:fillRect/>
          </a:stretch>
        </p:blipFill>
        <p:spPr>
          <a:xfrm>
            <a:off x="442627" y="3531380"/>
            <a:ext cx="5554949" cy="1774853"/>
          </a:xfrm>
        </p:spPr>
      </p:pic>
      <p:sp>
        <p:nvSpPr>
          <p:cNvPr id="5" name="Text Placeholder 4">
            <a:extLst>
              <a:ext uri="{FF2B5EF4-FFF2-40B4-BE49-F238E27FC236}">
                <a16:creationId xmlns:a16="http://schemas.microsoft.com/office/drawing/2014/main" id="{EF9499D4-596F-F992-1793-F9F553677933}"/>
              </a:ext>
            </a:extLst>
          </p:cNvPr>
          <p:cNvSpPr>
            <a:spLocks noGrp="1"/>
          </p:cNvSpPr>
          <p:nvPr>
            <p:ph type="body" sz="quarter" idx="3"/>
          </p:nvPr>
        </p:nvSpPr>
        <p:spPr/>
        <p:txBody>
          <a:bodyPr/>
          <a:lstStyle/>
          <a:p>
            <a:pPr algn="ctr"/>
            <a:r>
              <a:rPr lang="en-US" dirty="0"/>
              <a:t>Powder and Crack Cocaine</a:t>
            </a:r>
          </a:p>
        </p:txBody>
      </p:sp>
      <p:pic>
        <p:nvPicPr>
          <p:cNvPr id="11" name="Content Placeholder 10" descr="Powder and Crack Cocaine&#10;&#10;These are two photos that depict cocaine. On the left is a photo of two powder cocaine with a spoon and razor blade. On the right is a photo of crack cocaine.">
            <a:extLst>
              <a:ext uri="{FF2B5EF4-FFF2-40B4-BE49-F238E27FC236}">
                <a16:creationId xmlns:a16="http://schemas.microsoft.com/office/drawing/2014/main" id="{93C772F6-3944-2183-17F6-BCB995B17048}"/>
              </a:ext>
            </a:extLst>
          </p:cNvPr>
          <p:cNvPicPr>
            <a:picLocks noGrp="1" noChangeAspect="1"/>
          </p:cNvPicPr>
          <p:nvPr>
            <p:ph sz="quarter" idx="4"/>
          </p:nvPr>
        </p:nvPicPr>
        <p:blipFill>
          <a:blip r:embed="rId4"/>
          <a:stretch>
            <a:fillRect/>
          </a:stretch>
        </p:blipFill>
        <p:spPr>
          <a:xfrm>
            <a:off x="6285487" y="3531380"/>
            <a:ext cx="4875650" cy="1774853"/>
          </a:xfrm>
        </p:spPr>
      </p:pic>
      <p:sp>
        <p:nvSpPr>
          <p:cNvPr id="7" name="Slide Number Placeholder 6">
            <a:extLst>
              <a:ext uri="{FF2B5EF4-FFF2-40B4-BE49-F238E27FC236}">
                <a16:creationId xmlns:a16="http://schemas.microsoft.com/office/drawing/2014/main" id="{FCD18B3D-A17A-7E7F-3B0C-828311DDE2B4}"/>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Tree>
    <p:extLst>
      <p:ext uri="{BB962C8B-B14F-4D97-AF65-F5344CB8AC3E}">
        <p14:creationId xmlns:p14="http://schemas.microsoft.com/office/powerpoint/2010/main" val="387549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A19-B670-D773-3F00-F30D844724B5}"/>
              </a:ext>
            </a:extLst>
          </p:cNvPr>
          <p:cNvSpPr>
            <a:spLocks noGrp="1"/>
          </p:cNvSpPr>
          <p:nvPr>
            <p:ph type="title"/>
          </p:nvPr>
        </p:nvSpPr>
        <p:spPr>
          <a:xfrm>
            <a:off x="6507924" y="914400"/>
            <a:ext cx="4268788" cy="1734102"/>
          </a:xfrm>
        </p:spPr>
        <p:txBody>
          <a:bodyPr/>
          <a:lstStyle/>
          <a:p>
            <a:r>
              <a:rPr lang="en-US" dirty="0"/>
              <a:t>Forms of Cocaine</a:t>
            </a:r>
          </a:p>
        </p:txBody>
      </p:sp>
      <p:pic>
        <p:nvPicPr>
          <p:cNvPr id="7" name="Content Placeholder 6" descr="Powder and Crack Cocaine&#10;&#10;Two images of cocaine, in powder (top) and rock (bottom) formulations">
            <a:extLst>
              <a:ext uri="{FF2B5EF4-FFF2-40B4-BE49-F238E27FC236}">
                <a16:creationId xmlns:a16="http://schemas.microsoft.com/office/drawing/2014/main" id="{5CB8F5FD-D975-6589-FA79-32A7F7D26450}"/>
              </a:ext>
            </a:extLst>
          </p:cNvPr>
          <p:cNvPicPr>
            <a:picLocks noGrp="1" noChangeAspect="1"/>
          </p:cNvPicPr>
          <p:nvPr>
            <p:ph idx="1"/>
          </p:nvPr>
        </p:nvPicPr>
        <p:blipFill>
          <a:blip r:embed="rId3"/>
          <a:stretch>
            <a:fillRect/>
          </a:stretch>
        </p:blipFill>
        <p:spPr>
          <a:xfrm>
            <a:off x="1168401" y="1141141"/>
            <a:ext cx="3544590" cy="4972159"/>
          </a:xfrm>
        </p:spPr>
      </p:pic>
      <p:sp>
        <p:nvSpPr>
          <p:cNvPr id="8" name="Content Placeholder 2">
            <a:extLst>
              <a:ext uri="{FF2B5EF4-FFF2-40B4-BE49-F238E27FC236}">
                <a16:creationId xmlns:a16="http://schemas.microsoft.com/office/drawing/2014/main" id="{473FE456-AFD4-E25A-255F-ADE0FCC34861}"/>
              </a:ext>
            </a:extLst>
          </p:cNvPr>
          <p:cNvSpPr>
            <a:spLocks noGrp="1"/>
          </p:cNvSpPr>
          <p:nvPr>
            <p:ph sz="half" idx="2"/>
          </p:nvPr>
        </p:nvSpPr>
        <p:spPr>
          <a:xfrm>
            <a:off x="6507924" y="2648503"/>
            <a:ext cx="4268788" cy="3541160"/>
          </a:xfrm>
        </p:spPr>
        <p:txBody>
          <a:bodyPr vert="horz" lIns="91440" tIns="45720" rIns="91440" bIns="45720" rtlCol="0">
            <a:normAutofit/>
          </a:bodyPr>
          <a:lstStyle/>
          <a:p>
            <a:pPr marL="342900" indent="-342900">
              <a:buBlip>
                <a:blip r:embed="rId4"/>
              </a:buBlip>
            </a:pPr>
            <a:r>
              <a:rPr lang="en-US" dirty="0"/>
              <a:t>Powder cocaine (Hydrochloride salt)</a:t>
            </a:r>
          </a:p>
          <a:p>
            <a:pPr marL="342900" indent="-342900">
              <a:buBlip>
                <a:blip r:embed="rId4"/>
              </a:buBlip>
            </a:pPr>
            <a:r>
              <a:rPr lang="en-US" dirty="0"/>
              <a:t>Smokable cocaine (Crack, rock, freebase)</a:t>
            </a:r>
          </a:p>
          <a:p>
            <a:pPr marL="342900" indent="-342900">
              <a:buBlip>
                <a:blip r:embed="rId4"/>
              </a:buBlip>
            </a:pPr>
            <a:r>
              <a:rPr lang="en-US" dirty="0"/>
              <a:t>Cocaine half-life: ~1-2 hours</a:t>
            </a:r>
          </a:p>
        </p:txBody>
      </p:sp>
      <p:sp>
        <p:nvSpPr>
          <p:cNvPr id="5" name="Slide Number Placeholder 4">
            <a:extLst>
              <a:ext uri="{FF2B5EF4-FFF2-40B4-BE49-F238E27FC236}">
                <a16:creationId xmlns:a16="http://schemas.microsoft.com/office/drawing/2014/main" id="{8D99E68C-786F-8180-35D3-11BBBAAE8A0D}"/>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
        <p:nvSpPr>
          <p:cNvPr id="9" name="TextBox 8">
            <a:extLst>
              <a:ext uri="{FF2B5EF4-FFF2-40B4-BE49-F238E27FC236}">
                <a16:creationId xmlns:a16="http://schemas.microsoft.com/office/drawing/2014/main" id="{414B9A1D-7818-B623-0B21-9554030FB9F5}"/>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2018.</a:t>
            </a:r>
          </a:p>
        </p:txBody>
      </p:sp>
    </p:spTree>
    <p:extLst>
      <p:ext uri="{BB962C8B-B14F-4D97-AF65-F5344CB8AC3E}">
        <p14:creationId xmlns:p14="http://schemas.microsoft.com/office/powerpoint/2010/main" val="60609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A19-B670-D773-3F00-F30D844724B5}"/>
              </a:ext>
            </a:extLst>
          </p:cNvPr>
          <p:cNvSpPr>
            <a:spLocks noGrp="1"/>
          </p:cNvSpPr>
          <p:nvPr>
            <p:ph type="title"/>
          </p:nvPr>
        </p:nvSpPr>
        <p:spPr>
          <a:xfrm>
            <a:off x="6092345" y="914401"/>
            <a:ext cx="4268788" cy="1734102"/>
          </a:xfrm>
        </p:spPr>
        <p:txBody>
          <a:bodyPr/>
          <a:lstStyle/>
          <a:p>
            <a:r>
              <a:rPr lang="en-US" dirty="0"/>
              <a:t>Methamphetamine</a:t>
            </a:r>
          </a:p>
        </p:txBody>
      </p:sp>
      <p:pic>
        <p:nvPicPr>
          <p:cNvPr id="10" name="Content Placeholder 9" descr="Methamphetamine &#10;&#10;Four images of methamphetamine in various forms (pill, powder, and crystals/rocks)">
            <a:extLst>
              <a:ext uri="{FF2B5EF4-FFF2-40B4-BE49-F238E27FC236}">
                <a16:creationId xmlns:a16="http://schemas.microsoft.com/office/drawing/2014/main" id="{F87A2F63-8065-4249-8FB8-6957A64EC70F}"/>
              </a:ext>
            </a:extLst>
          </p:cNvPr>
          <p:cNvPicPr>
            <a:picLocks noGrp="1" noChangeAspect="1"/>
          </p:cNvPicPr>
          <p:nvPr>
            <p:ph idx="1"/>
          </p:nvPr>
        </p:nvPicPr>
        <p:blipFill>
          <a:blip r:embed="rId3"/>
          <a:stretch>
            <a:fillRect/>
          </a:stretch>
        </p:blipFill>
        <p:spPr>
          <a:xfrm>
            <a:off x="1239520" y="234998"/>
            <a:ext cx="2725743" cy="6303280"/>
          </a:xfrm>
        </p:spPr>
      </p:pic>
      <p:sp>
        <p:nvSpPr>
          <p:cNvPr id="8" name="Content Placeholder 2">
            <a:extLst>
              <a:ext uri="{FF2B5EF4-FFF2-40B4-BE49-F238E27FC236}">
                <a16:creationId xmlns:a16="http://schemas.microsoft.com/office/drawing/2014/main" id="{473FE456-AFD4-E25A-255F-ADE0FCC34861}"/>
              </a:ext>
            </a:extLst>
          </p:cNvPr>
          <p:cNvSpPr>
            <a:spLocks noGrp="1"/>
          </p:cNvSpPr>
          <p:nvPr>
            <p:ph sz="half" idx="2"/>
          </p:nvPr>
        </p:nvSpPr>
        <p:spPr>
          <a:xfrm>
            <a:off x="6092345" y="2648504"/>
            <a:ext cx="4268788" cy="3541160"/>
          </a:xfrm>
        </p:spPr>
        <p:txBody>
          <a:bodyPr vert="horz" lIns="91440" tIns="45720" rIns="91440" bIns="45720" rtlCol="0">
            <a:normAutofit fontScale="92500" lnSpcReduction="10000"/>
          </a:bodyPr>
          <a:lstStyle/>
          <a:p>
            <a:pPr marL="342900" indent="-342900">
              <a:buBlip>
                <a:blip r:embed="rId4"/>
              </a:buBlip>
            </a:pPr>
            <a:r>
              <a:rPr lang="en-US" b="1" dirty="0"/>
              <a:t>Methamphetamine Powder: </a:t>
            </a:r>
            <a:r>
              <a:rPr lang="en-US" i="1" dirty="0">
                <a:solidFill>
                  <a:schemeClr val="accent3"/>
                </a:solidFill>
              </a:rPr>
              <a:t>Beige, yellowy, or off-white powder</a:t>
            </a:r>
          </a:p>
          <a:p>
            <a:pPr marL="342900" indent="-342900">
              <a:buBlip>
                <a:blip r:embed="rId4"/>
              </a:buBlip>
            </a:pPr>
            <a:r>
              <a:rPr lang="en-US" b="1" dirty="0"/>
              <a:t>Base/Paste Methamphetamine: </a:t>
            </a:r>
            <a:r>
              <a:rPr lang="en-US" i="1" dirty="0">
                <a:solidFill>
                  <a:schemeClr val="accent3"/>
                </a:solidFill>
              </a:rPr>
              <a:t>Oily, gunky, gluggy gel, moist, waxy</a:t>
            </a:r>
          </a:p>
          <a:p>
            <a:pPr marL="342900" indent="-342900">
              <a:buBlip>
                <a:blip r:embed="rId4"/>
              </a:buBlip>
            </a:pPr>
            <a:r>
              <a:rPr lang="en-US" b="1" dirty="0"/>
              <a:t>Crystalline Methamphetamine: </a:t>
            </a:r>
            <a:r>
              <a:rPr lang="en-US" i="1" dirty="0">
                <a:solidFill>
                  <a:schemeClr val="accent3"/>
                </a:solidFill>
              </a:rPr>
              <a:t>White/clear crystals/rocks; crushed glass/rock salt</a:t>
            </a:r>
          </a:p>
        </p:txBody>
      </p:sp>
      <p:sp>
        <p:nvSpPr>
          <p:cNvPr id="9" name="TextBox 8">
            <a:extLst>
              <a:ext uri="{FF2B5EF4-FFF2-40B4-BE49-F238E27FC236}">
                <a16:creationId xmlns:a16="http://schemas.microsoft.com/office/drawing/2014/main" id="{414B9A1D-7818-B623-0B21-9554030FB9F5}"/>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
        <p:nvSpPr>
          <p:cNvPr id="5" name="Slide Number Placeholder 4">
            <a:extLst>
              <a:ext uri="{FF2B5EF4-FFF2-40B4-BE49-F238E27FC236}">
                <a16:creationId xmlns:a16="http://schemas.microsoft.com/office/drawing/2014/main" id="{8D99E68C-786F-8180-35D3-11BBBAAE8A0D}"/>
              </a:ext>
            </a:extLst>
          </p:cNvPr>
          <p:cNvSpPr>
            <a:spLocks noGrp="1"/>
          </p:cNvSpPr>
          <p:nvPr>
            <p:ph type="sldNum" sz="quarter" idx="10"/>
          </p:nvPr>
        </p:nvSpPr>
        <p:spPr/>
        <p:txBody>
          <a:bodyPr/>
          <a:lstStyle/>
          <a:p>
            <a:fld id="{40297E34-0326-6442-A83A-7AC02FF9B76A}" type="slidenum">
              <a:rPr lang="en-US" smtClean="0"/>
              <a:pPr/>
              <a:t>4</a:t>
            </a:fld>
            <a:endParaRPr lang="en-US" dirty="0"/>
          </a:p>
        </p:txBody>
      </p:sp>
    </p:spTree>
    <p:extLst>
      <p:ext uri="{BB962C8B-B14F-4D97-AF65-F5344CB8AC3E}">
        <p14:creationId xmlns:p14="http://schemas.microsoft.com/office/powerpoint/2010/main" val="365282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596447-19C8-1029-6B74-68D9EBF649CB}"/>
              </a:ext>
            </a:extLst>
          </p:cNvPr>
          <p:cNvSpPr>
            <a:spLocks noGrp="1"/>
          </p:cNvSpPr>
          <p:nvPr>
            <p:ph type="title"/>
          </p:nvPr>
        </p:nvSpPr>
        <p:spPr/>
        <p:txBody>
          <a:bodyPr/>
          <a:lstStyle/>
          <a:p>
            <a:r>
              <a:rPr lang="en-US" dirty="0"/>
              <a:t>Methamphetamine vs. Cocaine</a:t>
            </a:r>
          </a:p>
        </p:txBody>
      </p:sp>
      <p:sp>
        <p:nvSpPr>
          <p:cNvPr id="7" name="Text Placeholder 6">
            <a:extLst>
              <a:ext uri="{FF2B5EF4-FFF2-40B4-BE49-F238E27FC236}">
                <a16:creationId xmlns:a16="http://schemas.microsoft.com/office/drawing/2014/main" id="{75E15F3B-331E-DD84-5D11-9DB72657BA17}"/>
              </a:ext>
            </a:extLst>
          </p:cNvPr>
          <p:cNvSpPr>
            <a:spLocks noGrp="1"/>
          </p:cNvSpPr>
          <p:nvPr>
            <p:ph type="body" idx="1"/>
          </p:nvPr>
        </p:nvSpPr>
        <p:spPr/>
        <p:txBody>
          <a:bodyPr/>
          <a:lstStyle/>
          <a:p>
            <a:pPr algn="ctr"/>
            <a:r>
              <a:rPr lang="en-US" dirty="0">
                <a:solidFill>
                  <a:schemeClr val="accent3"/>
                </a:solidFill>
              </a:rPr>
              <a:t>Methamphetamine</a:t>
            </a:r>
          </a:p>
        </p:txBody>
      </p:sp>
      <p:sp>
        <p:nvSpPr>
          <p:cNvPr id="11" name="Content Placeholder 2">
            <a:extLst>
              <a:ext uri="{FF2B5EF4-FFF2-40B4-BE49-F238E27FC236}">
                <a16:creationId xmlns:a16="http://schemas.microsoft.com/office/drawing/2014/main" id="{D780F527-9A28-C073-83A9-883D36BD27CA}"/>
              </a:ext>
            </a:extLst>
          </p:cNvPr>
          <p:cNvSpPr>
            <a:spLocks noGrp="1"/>
          </p:cNvSpPr>
          <p:nvPr>
            <p:ph sz="half" idx="2"/>
          </p:nvPr>
        </p:nvSpPr>
        <p:spPr>
          <a:xfrm>
            <a:off x="914400" y="2647950"/>
            <a:ext cx="5083175" cy="3541713"/>
          </a:xfrm>
        </p:spPr>
        <p:txBody>
          <a:bodyPr vert="horz" lIns="91440" tIns="45720" rIns="91440" bIns="45720" rtlCol="0">
            <a:normAutofit lnSpcReduction="10000"/>
          </a:bodyPr>
          <a:lstStyle/>
          <a:p>
            <a:pPr marL="342900" indent="-342900">
              <a:buBlip>
                <a:blip r:embed="rId3"/>
              </a:buBlip>
            </a:pPr>
            <a:r>
              <a:rPr lang="en-US" dirty="0"/>
              <a:t>Stimulant</a:t>
            </a:r>
          </a:p>
          <a:p>
            <a:pPr marL="342900" indent="-342900">
              <a:buBlip>
                <a:blip r:embed="rId3"/>
              </a:buBlip>
            </a:pPr>
            <a:r>
              <a:rPr lang="en-US" dirty="0"/>
              <a:t>Man-made</a:t>
            </a:r>
          </a:p>
          <a:p>
            <a:pPr marL="342900" indent="-342900">
              <a:buBlip>
                <a:blip r:embed="rId3"/>
              </a:buBlip>
            </a:pPr>
            <a:r>
              <a:rPr lang="en-US" dirty="0"/>
              <a:t>Smoking produces a long-lasting high</a:t>
            </a:r>
          </a:p>
          <a:p>
            <a:pPr marL="342900" indent="-342900">
              <a:buBlip>
                <a:blip r:embed="rId3"/>
              </a:buBlip>
            </a:pPr>
            <a:r>
              <a:rPr lang="en-US" dirty="0"/>
              <a:t>50% of drug is removed from body in 12 hours</a:t>
            </a:r>
          </a:p>
          <a:p>
            <a:pPr marL="342900" indent="-342900">
              <a:buBlip>
                <a:blip r:embed="rId3"/>
              </a:buBlip>
            </a:pPr>
            <a:r>
              <a:rPr lang="en-US" dirty="0"/>
              <a:t>Increases dopamine release and blocks dopamine re-uptake</a:t>
            </a:r>
          </a:p>
          <a:p>
            <a:pPr marL="342900" indent="-342900">
              <a:buBlip>
                <a:blip r:embed="rId3"/>
              </a:buBlip>
            </a:pPr>
            <a:r>
              <a:rPr lang="en-US" dirty="0"/>
              <a:t>Limited medical use</a:t>
            </a:r>
          </a:p>
        </p:txBody>
      </p:sp>
      <p:sp>
        <p:nvSpPr>
          <p:cNvPr id="9" name="Text Placeholder 8">
            <a:extLst>
              <a:ext uri="{FF2B5EF4-FFF2-40B4-BE49-F238E27FC236}">
                <a16:creationId xmlns:a16="http://schemas.microsoft.com/office/drawing/2014/main" id="{9BA69FCB-194F-D0FC-C399-CB8F9FD0A033}"/>
              </a:ext>
            </a:extLst>
          </p:cNvPr>
          <p:cNvSpPr>
            <a:spLocks noGrp="1"/>
          </p:cNvSpPr>
          <p:nvPr>
            <p:ph type="body" sz="quarter" idx="3"/>
          </p:nvPr>
        </p:nvSpPr>
        <p:spPr/>
        <p:txBody>
          <a:bodyPr/>
          <a:lstStyle/>
          <a:p>
            <a:pPr algn="ctr"/>
            <a:r>
              <a:rPr lang="en-US" dirty="0">
                <a:solidFill>
                  <a:schemeClr val="accent3"/>
                </a:solidFill>
              </a:rPr>
              <a:t>Cocaine</a:t>
            </a:r>
          </a:p>
        </p:txBody>
      </p:sp>
      <p:sp>
        <p:nvSpPr>
          <p:cNvPr id="12" name="Content Placeholder 2">
            <a:extLst>
              <a:ext uri="{FF2B5EF4-FFF2-40B4-BE49-F238E27FC236}">
                <a16:creationId xmlns:a16="http://schemas.microsoft.com/office/drawing/2014/main" id="{47A4233B-9108-05E1-634E-098A72B024C3}"/>
              </a:ext>
            </a:extLst>
          </p:cNvPr>
          <p:cNvSpPr>
            <a:spLocks noGrp="1"/>
          </p:cNvSpPr>
          <p:nvPr>
            <p:ph sz="quarter" idx="4"/>
          </p:nvPr>
        </p:nvSpPr>
        <p:spPr>
          <a:xfrm>
            <a:off x="6172200" y="2647950"/>
            <a:ext cx="5102225" cy="3541713"/>
          </a:xfrm>
        </p:spPr>
        <p:txBody>
          <a:bodyPr vert="horz" lIns="91440" tIns="45720" rIns="91440" bIns="45720" rtlCol="0">
            <a:normAutofit/>
          </a:bodyPr>
          <a:lstStyle/>
          <a:p>
            <a:pPr marL="342900" indent="-342900">
              <a:buBlip>
                <a:blip r:embed="rId3"/>
              </a:buBlip>
            </a:pPr>
            <a:r>
              <a:rPr lang="en-US" dirty="0"/>
              <a:t>Stimulant and local anesthetic</a:t>
            </a:r>
          </a:p>
          <a:p>
            <a:pPr marL="342900" indent="-342900">
              <a:buBlip>
                <a:blip r:embed="rId3"/>
              </a:buBlip>
            </a:pPr>
            <a:r>
              <a:rPr lang="en-US" dirty="0"/>
              <a:t>Plant-derived</a:t>
            </a:r>
          </a:p>
          <a:p>
            <a:pPr marL="342900" indent="-342900">
              <a:buBlip>
                <a:blip r:embed="rId3"/>
              </a:buBlip>
            </a:pPr>
            <a:r>
              <a:rPr lang="en-US" dirty="0"/>
              <a:t>Smoking produces a brief high</a:t>
            </a:r>
          </a:p>
          <a:p>
            <a:pPr marL="342900" indent="-342900">
              <a:buBlip>
                <a:blip r:embed="rId3"/>
              </a:buBlip>
            </a:pPr>
            <a:r>
              <a:rPr lang="en-US" dirty="0"/>
              <a:t>50% of drug is removed from body in 1 hour</a:t>
            </a:r>
          </a:p>
          <a:p>
            <a:pPr marL="342900" indent="-342900">
              <a:buBlip>
                <a:blip r:embed="rId3"/>
              </a:buBlip>
            </a:pPr>
            <a:r>
              <a:rPr lang="en-US" dirty="0"/>
              <a:t>Blocks dopamine re-uptake</a:t>
            </a:r>
          </a:p>
          <a:p>
            <a:pPr marL="342900" indent="-342900">
              <a:buBlip>
                <a:blip r:embed="rId3"/>
              </a:buBlip>
            </a:pPr>
            <a:r>
              <a:rPr lang="en-US" dirty="0"/>
              <a:t>Limited use as a local anesthetic (surgical)</a:t>
            </a:r>
          </a:p>
        </p:txBody>
      </p:sp>
      <p:sp>
        <p:nvSpPr>
          <p:cNvPr id="5" name="Slide Number Placeholder 4">
            <a:extLst>
              <a:ext uri="{FF2B5EF4-FFF2-40B4-BE49-F238E27FC236}">
                <a16:creationId xmlns:a16="http://schemas.microsoft.com/office/drawing/2014/main" id="{0F3CA5EC-4D18-63ED-BE8C-6A46DC47A883}"/>
              </a:ext>
            </a:extLst>
          </p:cNvPr>
          <p:cNvSpPr>
            <a:spLocks noGrp="1"/>
          </p:cNvSpPr>
          <p:nvPr>
            <p:ph type="sldNum" sz="quarter" idx="10"/>
          </p:nvPr>
        </p:nvSpPr>
        <p:spPr/>
        <p:txBody>
          <a:bodyPr/>
          <a:lstStyle/>
          <a:p>
            <a:fld id="{40297E34-0326-6442-A83A-7AC02FF9B76A}" type="slidenum">
              <a:rPr lang="en-US" smtClean="0"/>
              <a:pPr/>
              <a:t>5</a:t>
            </a:fld>
            <a:endParaRPr lang="en-US" dirty="0"/>
          </a:p>
        </p:txBody>
      </p:sp>
      <p:sp>
        <p:nvSpPr>
          <p:cNvPr id="13" name="TextBox 12">
            <a:extLst>
              <a:ext uri="{FF2B5EF4-FFF2-40B4-BE49-F238E27FC236}">
                <a16:creationId xmlns:a16="http://schemas.microsoft.com/office/drawing/2014/main" id="{3797530F-87FC-9229-892E-1986CF5D3E2A}"/>
              </a:ext>
            </a:extLst>
          </p:cNvPr>
          <p:cNvSpPr txBox="1"/>
          <p:nvPr/>
        </p:nvSpPr>
        <p:spPr>
          <a:xfrm>
            <a:off x="9296400" y="6538278"/>
            <a:ext cx="2895600" cy="307777"/>
          </a:xfrm>
          <a:prstGeom prst="rect">
            <a:avLst/>
          </a:prstGeom>
          <a:noFill/>
        </p:spPr>
        <p:txBody>
          <a:bodyPr wrap="square" rtlCol="0">
            <a:spAutoFit/>
          </a:bodyPr>
          <a:lstStyle/>
          <a:p>
            <a:pPr algn="r"/>
            <a:r>
              <a:rPr lang="en-US" sz="1400" dirty="0"/>
              <a:t>SOURCE: NIDA, 2019.</a:t>
            </a:r>
          </a:p>
        </p:txBody>
      </p:sp>
    </p:spTree>
    <p:extLst>
      <p:ext uri="{BB962C8B-B14F-4D97-AF65-F5344CB8AC3E}">
        <p14:creationId xmlns:p14="http://schemas.microsoft.com/office/powerpoint/2010/main" val="1072997423"/>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TotalTime>
  <Words>1579</Words>
  <Application>Microsoft Macintosh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Stimulants – What Are We Talking About?</vt:lpstr>
      <vt:lpstr>The Broader Classification: Stimulants</vt:lpstr>
      <vt:lpstr>Forms of Cocaine</vt:lpstr>
      <vt:lpstr>Methamphetamine</vt:lpstr>
      <vt:lpstr>Methamphetamine vs. Cocaine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Shannon L McCarty</cp:lastModifiedBy>
  <cp:revision>75</cp:revision>
  <dcterms:created xsi:type="dcterms:W3CDTF">2022-06-22T17:25:43Z</dcterms:created>
  <dcterms:modified xsi:type="dcterms:W3CDTF">2022-08-12T23:43:00Z</dcterms:modified>
</cp:coreProperties>
</file>