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77" r:id="rId2"/>
    <p:sldId id="257" r:id="rId3"/>
    <p:sldId id="258" r:id="rId4"/>
    <p:sldId id="259" r:id="rId5"/>
    <p:sldId id="260" r:id="rId6"/>
    <p:sldId id="269" r:id="rId7"/>
    <p:sldId id="274" r:id="rId8"/>
    <p:sldId id="275" r:id="rId9"/>
    <p:sldId id="276"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0A8"/>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53197" autoAdjust="0"/>
  </p:normalViewPr>
  <p:slideViewPr>
    <p:cSldViewPr snapToGrid="0" snapToObjects="1">
      <p:cViewPr varScale="1">
        <p:scale>
          <a:sx n="65" d="100"/>
          <a:sy n="65" d="100"/>
        </p:scale>
        <p:origin x="728" y="184"/>
      </p:cViewPr>
      <p:guideLst/>
    </p:cSldViewPr>
  </p:slideViewPr>
  <p:outlineViewPr>
    <p:cViewPr>
      <p:scale>
        <a:sx n="33" d="100"/>
        <a:sy n="33" d="100"/>
      </p:scale>
      <p:origin x="0" y="-185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88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10/21/24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aaa.nih.gov/health-professionals-communities/core-resource-on-alcohol/risk-factors-varied-vulnerability-alcohol-related-har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iaaa.nih.gov/alcohol-health/overview-alcohol-consumption/alcohol-use-disorder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rethinkingdrinking.niaaa.nih.gov/How-much-is-too-much/Is-your-drinking-pattern-risky/Whats-Low-Risk-Drinking.aspx"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alcohol/fact-sheets/binge-drinking.ht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niaaa.nih.gov/alcohol-health/overview-alcohol-consumption/alcohol-use-disorder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thinkingdrinking.niaaa.nih.gov/How-much-is-too-much/Is-your-drinking-pattern-risky/Whats-Low-Risk-Drinking.aspx"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niaaa.nih.gov/alcohol-health/overview-alcohol-consumption/moderate-binge-drinkin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thinkingdrinking.niaaa.nih.gov/How-much-is-too-much/What-counts-as-a-drink/Whats-A-Standard-Drink.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alcohol/fact-sheets/binge-drinking.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who.int/publications/i/item/978924156563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80/10826084.2022.207913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iaaa.nih.gov/publications/brochures-and-fact-sheets/alcohol-use-disorder-comparison-between-ds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oi.org/10.1176/appi.books.978089042559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awaiianrecovery.com/rehab-blog/everything-about-alcohol-use-disorder"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doi.org/10.1176/appi.books.9780890425596" TargetMode="External"/><Relationship Id="rId4" Type="http://schemas.openxmlformats.org/officeDocument/2006/relationships/hyperlink" Target="https://www.niaaa.nih.gov/publications/brochures-and-fact-sheets/alcohol-use-disorder-comparison-between-ds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23" y="4260773"/>
            <a:ext cx="6786390" cy="4914900"/>
          </a:xfrm>
        </p:spPr>
        <p:txBody>
          <a:bodyPr/>
          <a:lstStyle/>
          <a:p>
            <a:pPr marL="0" marR="0">
              <a:spcBef>
                <a:spcPts val="0"/>
              </a:spcBef>
              <a:spcAft>
                <a:spcPts val="6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SUD Keys to Education is a product for educators and clinical supervisors developed in 2022 by the Mountain Plains and Pacific Southwest Addiction Technology Transfer Centers (MPATTC and PSATTC). The main developers of the alcohol materials are Nancy Roget, MS, Kim Miller, MS, and Trisha Dudkowski, BA. Additional guidance and editing support were provided by Kenneth Flanagan, PhD, </a:t>
            </a:r>
            <a:r>
              <a:rPr lang="en-US" sz="1000" u="none"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Thomas E. Freese, PhD</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Terra Hamblin, MA, Cindy </a:t>
            </a:r>
            <a:r>
              <a:rPr lang="en-US" sz="1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Juntenen</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PhD, Shannon McCarty, BS, LP, Abby Roach-Moore, MSW, Beth Rutkowski, MPH, and </a:t>
            </a:r>
            <a:r>
              <a:rPr lang="en-US" sz="1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Maridee</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Shogren</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DNP.</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 require further information, please do not hesitate to contact the MPATTC (</a:t>
            </a:r>
            <a:r>
              <a:rPr lang="en-US" sz="1000" u="sng" dirty="0">
                <a:solidFill>
                  <a:srgbClr val="1155CC"/>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hlinkClick r:id="rId3"/>
              </a:rPr>
              <a:t>http://www.mpattc.org</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 PSATTC (</a:t>
            </a:r>
            <a:r>
              <a:rPr lang="en-US" sz="1000" u="sng" dirty="0">
                <a:solidFill>
                  <a:srgbClr val="1155CC"/>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hlinkClick r:id="rId4"/>
              </a:rPr>
              <a:t>http://www.psattc.org</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000" u="sng" dirty="0">
                <a:solidFill>
                  <a:srgbClr val="1155CC"/>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hlinkClick r:id="rId3"/>
              </a:rPr>
              <a:t>http://www.mpattc.org</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en-US" sz="1000" u="sng" dirty="0">
                <a:solidFill>
                  <a:srgbClr val="1155CC"/>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hlinkClick r:id="rId4"/>
              </a:rPr>
              <a:t>http://www.psattc.org</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Additional resources are available to enhance and support the information provided in this brief presentation.</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Image Credit: Shutterstock (unless otherwise noted)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Date last updated: July 27, 2022.</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2703318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Drinking alcohol doesn't mean you have an alcohol use disorder. Millions of people drink and never experience any problems. However, a person who binge drinks as described in the slides is at risk for negative consequences related to drinking along with the risk of progressing to an alcohol use disorder. Factors that increase risk include a family history of substance use disorders, and/or experiencing some kind of trauma/having a higher ACEs score. There may be some genetic factors- nature- along with family patterns – nurture.  </a:t>
            </a:r>
          </a:p>
          <a:p>
            <a:r>
              <a:rPr lang="en-US" dirty="0">
                <a:hlinkClick r:id="rId3"/>
              </a:rPr>
              <a:t>National Institute on Alcohol Abuse and Alcoholism (NIAAA) (2022) https://www.niaaa.nih.gov/health-professionals-communities/core-resource-on-alcohol/risk-factors-varied-vulnerability-alcohol-related-harm</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10</a:t>
            </a:fld>
            <a:endParaRPr lang="en-US"/>
          </a:p>
        </p:txBody>
      </p:sp>
    </p:spTree>
    <p:extLst>
      <p:ext uri="{BB962C8B-B14F-4D97-AF65-F5344CB8AC3E}">
        <p14:creationId xmlns:p14="http://schemas.microsoft.com/office/powerpoint/2010/main" val="212279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includes the definitions for several alcohol-related key terms that will be used throughout the presentation. </a:t>
            </a:r>
          </a:p>
          <a:p>
            <a:r>
              <a:rPr lang="en-US" dirty="0"/>
              <a:t>For more information on each term, please visit:</a:t>
            </a:r>
            <a:endParaRPr lang="en-US" dirty="0">
              <a:cs typeface="Calibri"/>
            </a:endParaRPr>
          </a:p>
          <a:p>
            <a:pPr marL="171450" indent="-171450">
              <a:buFont typeface="Arial"/>
              <a:buChar char="•"/>
            </a:pPr>
            <a:r>
              <a:rPr lang="en-US" dirty="0"/>
              <a:t>National Institute on Alcohol Abuse and Alcoholism (NIAAA) (2020) Understanding Alcohol Use Disorder (</a:t>
            </a:r>
            <a:r>
              <a:rPr lang="en-US" dirty="0">
                <a:hlinkClick r:id="rId3"/>
              </a:rPr>
              <a:t>https://www.niaaa.nih.gov/alcohol-health/overview-alcohol-consumption/alcohol-use-disorders</a:t>
            </a:r>
            <a:r>
              <a:rPr lang="en-US" dirty="0"/>
              <a:t>)</a:t>
            </a:r>
            <a:endParaRPr lang="en-US" dirty="0">
              <a:cs typeface="Calibri"/>
            </a:endParaRPr>
          </a:p>
          <a:p>
            <a:pPr marL="171450" indent="-171450">
              <a:buFont typeface="Arial"/>
              <a:buChar char="•"/>
            </a:pPr>
            <a:r>
              <a:rPr lang="en-US" dirty="0"/>
              <a:t>National Institute on Alcohol Abuse and Alcoholism (NIAAA). (2019). What’s “low risk” drinking for AUD?  </a:t>
            </a:r>
            <a:r>
              <a:rPr lang="en-US" dirty="0">
                <a:hlinkClick r:id="rId4"/>
              </a:rPr>
              <a:t>https://www.rethinkingdrinking.niaaa.nih.gov/How-much-is-too-much/Is-your-drinking-pattern-risky/Whats-Low-Risk-Drinking.aspx</a:t>
            </a:r>
            <a:r>
              <a:rPr lang="en-US" dirty="0"/>
              <a:t>.</a:t>
            </a:r>
            <a:endParaRPr lang="en-US" dirty="0">
              <a:cs typeface="Calibri"/>
            </a:endParaRPr>
          </a:p>
          <a:p>
            <a:pPr marL="171450" indent="-171450">
              <a:buFont typeface="Arial"/>
              <a:buChar char="•"/>
            </a:pPr>
            <a:r>
              <a:rPr lang="en-US" dirty="0"/>
              <a:t>Reid MC, </a:t>
            </a:r>
            <a:r>
              <a:rPr lang="en-US" dirty="0" err="1"/>
              <a:t>Fiellin</a:t>
            </a:r>
            <a:r>
              <a:rPr lang="en-US" dirty="0"/>
              <a:t> DA, O'Connor PG. Hazardous and Harmful Alcohol Consumption in Primary Care. </a:t>
            </a:r>
            <a:r>
              <a:rPr lang="en-US" i="1" dirty="0"/>
              <a:t>Arch Intern Med.</a:t>
            </a:r>
            <a:r>
              <a:rPr lang="en-US" dirty="0"/>
              <a:t> 1999;159(15):1681–1689. doi:10.1001/archinte.159.15.1681</a:t>
            </a:r>
            <a:endParaRPr lang="en-US" dirty="0">
              <a:cs typeface="Calibri"/>
            </a:endParaRPr>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2</a:t>
            </a:fld>
            <a:endParaRPr lang="en-US"/>
          </a:p>
        </p:txBody>
      </p:sp>
    </p:spTree>
    <p:extLst>
      <p:ext uri="{BB962C8B-B14F-4D97-AF65-F5344CB8AC3E}">
        <p14:creationId xmlns:p14="http://schemas.microsoft.com/office/powerpoint/2010/main" val="91278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the list of definitions for several alcohol-related key terms that will be used throughout the presentation. What’s the difference between binge drinking and AUD? Someone can be a binge drinker without having an AUD. </a:t>
            </a:r>
          </a:p>
          <a:p>
            <a:r>
              <a:rPr lang="en-US" dirty="0"/>
              <a:t>For more information on each term, please visit:</a:t>
            </a:r>
            <a:endParaRPr lang="en-US" dirty="0">
              <a:cs typeface="Calibri"/>
            </a:endParaRPr>
          </a:p>
          <a:p>
            <a:pPr marL="171450" indent="-171450">
              <a:buFont typeface="Arial"/>
              <a:buChar char="•"/>
            </a:pPr>
            <a:r>
              <a:rPr lang="en-US" dirty="0"/>
              <a:t>Centers for Disease Control and Prevention. (2018). </a:t>
            </a:r>
            <a:r>
              <a:rPr lang="en-US" i="1" dirty="0"/>
              <a:t>Fact Sheets – Binge Drinking. </a:t>
            </a:r>
            <a:r>
              <a:rPr lang="en-US" dirty="0"/>
              <a:t> </a:t>
            </a:r>
            <a:r>
              <a:rPr lang="en-US" dirty="0">
                <a:hlinkClick r:id="rId3"/>
              </a:rPr>
              <a:t>https://www.cdc.gov/alcohol/fact-sheets/binge-drinking.htm</a:t>
            </a:r>
            <a:r>
              <a:rPr lang="en-US" dirty="0"/>
              <a:t>.</a:t>
            </a:r>
            <a:endParaRPr lang="en-US" dirty="0">
              <a:cs typeface="Calibri"/>
            </a:endParaRPr>
          </a:p>
          <a:p>
            <a:pPr marL="171450" indent="-171450">
              <a:buFont typeface="Arial"/>
              <a:buChar char="•"/>
            </a:pPr>
            <a:r>
              <a:rPr lang="en-US" dirty="0"/>
              <a:t>National Institute on Alcohol Abuse and Alcoholism (NIAAA) (2020) Understanding Alcohol Use Disorder (</a:t>
            </a:r>
            <a:r>
              <a:rPr lang="en-US" dirty="0">
                <a:hlinkClick r:id="rId4"/>
              </a:rPr>
              <a:t>https://www.niaaa.nih.gov/alcohol-health/overview-alcohol-consumption/alcohol-use-disorders</a:t>
            </a:r>
            <a:r>
              <a:rPr lang="en-US" dirty="0"/>
              <a:t>)</a:t>
            </a:r>
            <a:endParaRPr lang="en-US" dirty="0">
              <a:cs typeface="Calibri"/>
            </a:endParaRPr>
          </a:p>
          <a:p>
            <a:pPr marL="171450" indent="-171450">
              <a:buFont typeface="Arial"/>
              <a:buChar char="•"/>
            </a:pPr>
            <a:r>
              <a:rPr lang="en-US" dirty="0"/>
              <a:t>Reid MC, </a:t>
            </a:r>
            <a:r>
              <a:rPr lang="en-US" dirty="0" err="1"/>
              <a:t>Fiellin</a:t>
            </a:r>
            <a:r>
              <a:rPr lang="en-US" dirty="0"/>
              <a:t> DA, O'Connor PG. Hazardous and Harmful Alcohol Consumption in Primary Care. </a:t>
            </a:r>
            <a:r>
              <a:rPr lang="en-US" i="1" dirty="0"/>
              <a:t>Arch Intern Med.</a:t>
            </a:r>
            <a:r>
              <a:rPr lang="en-US" dirty="0"/>
              <a:t> 1999;159(15):1681–1689. doi:10.1001/archinte.159.15.1681</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3</a:t>
            </a:fld>
            <a:endParaRPr lang="en-US"/>
          </a:p>
        </p:txBody>
      </p:sp>
    </p:spTree>
    <p:extLst>
      <p:ext uri="{BB962C8B-B14F-4D97-AF65-F5344CB8AC3E}">
        <p14:creationId xmlns:p14="http://schemas.microsoft.com/office/powerpoint/2010/main" val="24215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 our clients and patients screening questions to identify risk. But how is risk defined? The U.S.-based National Institute on Alcohol Abuse and Alcoholism (NIAAA) defines risk as drinking more than the recommended limits. According to this image, the recommended limit for men is no more than 4 drinks per day and no more than 14 drinks per week. For women, the limit is no more than 3 drinks per day and no more than 7 drinks per week. Older adults (men and women over the age of 65) are generally advised to have no more than 3 drinks on a day and 7 per week.</a:t>
            </a:r>
          </a:p>
          <a:p>
            <a:r>
              <a:rPr lang="en-US" dirty="0"/>
              <a:t>According to research, women show signs of alcohol-related problems at lower drinking levels than men. Women, on average, weigh less than men, and women have less water in their bodies than men (this is relevant because alcohol disperses in body water). </a:t>
            </a:r>
          </a:p>
          <a:p>
            <a:r>
              <a:rPr lang="en-US" dirty="0"/>
              <a:t>Image Retrieved From: </a:t>
            </a:r>
            <a:r>
              <a:rPr lang="en-US" dirty="0">
                <a:cs typeface="Calibri"/>
              </a:rPr>
              <a:t>https://www.mirecc.va.gov/cih-visn2/Documents/Patient_Education_Handouts/A_Guide_to_Low_Risk_Drinking_Version_1.pdf</a:t>
            </a:r>
          </a:p>
          <a:p>
            <a:endParaRPr lang="en-US" dirty="0">
              <a:cs typeface="Calibri"/>
            </a:endParaRPr>
          </a:p>
          <a:p>
            <a:endParaRPr lang="en-US" dirty="0"/>
          </a:p>
          <a:p>
            <a:endParaRPr lang="en-US" dirty="0"/>
          </a:p>
          <a:p>
            <a:r>
              <a:rPr lang="pt-BR" dirty="0" err="1"/>
              <a:t>Patel</a:t>
            </a:r>
            <a:r>
              <a:rPr lang="pt-BR" dirty="0"/>
              <a:t> AK, </a:t>
            </a:r>
            <a:r>
              <a:rPr lang="pt-BR" dirty="0" err="1"/>
              <a:t>Balasanova</a:t>
            </a:r>
            <a:r>
              <a:rPr lang="pt-BR" dirty="0"/>
              <a:t> AA. </a:t>
            </a:r>
            <a:r>
              <a:rPr lang="pt-BR" dirty="0" err="1"/>
              <a:t>Unhealthy</a:t>
            </a:r>
            <a:r>
              <a:rPr lang="pt-BR" dirty="0"/>
              <a:t> </a:t>
            </a:r>
            <a:r>
              <a:rPr lang="pt-BR" dirty="0" err="1"/>
              <a:t>Alcohol</a:t>
            </a:r>
            <a:r>
              <a:rPr lang="pt-BR" dirty="0"/>
              <a:t> Use. </a:t>
            </a:r>
            <a:r>
              <a:rPr lang="pt-BR" i="1" dirty="0"/>
              <a:t>JAMA.</a:t>
            </a:r>
            <a:r>
              <a:rPr lang="pt-BR" dirty="0"/>
              <a:t> 2021;326(2):196. doi:10.1001/jama.2020.2015</a:t>
            </a:r>
            <a:r>
              <a:rPr lang="en-US" b="1" dirty="0"/>
              <a:t> </a:t>
            </a:r>
            <a:br>
              <a:rPr lang="en-US" b="1" dirty="0">
                <a:cs typeface="+mn-lt"/>
              </a:rPr>
            </a:br>
            <a:r>
              <a:rPr lang="en-US" b="1" dirty="0"/>
              <a:t> National Institute on Alcohol Abuse and Alcoholism</a:t>
            </a:r>
            <a:r>
              <a:rPr lang="en-US" dirty="0"/>
              <a:t> (NIAAA). (2019). What’s “low risk” drinking for AUD? Retrieved from: </a:t>
            </a:r>
            <a:r>
              <a:rPr lang="en-US" dirty="0">
                <a:hlinkClick r:id="rId3"/>
              </a:rPr>
              <a:t>https://www.rethinkingdrinking.niaaa.nih.gov/How-much-is-too-much/Is-your-drinking-pattern-risky/Whats-Low-Risk-Drinking.aspx</a:t>
            </a:r>
            <a:r>
              <a:rPr lang="en-US" dirty="0"/>
              <a:t>.</a:t>
            </a:r>
            <a:endParaRPr lang="en-US" b="1" dirty="0">
              <a:cs typeface="Calibri"/>
            </a:endParaRPr>
          </a:p>
          <a:p>
            <a:r>
              <a:rPr lang="en-US" dirty="0"/>
              <a:t>National Institute on Alcohol Abuse and Alcoholism (NIAAA) Drinking Levels Defined </a:t>
            </a:r>
            <a:r>
              <a:rPr lang="en-US" dirty="0">
                <a:hlinkClick r:id="rId4"/>
              </a:rPr>
              <a:t>https://www.niaaa.nih.gov/alcohol-health/overview-alcohol-consumption/moderate-binge-drinking</a:t>
            </a:r>
            <a:r>
              <a:rPr lang="en-US" dirty="0"/>
              <a:t> </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4</a:t>
            </a:fld>
            <a:endParaRPr lang="en-US"/>
          </a:p>
        </p:txBody>
      </p:sp>
    </p:spTree>
    <p:extLst>
      <p:ext uri="{BB962C8B-B14F-4D97-AF65-F5344CB8AC3E}">
        <p14:creationId xmlns:p14="http://schemas.microsoft.com/office/powerpoint/2010/main" val="70166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endParaRPr lang="en-US" dirty="0"/>
          </a:p>
          <a:p>
            <a:r>
              <a:rPr lang="en-US" b="1" dirty="0"/>
              <a:t>Standard drink demonstration (use plastic glasses and water with food coloring to show the audience a standard-sized pour of regular beer, table wine, and 80-proof distilled spirits)</a:t>
            </a:r>
            <a:endParaRPr lang="en-US" dirty="0"/>
          </a:p>
          <a:p>
            <a:r>
              <a:rPr lang="en-US" dirty="0"/>
              <a:t>People have different personal definitions of what exactly constitutes an alcoholic “drink.” The National Institute on Alcohol Abuse and Alcoholism has developed a definition of a standard drink. A standard drink can be a 12 ounce beer, 8-9 ounces of malt liquor, 5 ounces of table wine, 3-4 ounces of fortified wine, 2-3 ounces of cordial, 1.5 ounces of brandy, or 1.5 ounces of spirits such as vodka, gin, or scotch. So, a drink for one person may be a “40-ouncer” of beer, which, if you use NIAAA’s definition of a standard drink, would equal 3 1/3 standard drinks. It is very important for alcohol dependent patients to understand what is meant by “a drink” when you are assessing the level of risk associated with their alcohol consumption.</a:t>
            </a:r>
            <a:endParaRPr lang="en-US" dirty="0">
              <a:cs typeface="Calibri"/>
            </a:endParaRP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Image Retrieved from: </a:t>
            </a:r>
            <a:r>
              <a:rPr lang="en-US" dirty="0">
                <a:hlinkClick r:id="rId3"/>
              </a:rPr>
              <a:t>https://www.rethinkingdrinking.niaaa.nih.gov/How-much-is-too-much/What-counts-as-a-drink/Whats-A-Standard-Drink.aspx</a:t>
            </a:r>
            <a:r>
              <a:rPr lang="en-US" dirty="0"/>
              <a:t>.</a:t>
            </a:r>
          </a:p>
          <a:p>
            <a:endParaRPr lang="en-US" b="1" dirty="0"/>
          </a:p>
          <a:p>
            <a:r>
              <a:rPr lang="en-US" b="1" dirty="0"/>
              <a:t>REFERENCE</a:t>
            </a:r>
            <a:br>
              <a:rPr lang="en-US" b="1" dirty="0">
                <a:cs typeface="+mn-lt"/>
              </a:rPr>
            </a:br>
            <a:r>
              <a:rPr lang="en-US" b="1" dirty="0"/>
              <a:t> National Institute on Alcohol Abuse and Alcoholism</a:t>
            </a:r>
            <a:r>
              <a:rPr lang="en-US" dirty="0"/>
              <a:t> (NIAAA). (2019). What’s a “standard” drink? Retrieved from: </a:t>
            </a:r>
            <a:r>
              <a:rPr lang="en-US" dirty="0">
                <a:hlinkClick r:id="rId3"/>
              </a:rPr>
              <a:t>https://www.rethinkingdrinking.niaaa.nih.gov/How-much-is-too-much/What-counts-as-a-drink/Whats-A-Standard-Drink.aspx</a:t>
            </a:r>
            <a:r>
              <a:rPr lang="en-US" dirty="0"/>
              <a:t>.</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5</a:t>
            </a:fld>
            <a:endParaRPr lang="en-US"/>
          </a:p>
        </p:txBody>
      </p:sp>
    </p:spTree>
    <p:extLst>
      <p:ext uri="{BB962C8B-B14F-4D97-AF65-F5344CB8AC3E}">
        <p14:creationId xmlns:p14="http://schemas.microsoft.com/office/powerpoint/2010/main" val="404803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myriad of health problems are associated with binge drinking. This slides lists several of them. Unintentional injuries include car crashes, falls, burns, and alcohol poisoning. Violence includes homicide, suicide, intimate partner violence, and sexual assault. Poor pregnancy outcomes include miscarriage and stillbirth. Chronic diseases include high blood pressure, stroke, heart disease, and liver disease. Cancers include breast, mouth, throat, esophagus, liver, and colon.</a:t>
            </a:r>
          </a:p>
          <a:p>
            <a:r>
              <a:rPr lang="en-US" b="1" dirty="0"/>
              <a:t>REFERENCES</a:t>
            </a:r>
            <a:endParaRPr lang="en-US" dirty="0"/>
          </a:p>
          <a:p>
            <a:r>
              <a:rPr lang="en-US" dirty="0"/>
              <a:t>Centers for Disease Control and Prevention. (2018). </a:t>
            </a:r>
            <a:r>
              <a:rPr lang="en-US" i="1" dirty="0"/>
              <a:t>Fact Sheets – Binge Drinking. </a:t>
            </a:r>
            <a:r>
              <a:rPr lang="en-US" dirty="0"/>
              <a:t>Available at: </a:t>
            </a:r>
          </a:p>
          <a:p>
            <a:r>
              <a:rPr lang="en-US" dirty="0">
                <a:hlinkClick r:id="rId3"/>
              </a:rPr>
              <a:t>https://www.cdc.gov/alcohol/fact-sheets/binge-drinking.htm</a:t>
            </a:r>
            <a:r>
              <a:rPr lang="en-US" dirty="0"/>
              <a:t>.</a:t>
            </a:r>
            <a:endParaRPr lang="en-US" dirty="0">
              <a:cs typeface="Calibri"/>
            </a:endParaRPr>
          </a:p>
          <a:p>
            <a:r>
              <a:rPr lang="en-US" dirty="0"/>
              <a:t>World Health Organization. (2018). </a:t>
            </a:r>
            <a:r>
              <a:rPr lang="en-US" i="1" dirty="0"/>
              <a:t>Global status report on alcohol and health 2018</a:t>
            </a:r>
            <a:r>
              <a:rPr lang="en-US" dirty="0"/>
              <a:t>. World Health Organization. </a:t>
            </a:r>
            <a:r>
              <a:rPr lang="en-US" dirty="0">
                <a:hlinkClick r:id="rId4"/>
              </a:rPr>
              <a:t>https://www.who.int/publications/i/item/9789241565639</a:t>
            </a:r>
            <a:endParaRPr lang="en-US">
              <a:cs typeface="Calibri" panose="020F0502020204030204"/>
            </a:endParaRPr>
          </a:p>
          <a:p>
            <a:r>
              <a:rPr lang="en-US" dirty="0"/>
              <a:t>Naimi, T.S., Lipscomb, L.E., Brewer, R.D., &amp; Colley, B.G. (2003). Binge drinking in the preconception period and the risk of unintended pregnancy: Implications for women and their children. </a:t>
            </a:r>
            <a:r>
              <a:rPr lang="en-US" i="1" dirty="0"/>
              <a:t>Pediatrics, </a:t>
            </a:r>
            <a:r>
              <a:rPr lang="en-US" dirty="0"/>
              <a:t>111(5 Pt 2), 1136-1141. </a:t>
            </a:r>
            <a:endParaRPr lang="en-US" dirty="0">
              <a:cs typeface="Calibri"/>
            </a:endParaRPr>
          </a:p>
          <a:p>
            <a:r>
              <a:rPr lang="en-US" dirty="0"/>
              <a:t>Iyasu, S., Randall, L.L., Welty, T.K., Hsia, J.; Kinney, H.; Mandell, F.; McClain, M.; Randall, B.; Habbe, D.; Wilson, H.; Willinger, M. (2003). Risk factors for sudden infant death syndrome among northern plains Indians. </a:t>
            </a:r>
            <a:r>
              <a:rPr lang="en-US" i="1" dirty="0"/>
              <a:t>JAMA, 288</a:t>
            </a:r>
            <a:r>
              <a:rPr lang="en-US" dirty="0"/>
              <a:t>(21), 2717-2723.</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6</a:t>
            </a:fld>
            <a:endParaRPr lang="en-US"/>
          </a:p>
        </p:txBody>
      </p:sp>
    </p:spTree>
    <p:extLst>
      <p:ext uri="{BB962C8B-B14F-4D97-AF65-F5344CB8AC3E}">
        <p14:creationId xmlns:p14="http://schemas.microsoft.com/office/powerpoint/2010/main" val="6683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pattern of binge drinking was linked to an almost 3x increase in alcohol problems and a 40% increase in the number of alcohol problems 9 years later.  Prevention efforts should target adult moderate level drinkers since they make up the most cases of binge drinking. </a:t>
            </a:r>
          </a:p>
          <a:p>
            <a:r>
              <a:rPr lang="en-US" dirty="0"/>
              <a:t>Berger; A. Wang; Z. </a:t>
            </a:r>
            <a:r>
              <a:rPr lang="en-US" dirty="0" err="1"/>
              <a:t>Martusewicz</a:t>
            </a:r>
            <a:r>
              <a:rPr lang="en-US" dirty="0"/>
              <a:t> &amp; L. Cottler  (2022) “Defining Belonging and Its Association to Binge Drinking among College Students” Journal of Substance Use &amp; Misuse Defining Belonging and Its Association to Binge Drinking among College Students: Substance Use &amp; Misuse: Vol 57, No 8 </a:t>
            </a:r>
            <a:r>
              <a:rPr lang="en-US" dirty="0">
                <a:hlinkClick r:id="rId3"/>
              </a:rPr>
              <a:t>https://doi.org/10.1080/10826084.2022.2079136</a:t>
            </a:r>
            <a:endParaRPr lang="en-US">
              <a:cs typeface="Calibri" panose="020F0502020204030204"/>
            </a:endParaRPr>
          </a:p>
          <a:p>
            <a:r>
              <a:rPr lang="pt-BR" dirty="0" err="1"/>
              <a:t>Patel</a:t>
            </a:r>
            <a:r>
              <a:rPr lang="pt-BR" dirty="0"/>
              <a:t> AK, </a:t>
            </a:r>
            <a:r>
              <a:rPr lang="pt-BR" dirty="0" err="1"/>
              <a:t>Balasanova</a:t>
            </a:r>
            <a:r>
              <a:rPr lang="pt-BR" dirty="0"/>
              <a:t> AA. </a:t>
            </a:r>
            <a:r>
              <a:rPr lang="pt-BR" dirty="0" err="1"/>
              <a:t>Unhealthy</a:t>
            </a:r>
            <a:r>
              <a:rPr lang="pt-BR" dirty="0"/>
              <a:t> </a:t>
            </a:r>
            <a:r>
              <a:rPr lang="pt-BR" dirty="0" err="1"/>
              <a:t>Alcohol</a:t>
            </a:r>
            <a:r>
              <a:rPr lang="pt-BR" dirty="0"/>
              <a:t> Use. </a:t>
            </a:r>
            <a:r>
              <a:rPr lang="pt-BR" i="1" dirty="0"/>
              <a:t>JAMA.</a:t>
            </a:r>
            <a:r>
              <a:rPr lang="pt-BR" dirty="0"/>
              <a:t> 2021;326(2):196. doi:10.1001/jama.2020.2015</a:t>
            </a:r>
            <a:r>
              <a:rPr lang="en-US" dirty="0"/>
              <a:t> </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7</a:t>
            </a:fld>
            <a:endParaRPr lang="en-US"/>
          </a:p>
        </p:txBody>
      </p:sp>
    </p:spTree>
    <p:extLst>
      <p:ext uri="{BB962C8B-B14F-4D97-AF65-F5344CB8AC3E}">
        <p14:creationId xmlns:p14="http://schemas.microsoft.com/office/powerpoint/2010/main" val="22195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8471" y="4312414"/>
            <a:ext cx="6059277" cy="4831585"/>
          </a:xfrm>
        </p:spPr>
        <p:txBody>
          <a:bodyPr/>
          <a:lstStyle/>
          <a:p>
            <a:endParaRPr lang="en-US" dirty="0">
              <a:cs typeface="Calibri"/>
            </a:endParaRPr>
          </a:p>
          <a:p>
            <a:r>
              <a:rPr lang="en-US" dirty="0"/>
              <a:t>In May 2013, the American Psychiatric Association issued the 5th edition of the Diagnostic and Statistical Manual of Mental Disorders (DSM-5). </a:t>
            </a:r>
            <a:endParaRPr lang="en-US" dirty="0">
              <a:cs typeface="Calibri"/>
            </a:endParaRPr>
          </a:p>
          <a:p>
            <a:r>
              <a:rPr lang="en-US" dirty="0"/>
              <a:t>The DSM-5 criteria for AUD include: (1) had times when you ended up drinking more, or longer, than you intended; (2) more than once wanted to cut down or stop drinking, or tried, but could not; (3) spent a lot of time drinking or being sick or getting over aftereffects; (4) wanted a drink so badly you could not think of anything else; (5) found that drinking or being sick from drinking often interfered with taking care of your home or family or caused job or school troubles; (6) continued to drink even if it was causing trouble with family and friends; (7) gave up or cut back on activities that were important or interesting to you, or gave you pleasure in order to drink; (8) more than once got into situations while drinking or after drinking that increased chance of getting hurt; (9) continued to drink even though it was making you feel depressed or anxious, added to another health problem, or after having a memory blackout; (10) had to drink much more than you once did to get the effect you want or found that your usual number of drinks had much less effect than before; and (11) found that when the effects of alcohol were wearing off, you had withdrawal symptoms.</a:t>
            </a:r>
            <a:endParaRPr lang="en-US" dirty="0">
              <a:cs typeface="Calibri"/>
            </a:endParaRPr>
          </a:p>
          <a:p>
            <a:r>
              <a:rPr lang="en-US" dirty="0"/>
              <a:t>  </a:t>
            </a:r>
          </a:p>
          <a:p>
            <a:r>
              <a:rPr lang="en-US" b="1" dirty="0"/>
              <a:t>REFERENCE</a:t>
            </a:r>
            <a:endParaRPr lang="en-US" dirty="0">
              <a:cs typeface="Calibri"/>
            </a:endParaRPr>
          </a:p>
          <a:p>
            <a:r>
              <a:rPr lang="en-US" dirty="0"/>
              <a:t>National Institute on Alcohol Abuse and Alcoholism (NIAAA). (2016). </a:t>
            </a:r>
            <a:r>
              <a:rPr lang="en-US" i="1" dirty="0"/>
              <a:t>Alcohol Use Disorder: A Comparison between DSM-IV and DSM-5</a:t>
            </a:r>
            <a:r>
              <a:rPr lang="en-US" dirty="0"/>
              <a:t>, NIH Publication No. 13-7999. </a:t>
            </a:r>
            <a:endParaRPr lang="en-US" dirty="0">
              <a:cs typeface="Calibri"/>
            </a:endParaRPr>
          </a:p>
          <a:p>
            <a:r>
              <a:rPr lang="en-US" dirty="0">
                <a:hlinkClick r:id="rId3"/>
              </a:rPr>
              <a:t>https://www.niaaa.nih.gov/publications/brochures-and-fact-sheets/alcohol-use-disorder-comparison-between-dsm</a:t>
            </a:r>
            <a:r>
              <a:rPr lang="en-US" dirty="0"/>
              <a:t>.</a:t>
            </a:r>
            <a:endParaRPr lang="en-US" dirty="0">
              <a:cs typeface="Calibri"/>
            </a:endParaRPr>
          </a:p>
          <a:p>
            <a:r>
              <a:rPr lang="en-US" dirty="0"/>
              <a:t>American Psychiatric Association. (2013). </a:t>
            </a:r>
            <a:r>
              <a:rPr lang="en-US" i="1" dirty="0"/>
              <a:t>Diagnostic and statistical manual of mental disorders</a:t>
            </a:r>
            <a:r>
              <a:rPr lang="en-US" dirty="0"/>
              <a:t> (5th ed.). </a:t>
            </a:r>
            <a:r>
              <a:rPr lang="en-US" dirty="0">
                <a:hlinkClick r:id="rId4"/>
              </a:rPr>
              <a:t>https://doi.org/10.1176/appi.books.9780890425596</a:t>
            </a:r>
            <a:endParaRPr lang="en-US">
              <a:cs typeface="Calibri" panose="020F0502020204030204"/>
            </a:endParaRPr>
          </a:p>
          <a:p>
            <a:endParaRPr lang="en-US" dirty="0">
              <a:cs typeface="Calibri"/>
            </a:endParaRPr>
          </a:p>
          <a:p>
            <a:endParaRPr lang="en-US" dirty="0">
              <a:cs typeface="Calibri"/>
            </a:endParaRPr>
          </a:p>
          <a:p>
            <a:r>
              <a:rPr lang="en-US" dirty="0">
                <a:cs typeface="Calibri"/>
              </a:rPr>
              <a:t>American Psychiatric Association. (2013). Diagnostic and statistical manual of mental disorders (5th ed.). https://doi.org/10.1176/appi.books.9780890425596</a:t>
            </a:r>
          </a:p>
        </p:txBody>
      </p:sp>
      <p:sp>
        <p:nvSpPr>
          <p:cNvPr id="4" name="Slide Number Placeholder 3"/>
          <p:cNvSpPr>
            <a:spLocks noGrp="1"/>
          </p:cNvSpPr>
          <p:nvPr>
            <p:ph type="sldNum" sz="quarter" idx="5"/>
          </p:nvPr>
        </p:nvSpPr>
        <p:spPr/>
        <p:txBody>
          <a:bodyPr/>
          <a:lstStyle/>
          <a:p>
            <a:fld id="{6A8124FE-23F5-F643-A10F-58C2D79EE931}" type="slidenum">
              <a:rPr lang="en-US" smtClean="0"/>
              <a:t>8</a:t>
            </a:fld>
            <a:endParaRPr lang="en-US"/>
          </a:p>
        </p:txBody>
      </p:sp>
    </p:spTree>
    <p:extLst>
      <p:ext uri="{BB962C8B-B14F-4D97-AF65-F5344CB8AC3E}">
        <p14:creationId xmlns:p14="http://schemas.microsoft.com/office/powerpoint/2010/main" val="239797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additional possible symptoms related to alcohol use disorder and there are different levels of severity -   </a:t>
            </a:r>
          </a:p>
          <a:p>
            <a:r>
              <a:rPr lang="en-US" dirty="0"/>
              <a:t>The severity of an AUD is defined as:</a:t>
            </a:r>
            <a:endParaRPr lang="en-US" dirty="0">
              <a:cs typeface="Calibri"/>
            </a:endParaRPr>
          </a:p>
          <a:p>
            <a:r>
              <a:rPr lang="en-US" dirty="0"/>
              <a:t>Mild – presence of 2-3 symptoms</a:t>
            </a:r>
            <a:endParaRPr lang="en-US" dirty="0">
              <a:cs typeface="Calibri"/>
            </a:endParaRPr>
          </a:p>
          <a:p>
            <a:r>
              <a:rPr lang="en-US" dirty="0"/>
              <a:t>Moderate – presence of 4-5 symptoms</a:t>
            </a:r>
            <a:endParaRPr lang="en-US" dirty="0">
              <a:cs typeface="Calibri"/>
            </a:endParaRPr>
          </a:p>
          <a:p>
            <a:r>
              <a:rPr lang="en-US" dirty="0"/>
              <a:t>Severe – presence of 6+ symptoms</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Image Retrieved from: </a:t>
            </a:r>
            <a:r>
              <a:rPr lang="en-US" sz="1200" dirty="0">
                <a:hlinkClick r:id="rId3"/>
              </a:rPr>
              <a:t>https://hawaiianrecovery.com/rehab-blog/everything-about-alcohol-use-disorder</a:t>
            </a:r>
            <a:endParaRPr lang="en-US" sz="1200" dirty="0"/>
          </a:p>
          <a:p>
            <a:endParaRPr lang="en-US" dirty="0">
              <a:cs typeface="Calibri"/>
            </a:endParaRPr>
          </a:p>
          <a:p>
            <a:r>
              <a:rPr lang="en-US" b="1" dirty="0"/>
              <a:t>REFERENCE</a:t>
            </a:r>
            <a:endParaRPr lang="en-US" dirty="0"/>
          </a:p>
          <a:p>
            <a:r>
              <a:rPr lang="en-US" dirty="0"/>
              <a:t>National Institute on Alcohol Abuse and Alcoholism (NIAAA). (2016). </a:t>
            </a:r>
            <a:r>
              <a:rPr lang="en-US" i="1" dirty="0"/>
              <a:t>Alcohol Use Disorder: A Comparison between DSM-IV and DSM-5</a:t>
            </a:r>
            <a:r>
              <a:rPr lang="en-US" dirty="0"/>
              <a:t>, NIH Publication No. 13-7999. </a:t>
            </a:r>
            <a:endParaRPr lang="en-US" dirty="0">
              <a:cs typeface="Calibri"/>
            </a:endParaRPr>
          </a:p>
          <a:p>
            <a:r>
              <a:rPr lang="en-US" dirty="0">
                <a:hlinkClick r:id="rId4"/>
              </a:rPr>
              <a:t>https://www.niaaa.nih.gov/publications/brochures-and-fact-sheets/alcohol-use-disorder-comparison-between-dsm</a:t>
            </a:r>
            <a:r>
              <a:rPr lang="en-US" dirty="0"/>
              <a:t>.</a:t>
            </a:r>
            <a:endParaRPr lang="en-US" dirty="0">
              <a:cs typeface="Calibri"/>
            </a:endParaRPr>
          </a:p>
          <a:p>
            <a:r>
              <a:rPr lang="en-US" dirty="0">
                <a:cs typeface="Calibri"/>
              </a:rPr>
              <a:t>American Psychiatric Association. (2013). Diagnostic and statistical manual of mental disorders (5th ed.). </a:t>
            </a:r>
            <a:r>
              <a:rPr lang="en-US" dirty="0">
                <a:cs typeface="Calibri"/>
                <a:hlinkClick r:id="rId5"/>
              </a:rPr>
              <a:t>https://doi.org/10.1176/appi.books.9780890425596</a:t>
            </a:r>
          </a:p>
          <a:p>
            <a:r>
              <a:rPr lang="en-US" dirty="0"/>
              <a:t>Hawaii Island Recovery: Everything About Alcohol Use Disorder (2021) </a:t>
            </a:r>
            <a:r>
              <a:rPr lang="en-US" dirty="0">
                <a:hlinkClick r:id="rId3"/>
              </a:rPr>
              <a:t>https://hawaiianrecovery.com/rehab-blog/everything-about-alcohol-use-disorder</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9</a:t>
            </a:fld>
            <a:endParaRPr lang="en-US"/>
          </a:p>
        </p:txBody>
      </p:sp>
    </p:spTree>
    <p:extLst>
      <p:ext uri="{BB962C8B-B14F-4D97-AF65-F5344CB8AC3E}">
        <p14:creationId xmlns:p14="http://schemas.microsoft.com/office/powerpoint/2010/main" val="3583802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2608" cy="749300"/>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8491A1E-41C5-B510-AC7F-6FC29420806F}"/>
              </a:ext>
            </a:extLst>
          </p:cNvPr>
          <p:cNvSpPr>
            <a:spLocks noGrp="1"/>
          </p:cNvSpPr>
          <p:nvPr>
            <p:ph type="subTitle" idx="10" hasCustomPrompt="1"/>
          </p:nvPr>
        </p:nvSpPr>
        <p:spPr>
          <a:xfrm>
            <a:off x="457200" y="3602736"/>
            <a:ext cx="5486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64BE71A9-A13F-8264-3474-56C4A1FF2F0D}"/>
              </a:ext>
            </a:extLst>
          </p:cNvPr>
          <p:cNvPicPr>
            <a:picLocks noChangeAspect="1"/>
          </p:cNvPicPr>
          <p:nvPr userDrawn="1"/>
        </p:nvPicPr>
        <p:blipFill>
          <a:blip r:embed="rId3"/>
          <a:srcRect/>
          <a:stretch/>
        </p:blipFill>
        <p:spPr>
          <a:xfrm>
            <a:off x="457200" y="459511"/>
            <a:ext cx="3498618" cy="1275537"/>
          </a:xfrm>
          <a:prstGeom prst="rect">
            <a:avLst/>
          </a:prstGeom>
        </p:spPr>
      </p:pic>
      <p:pic>
        <p:nvPicPr>
          <p:cNvPr id="11" name="Picture 10" descr="Mountain Plans ATTC and Pacific Southwest ATTC">
            <a:extLst>
              <a:ext uri="{FF2B5EF4-FFF2-40B4-BE49-F238E27FC236}">
                <a16:creationId xmlns:a16="http://schemas.microsoft.com/office/drawing/2014/main" id="{B1906DBE-BE95-D6F8-2839-C8CBFD34B30D}"/>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2" name="Picture 11" descr="SAMHSA">
            <a:extLst>
              <a:ext uri="{FF2B5EF4-FFF2-40B4-BE49-F238E27FC236}">
                <a16:creationId xmlns:a16="http://schemas.microsoft.com/office/drawing/2014/main" id="{9D45F588-C57B-7D16-05D1-1B4F744EA80A}"/>
              </a:ext>
            </a:extLst>
          </p:cNvPr>
          <p:cNvPicPr>
            <a:picLocks noChangeAspect="1"/>
          </p:cNvPicPr>
          <p:nvPr userDrawn="1"/>
        </p:nvPicPr>
        <p:blipFill>
          <a:blip r:embed="rId5"/>
          <a:srcRect/>
          <a:stretch/>
        </p:blipFill>
        <p:spPr>
          <a:xfrm>
            <a:off x="2532888" y="5771266"/>
            <a:ext cx="1993900" cy="517896"/>
          </a:xfrm>
          <a:prstGeom prst="rect">
            <a:avLst/>
          </a:prstGeom>
        </p:spPr>
      </p:pic>
      <p:sp>
        <p:nvSpPr>
          <p:cNvPr id="13" name="Title 12">
            <a:extLst>
              <a:ext uri="{FF2B5EF4-FFF2-40B4-BE49-F238E27FC236}">
                <a16:creationId xmlns:a16="http://schemas.microsoft.com/office/drawing/2014/main" id="{841D367C-AAC2-9700-F70F-4E32C65ACDF1}"/>
              </a:ext>
            </a:extLst>
          </p:cNvPr>
          <p:cNvSpPr>
            <a:spLocks noGrp="1"/>
          </p:cNvSpPr>
          <p:nvPr>
            <p:ph type="title" hasCustomPrompt="1"/>
          </p:nvPr>
        </p:nvSpPr>
        <p:spPr>
          <a:xfrm>
            <a:off x="467596" y="1124712"/>
            <a:ext cx="5476003" cy="2387600"/>
          </a:xfrm>
        </p:spPr>
        <p:txBody>
          <a:bodyPr anchor="b">
            <a:normAutofit/>
          </a:bodyPr>
          <a:lstStyle>
            <a:lvl1pPr>
              <a:defRPr sz="3800" b="1">
                <a:solidFill>
                  <a:schemeClr val="bg1"/>
                </a:solidFill>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158152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 id="2147483673" r:id="rId19"/>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1"/>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niaaa.nih.gov/health-professionals-communities/core-resource-on-alcohol/risk-factors-varied-vulnerability-alcohol-related-har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rethinkingdrinking.niaaa.nih.gov/how-much-is-too-much/is-your-drinking-pattern-risky/whats-at-risk-or-heavy-drinking.asp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hyperlink" Target="https://www.rethinkingdrinking.niaaa.nih.gov/how-much-is-too-much/is-your-drinking-pattern-risky/whats-at-risk-or-heavy-drinking.asp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niaaa.nih.gov/alcohol-health/overview-alcohol-consumption/moderate-binge-drink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niaaa.nih.gov/alcohols-effects-health/overview-alcohol-consumption/what-standard-drin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alcohol/fact-sheets/binge-drinking.htm"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hawaiianrecovery.com/rehab-blog/everything-about-alcohol-use-disord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08FF79-B05C-4CB6-9322-232153A920E9}"/>
              </a:ext>
              <a:ext uri="{C183D7F6-B498-43B3-948B-1728B52AA6E4}">
                <adec:decorative xmlns:adec="http://schemas.microsoft.com/office/drawing/2017/decorative" val="1"/>
              </a:ext>
            </a:extLst>
          </p:cNvPr>
          <p:cNvPicPr>
            <a:picLocks noChangeAspect="1"/>
          </p:cNvPicPr>
          <p:nvPr/>
        </p:nvPicPr>
        <p:blipFill>
          <a:blip r:embed="rId3">
            <a:grayscl/>
          </a:blip>
          <a:stretch>
            <a:fillRect/>
          </a:stretch>
        </p:blipFill>
        <p:spPr>
          <a:xfrm rot="432975">
            <a:off x="5491029" y="242667"/>
            <a:ext cx="2406280" cy="4090676"/>
          </a:xfrm>
          <a:prstGeom prst="rect">
            <a:avLst/>
          </a:prstGeom>
        </p:spPr>
      </p:pic>
      <p:sp>
        <p:nvSpPr>
          <p:cNvPr id="2" name="Title 1">
            <a:extLst>
              <a:ext uri="{FF2B5EF4-FFF2-40B4-BE49-F238E27FC236}">
                <a16:creationId xmlns:a16="http://schemas.microsoft.com/office/drawing/2014/main" id="{2331BC03-690A-BDEB-A7D8-FC0FFC15472C}"/>
              </a:ext>
            </a:extLst>
          </p:cNvPr>
          <p:cNvSpPr>
            <a:spLocks noGrp="1"/>
          </p:cNvSpPr>
          <p:nvPr>
            <p:ph type="title"/>
          </p:nvPr>
        </p:nvSpPr>
        <p:spPr>
          <a:xfrm>
            <a:off x="182588" y="2906010"/>
            <a:ext cx="5476003" cy="2387600"/>
          </a:xfrm>
        </p:spPr>
        <p:txBody>
          <a:bodyPr/>
          <a:lstStyle/>
          <a:p>
            <a:pPr lvl="0">
              <a:spcBef>
                <a:spcPts val="1000"/>
              </a:spcBef>
            </a:pPr>
            <a:r>
              <a:rPr lang="en-US" sz="3700" dirty="0">
                <a:solidFill>
                  <a:srgbClr val="FFFFFF"/>
                </a:solidFill>
                <a:latin typeface="Tahoma" panose="020B0604030504040204" pitchFamily="34" charset="0"/>
                <a:ea typeface="Tahoma" panose="020B0604030504040204" pitchFamily="34" charset="0"/>
                <a:cs typeface="Tahoma" panose="020B0604030504040204" pitchFamily="34" charset="0"/>
              </a:rPr>
              <a:t>Risky Drinking</a:t>
            </a:r>
            <a:br>
              <a:rPr lang="en-US" sz="37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US" sz="3700" dirty="0">
                <a:solidFill>
                  <a:srgbClr val="FFFFFF"/>
                </a:solidFill>
                <a:latin typeface="Tahoma" panose="020B0604030504040204" pitchFamily="34" charset="0"/>
                <a:ea typeface="Tahoma" panose="020B0604030504040204" pitchFamily="34" charset="0"/>
                <a:cs typeface="Tahoma" panose="020B0604030504040204" pitchFamily="34" charset="0"/>
              </a:rPr>
              <a:t>Or</a:t>
            </a:r>
            <a:br>
              <a:rPr lang="en-US" sz="37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US" sz="3700" dirty="0">
                <a:solidFill>
                  <a:srgbClr val="FFFFFF"/>
                </a:solidFill>
                <a:latin typeface="Tahoma" panose="020B0604030504040204" pitchFamily="34" charset="0"/>
                <a:ea typeface="Tahoma" panose="020B0604030504040204" pitchFamily="34" charset="0"/>
                <a:cs typeface="Tahoma" panose="020B0604030504040204" pitchFamily="34" charset="0"/>
              </a:rPr>
              <a:t>Alcohol Use Disorder?</a:t>
            </a:r>
            <a:br>
              <a:rPr lang="en-US" sz="3700" dirty="0">
                <a:solidFill>
                  <a:srgbClr val="FFFFFF"/>
                </a:solidFill>
                <a:latin typeface="Tahoma" panose="020B0604030504040204" pitchFamily="34" charset="0"/>
                <a:ea typeface="Tahoma" panose="020B0604030504040204" pitchFamily="34" charset="0"/>
                <a:cs typeface="Tahoma" panose="020B0604030504040204" pitchFamily="34" charset="0"/>
              </a:rPr>
            </a:br>
            <a:endParaRPr lang="en-US" dirty="0"/>
          </a:p>
        </p:txBody>
      </p:sp>
    </p:spTree>
    <p:extLst>
      <p:ext uri="{BB962C8B-B14F-4D97-AF65-F5344CB8AC3E}">
        <p14:creationId xmlns:p14="http://schemas.microsoft.com/office/powerpoint/2010/main" val="786819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68E-7332-9F33-B9B0-B1B6B6F617DA}"/>
              </a:ext>
            </a:extLst>
          </p:cNvPr>
          <p:cNvSpPr>
            <a:spLocks noGrp="1"/>
          </p:cNvSpPr>
          <p:nvPr>
            <p:ph type="title"/>
          </p:nvPr>
        </p:nvSpPr>
        <p:spPr>
          <a:xfrm>
            <a:off x="2583469" y="464483"/>
            <a:ext cx="5841350" cy="914400"/>
          </a:xfrm>
        </p:spPr>
        <p:txBody>
          <a:bodyPr>
            <a:normAutofit/>
          </a:bodyPr>
          <a:lstStyle/>
          <a:p>
            <a:r>
              <a:rPr lang="en-US" sz="4400" dirty="0">
                <a:solidFill>
                  <a:srgbClr val="88A0A8"/>
                </a:solidFill>
                <a:latin typeface="Calibri" panose="020F0502020204030204" pitchFamily="34" charset="0"/>
                <a:cs typeface="Calibri" panose="020F0502020204030204" pitchFamily="34" charset="0"/>
              </a:rPr>
              <a:t>Who's at Risk?</a:t>
            </a:r>
          </a:p>
        </p:txBody>
      </p:sp>
      <p:sp>
        <p:nvSpPr>
          <p:cNvPr id="3" name="Content Placeholder 2">
            <a:extLst>
              <a:ext uri="{FF2B5EF4-FFF2-40B4-BE49-F238E27FC236}">
                <a16:creationId xmlns:a16="http://schemas.microsoft.com/office/drawing/2014/main" id="{1CC651AB-941B-BB73-AB79-4FAC7041123E}"/>
              </a:ext>
            </a:extLst>
          </p:cNvPr>
          <p:cNvSpPr>
            <a:spLocks noGrp="1"/>
          </p:cNvSpPr>
          <p:nvPr>
            <p:ph idx="1"/>
          </p:nvPr>
        </p:nvSpPr>
        <p:spPr>
          <a:xfrm>
            <a:off x="5433201" y="1828800"/>
            <a:ext cx="6480632" cy="4351338"/>
          </a:xfrm>
        </p:spPr>
        <p:txBody>
          <a:bodyPr vert="horz" lIns="91440" tIns="45720" rIns="91440" bIns="45720" rtlCol="0" anchor="t">
            <a:normAutofit/>
          </a:bodyPr>
          <a:lstStyle/>
          <a:p>
            <a:pPr marL="342900" indent="-342900">
              <a:buFont typeface="Arial" panose="020B0604020202020204" pitchFamily="34" charset="0"/>
              <a:buChar char="•"/>
            </a:pPr>
            <a:r>
              <a:rPr lang="en-US" sz="4400" b="1" dirty="0">
                <a:solidFill>
                  <a:srgbClr val="405742"/>
                </a:solidFill>
                <a:latin typeface="Calibri" panose="020F0502020204030204" pitchFamily="34" charset="0"/>
                <a:cs typeface="Calibri" panose="020F0502020204030204" pitchFamily="34" charset="0"/>
              </a:rPr>
              <a:t>Binge Drinkers </a:t>
            </a:r>
          </a:p>
          <a:p>
            <a:pPr marL="342900" indent="-342900">
              <a:buFont typeface="Arial" panose="020B0604020202020204" pitchFamily="34" charset="0"/>
              <a:buChar char="•"/>
            </a:pPr>
            <a:r>
              <a:rPr lang="en-US" sz="4400" b="1" dirty="0">
                <a:solidFill>
                  <a:srgbClr val="405742"/>
                </a:solidFill>
                <a:latin typeface="Calibri" panose="020F0502020204030204" pitchFamily="34" charset="0"/>
                <a:cs typeface="Calibri" panose="020F0502020204030204" pitchFamily="34" charset="0"/>
              </a:rPr>
              <a:t>Family History of SUD</a:t>
            </a:r>
          </a:p>
          <a:p>
            <a:pPr marL="342900" indent="-342900">
              <a:buFont typeface="Arial" panose="020B0604020202020204" pitchFamily="34" charset="0"/>
              <a:buChar char="•"/>
            </a:pPr>
            <a:r>
              <a:rPr lang="en-US" sz="4400" b="1" dirty="0">
                <a:solidFill>
                  <a:srgbClr val="405742"/>
                </a:solidFill>
                <a:latin typeface="Calibri" panose="020F0502020204030204" pitchFamily="34" charset="0"/>
                <a:cs typeface="Calibri" panose="020F0502020204030204" pitchFamily="34" charset="0"/>
              </a:rPr>
              <a:t>History of Trauma</a:t>
            </a:r>
          </a:p>
          <a:p>
            <a:pPr marL="342900" indent="-342900">
              <a:buFont typeface="Arial" panose="020B0604020202020204" pitchFamily="34" charset="0"/>
              <a:buChar char="•"/>
            </a:pPr>
            <a:r>
              <a:rPr lang="en-US" sz="4400" b="1" dirty="0">
                <a:solidFill>
                  <a:srgbClr val="405742"/>
                </a:solidFill>
                <a:latin typeface="Calibri" panose="020F0502020204030204" pitchFamily="34" charset="0"/>
                <a:cs typeface="Calibri" panose="020F0502020204030204" pitchFamily="34" charset="0"/>
              </a:rPr>
              <a:t>Mental Illness Diagnosis</a:t>
            </a:r>
          </a:p>
        </p:txBody>
      </p:sp>
      <p:sp>
        <p:nvSpPr>
          <p:cNvPr id="5" name="Slide Number Placeholder 4">
            <a:extLst>
              <a:ext uri="{FF2B5EF4-FFF2-40B4-BE49-F238E27FC236}">
                <a16:creationId xmlns:a16="http://schemas.microsoft.com/office/drawing/2014/main" id="{12EFE04D-3C2E-8DD6-416F-625E63DC2436}"/>
              </a:ext>
            </a:extLst>
          </p:cNvPr>
          <p:cNvSpPr>
            <a:spLocks noGrp="1"/>
          </p:cNvSpPr>
          <p:nvPr>
            <p:ph type="sldNum" sz="quarter" idx="11"/>
          </p:nvPr>
        </p:nvSpPr>
        <p:spPr/>
        <p:txBody>
          <a:bodyPr/>
          <a:lstStyle/>
          <a:p>
            <a:fld id="{40297E34-0326-6442-A83A-7AC02FF9B76A}" type="slidenum">
              <a:rPr lang="en-US" smtClean="0"/>
              <a:pPr/>
              <a:t>10</a:t>
            </a:fld>
            <a:endParaRPr lang="en-US" dirty="0"/>
          </a:p>
        </p:txBody>
      </p:sp>
      <p:pic>
        <p:nvPicPr>
          <p:cNvPr id="9" name="Picture 8">
            <a:extLst>
              <a:ext uri="{FF2B5EF4-FFF2-40B4-BE49-F238E27FC236}">
                <a16:creationId xmlns:a16="http://schemas.microsoft.com/office/drawing/2014/main" id="{B4ECEA19-0DCB-4235-8D4C-F286E17EB1C0}"/>
              </a:ext>
              <a:ext uri="{C183D7F6-B498-43B3-948B-1728B52AA6E4}">
                <adec:decorative xmlns:adec="http://schemas.microsoft.com/office/drawing/2017/decorative" val="1"/>
              </a:ext>
            </a:extLst>
          </p:cNvPr>
          <p:cNvPicPr>
            <a:picLocks noChangeAspect="1"/>
          </p:cNvPicPr>
          <p:nvPr/>
        </p:nvPicPr>
        <p:blipFill rotWithShape="1">
          <a:blip r:embed="rId3">
            <a:grayscl/>
          </a:blip>
          <a:srcRect l="6583" t="31706" r="5492" b="24216"/>
          <a:stretch/>
        </p:blipFill>
        <p:spPr>
          <a:xfrm>
            <a:off x="79965" y="2210540"/>
            <a:ext cx="5353236" cy="2015231"/>
          </a:xfrm>
          <a:prstGeom prst="rect">
            <a:avLst/>
          </a:prstGeom>
        </p:spPr>
      </p:pic>
      <p:sp>
        <p:nvSpPr>
          <p:cNvPr id="12" name="TextBox 11">
            <a:extLst>
              <a:ext uri="{FF2B5EF4-FFF2-40B4-BE49-F238E27FC236}">
                <a16:creationId xmlns:a16="http://schemas.microsoft.com/office/drawing/2014/main" id="{10945F2D-323A-4386-96D8-A240843F90DD}"/>
              </a:ext>
            </a:extLst>
          </p:cNvPr>
          <p:cNvSpPr txBox="1"/>
          <p:nvPr/>
        </p:nvSpPr>
        <p:spPr>
          <a:xfrm>
            <a:off x="195309" y="6117398"/>
            <a:ext cx="12135774" cy="553998"/>
          </a:xfrm>
          <a:prstGeom prst="rect">
            <a:avLst/>
          </a:prstGeom>
          <a:noFill/>
        </p:spPr>
        <p:txBody>
          <a:bodyPr wrap="square" rtlCol="0">
            <a:spAutoFit/>
          </a:bodyPr>
          <a:lstStyle/>
          <a:p>
            <a:r>
              <a:rPr lang="en-US" dirty="0"/>
              <a:t>NIAAA, Risk Factors, 2022 </a:t>
            </a:r>
          </a:p>
          <a:p>
            <a:r>
              <a:rPr lang="en-US" sz="1200" dirty="0">
                <a:hlinkClick r:id="rId4"/>
              </a:rPr>
              <a:t>https://www.niaaa.nih.gov/health-professionals-communities/core-resource-on-alcohol/risk-factors-varied-vulnerability-alcohol-related-harm</a:t>
            </a:r>
            <a:r>
              <a:rPr lang="en-US" sz="1200" dirty="0"/>
              <a:t>   </a:t>
            </a:r>
            <a:endParaRPr lang="en-US" dirty="0"/>
          </a:p>
        </p:txBody>
      </p:sp>
    </p:spTree>
    <p:extLst>
      <p:ext uri="{BB962C8B-B14F-4D97-AF65-F5344CB8AC3E}">
        <p14:creationId xmlns:p14="http://schemas.microsoft.com/office/powerpoint/2010/main" val="328632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1D5B96-E711-40C7-A5A5-404D9F2D6B29}"/>
              </a:ext>
            </a:extLst>
          </p:cNvPr>
          <p:cNvSpPr>
            <a:spLocks noGrp="1"/>
          </p:cNvSpPr>
          <p:nvPr>
            <p:ph type="title"/>
          </p:nvPr>
        </p:nvSpPr>
        <p:spPr>
          <a:xfrm>
            <a:off x="-316871" y="135281"/>
            <a:ext cx="10360152" cy="914400"/>
          </a:xfrm>
        </p:spPr>
        <p:txBody>
          <a:bodyPr>
            <a:normAutofit/>
          </a:bodyPr>
          <a:lstStyle/>
          <a:p>
            <a:pPr algn="ctr"/>
            <a:r>
              <a:rPr lang="en-US" sz="4400" b="1" dirty="0">
                <a:solidFill>
                  <a:srgbClr val="88A0A8"/>
                </a:solidFill>
                <a:latin typeface="Calibri Light" panose="020F0302020204030204" pitchFamily="34" charset="0"/>
                <a:cs typeface="Calibri Light" panose="020F0302020204030204" pitchFamily="34" charset="0"/>
              </a:rPr>
              <a:t>Key Terms</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0"/>
          </p:nvPr>
        </p:nvSpPr>
        <p:spPr/>
        <p:txBody>
          <a:bodyPr/>
          <a:lstStyle/>
          <a:p>
            <a:fld id="{40297E34-0326-6442-A83A-7AC02FF9B76A}" type="slidenum">
              <a:rPr lang="en-US" smtClean="0"/>
              <a:t>2</a:t>
            </a:fld>
            <a:endParaRPr lang="en-US" dirty="0"/>
          </a:p>
        </p:txBody>
      </p:sp>
      <p:sp>
        <p:nvSpPr>
          <p:cNvPr id="7" name="Content Placeholder 6">
            <a:extLst>
              <a:ext uri="{FF2B5EF4-FFF2-40B4-BE49-F238E27FC236}">
                <a16:creationId xmlns:a16="http://schemas.microsoft.com/office/drawing/2014/main" id="{65D1EFA9-6E8F-49A8-91F8-4BE6224A2D24}"/>
              </a:ext>
            </a:extLst>
          </p:cNvPr>
          <p:cNvSpPr>
            <a:spLocks noGrp="1"/>
          </p:cNvSpPr>
          <p:nvPr>
            <p:ph idx="1"/>
          </p:nvPr>
        </p:nvSpPr>
        <p:spPr>
          <a:xfrm>
            <a:off x="988092" y="2092945"/>
            <a:ext cx="10954864" cy="4830545"/>
          </a:xfrm>
        </p:spPr>
        <p:txBody>
          <a:bodyPr/>
          <a:lstStyle/>
          <a:p>
            <a:pPr marL="571500" indent="-571500">
              <a:buClr>
                <a:srgbClr val="94A545"/>
              </a:buClr>
              <a:buFont typeface="Arial" panose="020B0604020202020204" pitchFamily="34" charset="0"/>
              <a:buChar char="•"/>
            </a:pPr>
            <a:r>
              <a:rPr lang="en-US" sz="3200" b="1" dirty="0">
                <a:solidFill>
                  <a:srgbClr val="88A0A8"/>
                </a:solidFill>
                <a:latin typeface="Calibri" panose="020F0502020204030204" pitchFamily="34" charset="0"/>
                <a:cs typeface="Calibri" panose="020F0502020204030204" pitchFamily="34" charset="0"/>
              </a:rPr>
              <a:t>At Risk Drinking</a:t>
            </a:r>
            <a:r>
              <a:rPr lang="en-US" sz="3200" b="1" dirty="0">
                <a:solidFill>
                  <a:srgbClr val="405742"/>
                </a:solidFill>
                <a:latin typeface="Calibri" panose="020F0502020204030204" pitchFamily="34" charset="0"/>
                <a:cs typeface="Calibri" panose="020F0502020204030204" pitchFamily="34" charset="0"/>
              </a:rPr>
              <a:t>: alcohol use that exceed the recommended per-occasion or weekly amounts: also called ‘heavy drinking </a:t>
            </a:r>
          </a:p>
          <a:p>
            <a:pPr marL="571500" indent="-571500">
              <a:buClr>
                <a:srgbClr val="94A545"/>
              </a:buClr>
              <a:buFont typeface="Arial" panose="020B0604020202020204" pitchFamily="34" charset="0"/>
              <a:buChar char="•"/>
            </a:pPr>
            <a:r>
              <a:rPr lang="en-US" sz="3200" b="1" dirty="0">
                <a:solidFill>
                  <a:srgbClr val="88A0A8"/>
                </a:solidFill>
                <a:latin typeface="Calibri" panose="020F0502020204030204" pitchFamily="34" charset="0"/>
                <a:cs typeface="Calibri" panose="020F0502020204030204" pitchFamily="34" charset="0"/>
              </a:rPr>
              <a:t>Standard Drink</a:t>
            </a:r>
            <a:r>
              <a:rPr lang="en-US" sz="3200" b="1" dirty="0">
                <a:solidFill>
                  <a:srgbClr val="405742"/>
                </a:solidFill>
                <a:latin typeface="Calibri" panose="020F0502020204030204" pitchFamily="34" charset="0"/>
                <a:cs typeface="Calibri" panose="020F0502020204030204" pitchFamily="34" charset="0"/>
              </a:rPr>
              <a:t>: an alcoholic beverage that contains roughly 14 grams of pure alcohol</a:t>
            </a:r>
          </a:p>
          <a:p>
            <a:pPr marL="571500" indent="-571500">
              <a:buClr>
                <a:srgbClr val="94A545"/>
              </a:buClr>
              <a:buFont typeface="Arial" panose="020B0604020202020204" pitchFamily="34" charset="0"/>
              <a:buChar char="•"/>
            </a:pPr>
            <a:r>
              <a:rPr lang="en-US" sz="3200" b="1" dirty="0">
                <a:solidFill>
                  <a:srgbClr val="88A0A8"/>
                </a:solidFill>
                <a:latin typeface="Calibri" panose="020F0502020204030204" pitchFamily="34" charset="0"/>
                <a:cs typeface="Calibri" panose="020F0502020204030204" pitchFamily="34" charset="0"/>
              </a:rPr>
              <a:t>Hazardous Drinking</a:t>
            </a:r>
            <a:r>
              <a:rPr lang="en-US" sz="3200" b="1" dirty="0">
                <a:solidFill>
                  <a:srgbClr val="405742"/>
                </a:solidFill>
                <a:latin typeface="Calibri" panose="020F0502020204030204" pitchFamily="34" charset="0"/>
                <a:cs typeface="Calibri" panose="020F0502020204030204" pitchFamily="34" charset="0"/>
              </a:rPr>
              <a:t>: a quantity or pattern of alcohol consumption that places a person at risk for adverse health events</a:t>
            </a:r>
          </a:p>
          <a:p>
            <a:endParaRPr lang="en-US" dirty="0"/>
          </a:p>
        </p:txBody>
      </p:sp>
      <p:sp>
        <p:nvSpPr>
          <p:cNvPr id="8" name="TextBox 7">
            <a:extLst>
              <a:ext uri="{FF2B5EF4-FFF2-40B4-BE49-F238E27FC236}">
                <a16:creationId xmlns:a16="http://schemas.microsoft.com/office/drawing/2014/main" id="{4872C3AB-75FC-4678-911F-2AF2DBD4CEAA}"/>
              </a:ext>
            </a:extLst>
          </p:cNvPr>
          <p:cNvSpPr txBox="1"/>
          <p:nvPr/>
        </p:nvSpPr>
        <p:spPr>
          <a:xfrm>
            <a:off x="0" y="6145969"/>
            <a:ext cx="10627360" cy="738664"/>
          </a:xfrm>
          <a:prstGeom prst="rect">
            <a:avLst/>
          </a:prstGeom>
          <a:noFill/>
        </p:spPr>
        <p:txBody>
          <a:bodyPr wrap="square" rtlCol="0">
            <a:spAutoFit/>
          </a:bodyPr>
          <a:lstStyle/>
          <a:p>
            <a:r>
              <a:rPr lang="en-US" sz="1400" dirty="0"/>
              <a:t>NIAAA (</a:t>
            </a:r>
            <a:r>
              <a:rPr lang="en-US" sz="1400" dirty="0">
                <a:hlinkClick r:id="rId3"/>
              </a:rPr>
              <a:t>https://www.rethinkingdrinking.niaaa.nih.gov/how-much-is-too-much/is-your-drinking-pattern-risky/whats-at-risk-or-heavy-drinking.aspx</a:t>
            </a:r>
            <a:r>
              <a:rPr lang="en-US" sz="1400" dirty="0"/>
              <a:t>)</a:t>
            </a:r>
            <a:endParaRPr lang="en-US" sz="1400" dirty="0">
              <a:cs typeface="Calibri"/>
            </a:endParaRPr>
          </a:p>
          <a:p>
            <a:r>
              <a:rPr lang="en-US" sz="1400" dirty="0"/>
              <a:t>Reid, </a:t>
            </a:r>
            <a:r>
              <a:rPr lang="en-US" sz="1400" dirty="0" err="1"/>
              <a:t>Fiellin</a:t>
            </a:r>
            <a:r>
              <a:rPr lang="en-US" sz="1400" dirty="0"/>
              <a:t>, &amp; O’Connor, 1999</a:t>
            </a:r>
          </a:p>
        </p:txBody>
      </p:sp>
      <p:pic>
        <p:nvPicPr>
          <p:cNvPr id="11" name="Picture 10">
            <a:extLst>
              <a:ext uri="{FF2B5EF4-FFF2-40B4-BE49-F238E27FC236}">
                <a16:creationId xmlns:a16="http://schemas.microsoft.com/office/drawing/2014/main" id="{FC67FEDE-E70D-4B5E-8074-AF57EF19D89B}"/>
              </a:ext>
              <a:ext uri="{C183D7F6-B498-43B3-948B-1728B52AA6E4}">
                <adec:decorative xmlns:adec="http://schemas.microsoft.com/office/drawing/2017/decorative" val="1"/>
              </a:ext>
            </a:extLst>
          </p:cNvPr>
          <p:cNvPicPr>
            <a:picLocks noChangeAspect="1"/>
          </p:cNvPicPr>
          <p:nvPr/>
        </p:nvPicPr>
        <p:blipFill rotWithShape="1">
          <a:blip r:embed="rId4"/>
          <a:srcRect l="15480" t="11780" r="14358" b="11975"/>
          <a:stretch/>
        </p:blipFill>
        <p:spPr>
          <a:xfrm>
            <a:off x="206341" y="-17868"/>
            <a:ext cx="1942378" cy="2110813"/>
          </a:xfrm>
          <a:prstGeom prst="rect">
            <a:avLst/>
          </a:prstGeom>
        </p:spPr>
      </p:pic>
    </p:spTree>
    <p:extLst>
      <p:ext uri="{BB962C8B-B14F-4D97-AF65-F5344CB8AC3E}">
        <p14:creationId xmlns:p14="http://schemas.microsoft.com/office/powerpoint/2010/main" val="362870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26BC3EA-C28C-D495-450F-149B548BC64E}"/>
              </a:ext>
            </a:extLst>
          </p:cNvPr>
          <p:cNvSpPr>
            <a:spLocks noGrp="1"/>
          </p:cNvSpPr>
          <p:nvPr>
            <p:ph type="title"/>
          </p:nvPr>
        </p:nvSpPr>
        <p:spPr>
          <a:xfrm>
            <a:off x="72427" y="259672"/>
            <a:ext cx="10360152" cy="914400"/>
          </a:xfrm>
        </p:spPr>
        <p:txBody>
          <a:bodyPr>
            <a:normAutofit/>
          </a:bodyPr>
          <a:lstStyle/>
          <a:p>
            <a:pPr algn="ctr"/>
            <a:r>
              <a:rPr lang="en-US" sz="4400" dirty="0">
                <a:solidFill>
                  <a:srgbClr val="88A0A8"/>
                </a:solidFill>
                <a:latin typeface="Calibri" panose="020F0502020204030204" pitchFamily="34" charset="0"/>
                <a:cs typeface="Calibri" panose="020F0502020204030204" pitchFamily="34" charset="0"/>
              </a:rPr>
              <a:t>More Key Terms</a:t>
            </a:r>
          </a:p>
        </p:txBody>
      </p:sp>
      <p:sp>
        <p:nvSpPr>
          <p:cNvPr id="12" name="Slide Number Placeholder 11">
            <a:extLst>
              <a:ext uri="{FF2B5EF4-FFF2-40B4-BE49-F238E27FC236}">
                <a16:creationId xmlns:a16="http://schemas.microsoft.com/office/drawing/2014/main" id="{5E543543-6F73-1B90-49F6-5CABABB349E6}"/>
              </a:ext>
            </a:extLst>
          </p:cNvPr>
          <p:cNvSpPr>
            <a:spLocks noGrp="1"/>
          </p:cNvSpPr>
          <p:nvPr>
            <p:ph type="sldNum" sz="quarter" idx="10"/>
          </p:nvPr>
        </p:nvSpPr>
        <p:spPr/>
        <p:txBody>
          <a:bodyPr/>
          <a:lstStyle/>
          <a:p>
            <a:fld id="{40297E34-0326-6442-A83A-7AC02FF9B76A}" type="slidenum">
              <a:rPr lang="en-US" smtClean="0"/>
              <a:pPr/>
              <a:t>3</a:t>
            </a:fld>
            <a:endParaRPr lang="en-US" dirty="0"/>
          </a:p>
        </p:txBody>
      </p:sp>
      <p:sp>
        <p:nvSpPr>
          <p:cNvPr id="4" name="Content Placeholder 3">
            <a:extLst>
              <a:ext uri="{FF2B5EF4-FFF2-40B4-BE49-F238E27FC236}">
                <a16:creationId xmlns:a16="http://schemas.microsoft.com/office/drawing/2014/main" id="{97F6987B-E090-43C2-BFC6-5F0049352151}"/>
              </a:ext>
            </a:extLst>
          </p:cNvPr>
          <p:cNvSpPr>
            <a:spLocks noGrp="1"/>
          </p:cNvSpPr>
          <p:nvPr>
            <p:ph idx="1"/>
          </p:nvPr>
        </p:nvSpPr>
        <p:spPr>
          <a:xfrm>
            <a:off x="471638" y="1858005"/>
            <a:ext cx="11197470" cy="4291343"/>
          </a:xfrm>
        </p:spPr>
        <p:txBody>
          <a:bodyPr>
            <a:normAutofit fontScale="92500" lnSpcReduction="10000"/>
          </a:bodyPr>
          <a:lstStyle/>
          <a:p>
            <a:pPr marL="571500" indent="-571500">
              <a:buClr>
                <a:srgbClr val="94A545"/>
              </a:buClr>
              <a:buFont typeface="Arial" panose="020B0604020202020204" pitchFamily="34" charset="0"/>
              <a:buChar char="•"/>
            </a:pPr>
            <a:r>
              <a:rPr lang="en-US" sz="3900" b="1" dirty="0">
                <a:solidFill>
                  <a:srgbClr val="88A0A8"/>
                </a:solidFill>
                <a:latin typeface="Calibri" panose="020F0502020204030204" pitchFamily="34" charset="0"/>
                <a:cs typeface="Calibri" panose="020F0502020204030204" pitchFamily="34" charset="0"/>
              </a:rPr>
              <a:t>Harmful Drinking</a:t>
            </a:r>
            <a:r>
              <a:rPr lang="en-US" sz="3600" b="1" dirty="0">
                <a:solidFill>
                  <a:srgbClr val="405742"/>
                </a:solidFill>
                <a:latin typeface="Calibri" panose="020F0502020204030204" pitchFamily="34" charset="0"/>
                <a:cs typeface="Calibri" panose="020F0502020204030204" pitchFamily="34" charset="0"/>
              </a:rPr>
              <a:t>: alcohol consumption that results in adverse events (e.g., physical/psychological harm)</a:t>
            </a:r>
          </a:p>
          <a:p>
            <a:pPr marL="571500" indent="-571500">
              <a:buClr>
                <a:srgbClr val="94A545"/>
              </a:buClr>
              <a:buFont typeface="Arial" panose="020B0604020202020204" pitchFamily="34" charset="0"/>
              <a:buChar char="•"/>
            </a:pPr>
            <a:r>
              <a:rPr lang="en-US" sz="3900" b="1" dirty="0">
                <a:solidFill>
                  <a:srgbClr val="88A0A8"/>
                </a:solidFill>
                <a:latin typeface="Calibri" panose="020F0502020204030204" pitchFamily="34" charset="0"/>
                <a:cs typeface="Calibri" panose="020F0502020204030204" pitchFamily="34" charset="0"/>
              </a:rPr>
              <a:t>Binge Drinking</a:t>
            </a:r>
            <a:r>
              <a:rPr lang="en-US" sz="3600" b="1" dirty="0">
                <a:solidFill>
                  <a:srgbClr val="405742"/>
                </a:solidFill>
                <a:latin typeface="Calibri" panose="020F0502020204030204" pitchFamily="34" charset="0"/>
                <a:cs typeface="Calibri" panose="020F0502020204030204" pitchFamily="34" charset="0"/>
              </a:rPr>
              <a:t>: a pattern of drinking that brings a person’s blood alcohol concentration (BAC) to 0.08 grams percent or above; usually happens when men consume 5+ drinks or women consume 4+ drinks in 2 hours</a:t>
            </a:r>
          </a:p>
          <a:p>
            <a:pPr marL="571500" indent="-571500">
              <a:buClr>
                <a:srgbClr val="94A545"/>
              </a:buClr>
              <a:buFont typeface="Arial" panose="020B0604020202020204" pitchFamily="34" charset="0"/>
              <a:buChar char="•"/>
            </a:pPr>
            <a:r>
              <a:rPr lang="en-US" sz="3600" b="1" dirty="0">
                <a:solidFill>
                  <a:srgbClr val="88A0A8"/>
                </a:solidFill>
                <a:latin typeface="Calibri" panose="020F0502020204030204" pitchFamily="34" charset="0"/>
                <a:cs typeface="Calibri" panose="020F0502020204030204" pitchFamily="34" charset="0"/>
              </a:rPr>
              <a:t>Alcohol Use Disorder</a:t>
            </a:r>
            <a:r>
              <a:rPr lang="en-US" sz="3600" b="1" dirty="0">
                <a:solidFill>
                  <a:srgbClr val="405742"/>
                </a:solidFill>
                <a:latin typeface="Calibri" panose="020F0502020204030204" pitchFamily="34" charset="0"/>
                <a:cs typeface="Calibri" panose="020F0502020204030204" pitchFamily="34" charset="0"/>
              </a:rPr>
              <a:t>: a chronic relapsing brain disease characterized by compulsive alcohol use, loss of control over alcohol intake, and a negative state when not using</a:t>
            </a:r>
          </a:p>
        </p:txBody>
      </p:sp>
      <p:sp>
        <p:nvSpPr>
          <p:cNvPr id="5" name="Rectangle 4">
            <a:extLst>
              <a:ext uri="{FF2B5EF4-FFF2-40B4-BE49-F238E27FC236}">
                <a16:creationId xmlns:a16="http://schemas.microsoft.com/office/drawing/2014/main" id="{0B80E640-33DA-4DC9-9FA3-2E8C1D1B0187}"/>
              </a:ext>
            </a:extLst>
          </p:cNvPr>
          <p:cNvSpPr/>
          <p:nvPr/>
        </p:nvSpPr>
        <p:spPr>
          <a:xfrm>
            <a:off x="0" y="5855562"/>
            <a:ext cx="10769600" cy="954107"/>
          </a:xfrm>
          <a:prstGeom prst="rect">
            <a:avLst/>
          </a:prstGeom>
        </p:spPr>
        <p:txBody>
          <a:bodyPr wrap="square">
            <a:spAutoFit/>
          </a:bodyPr>
          <a:lstStyle/>
          <a:p>
            <a:r>
              <a:rPr lang="en-US" sz="1400" dirty="0"/>
              <a:t>NIAAA (</a:t>
            </a:r>
            <a:r>
              <a:rPr lang="en-US" sz="1400" dirty="0">
                <a:hlinkClick r:id="rId3"/>
              </a:rPr>
              <a:t>https://www.rethinkingdrinking.niaaa.nih.gov/how-much-is-too-much/is-your-drinking-pattern-risky/whats-at-risk-or-heavy-drinking.aspx</a:t>
            </a:r>
            <a:r>
              <a:rPr lang="en-US" sz="1400" dirty="0"/>
              <a:t>)</a:t>
            </a:r>
            <a:endParaRPr lang="en-US" sz="1400" dirty="0">
              <a:cs typeface="Calibri"/>
            </a:endParaRPr>
          </a:p>
          <a:p>
            <a:r>
              <a:rPr lang="en-US" sz="1400" dirty="0"/>
              <a:t>  </a:t>
            </a:r>
          </a:p>
          <a:p>
            <a:r>
              <a:rPr lang="en-US" sz="1400" dirty="0"/>
              <a:t> Reid, </a:t>
            </a:r>
            <a:r>
              <a:rPr lang="en-US" sz="1400" dirty="0" err="1"/>
              <a:t>Fiellin</a:t>
            </a:r>
            <a:r>
              <a:rPr lang="en-US" sz="1400" dirty="0"/>
              <a:t>, &amp; O’Connor, 1999</a:t>
            </a:r>
          </a:p>
        </p:txBody>
      </p:sp>
      <p:pic>
        <p:nvPicPr>
          <p:cNvPr id="8" name="Picture 7">
            <a:extLst>
              <a:ext uri="{FF2B5EF4-FFF2-40B4-BE49-F238E27FC236}">
                <a16:creationId xmlns:a16="http://schemas.microsoft.com/office/drawing/2014/main" id="{2454C9F3-3743-4983-B6D0-25F0239DDB14}"/>
              </a:ext>
              <a:ext uri="{C183D7F6-B498-43B3-948B-1728B52AA6E4}">
                <adec:decorative xmlns:adec="http://schemas.microsoft.com/office/drawing/2017/decorative" val="1"/>
              </a:ext>
            </a:extLst>
          </p:cNvPr>
          <p:cNvPicPr>
            <a:picLocks noChangeAspect="1"/>
          </p:cNvPicPr>
          <p:nvPr/>
        </p:nvPicPr>
        <p:blipFill rotWithShape="1">
          <a:blip r:embed="rId4"/>
          <a:srcRect l="15480" t="11780" r="14358" b="11975"/>
          <a:stretch/>
        </p:blipFill>
        <p:spPr>
          <a:xfrm>
            <a:off x="505105" y="0"/>
            <a:ext cx="1640566" cy="1782829"/>
          </a:xfrm>
          <a:prstGeom prst="rect">
            <a:avLst/>
          </a:prstGeom>
        </p:spPr>
      </p:pic>
    </p:spTree>
    <p:extLst>
      <p:ext uri="{BB962C8B-B14F-4D97-AF65-F5344CB8AC3E}">
        <p14:creationId xmlns:p14="http://schemas.microsoft.com/office/powerpoint/2010/main" val="345865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C223E5A4-65D9-2CAF-6DCC-7CE4DAE03231}"/>
              </a:ext>
            </a:extLst>
          </p:cNvPr>
          <p:cNvSpPr>
            <a:spLocks noGrp="1"/>
          </p:cNvSpPr>
          <p:nvPr>
            <p:ph type="title"/>
          </p:nvPr>
        </p:nvSpPr>
        <p:spPr>
          <a:xfrm>
            <a:off x="213064" y="159798"/>
            <a:ext cx="10360152" cy="914400"/>
          </a:xfrm>
        </p:spPr>
        <p:txBody>
          <a:bodyPr>
            <a:normAutofit/>
          </a:bodyPr>
          <a:lstStyle/>
          <a:p>
            <a:r>
              <a:rPr lang="en-US" sz="4400" b="1" dirty="0">
                <a:solidFill>
                  <a:srgbClr val="88A0A8"/>
                </a:solidFill>
                <a:latin typeface="Calibri Light" panose="020F0302020204030204" pitchFamily="34" charset="0"/>
                <a:cs typeface="Calibri Light" panose="020F0302020204030204" pitchFamily="34" charset="0"/>
              </a:rPr>
              <a:t>How is Risky Drinking Defined?</a:t>
            </a:r>
          </a:p>
        </p:txBody>
      </p:sp>
      <p:sp>
        <p:nvSpPr>
          <p:cNvPr id="29" name="Slide Number Placeholder 28">
            <a:extLst>
              <a:ext uri="{FF2B5EF4-FFF2-40B4-BE49-F238E27FC236}">
                <a16:creationId xmlns:a16="http://schemas.microsoft.com/office/drawing/2014/main" id="{08AE2E29-B139-B7EB-BAC0-77E732064899}"/>
              </a:ext>
            </a:extLst>
          </p:cNvPr>
          <p:cNvSpPr>
            <a:spLocks noGrp="1"/>
          </p:cNvSpPr>
          <p:nvPr>
            <p:ph type="sldNum" sz="quarter" idx="4"/>
          </p:nvPr>
        </p:nvSpPr>
        <p:spPr/>
        <p:txBody>
          <a:bodyPr/>
          <a:lstStyle/>
          <a:p>
            <a:fld id="{40297E34-0326-6442-A83A-7AC02FF9B76A}" type="slidenum">
              <a:rPr lang="en-US" smtClean="0"/>
              <a:pPr/>
              <a:t>4</a:t>
            </a:fld>
            <a:endParaRPr lang="en-US" dirty="0"/>
          </a:p>
        </p:txBody>
      </p:sp>
      <p:pic>
        <p:nvPicPr>
          <p:cNvPr id="1028" name="Picture 4" descr="The recommended limit for men is no more than 4 drinks per day and no more than 14 drinks per week. For women, the limit is no more than 3 drinks per day and no more than 7 drinks per week. Older adults (men and women over the age of 65) are generally advised to have no more than 3 drinks on a day and 7 per week.">
            <a:extLst>
              <a:ext uri="{FF2B5EF4-FFF2-40B4-BE49-F238E27FC236}">
                <a16:creationId xmlns:a16="http://schemas.microsoft.com/office/drawing/2014/main" id="{3196A095-8AC9-4542-8B86-5BC49FB14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96" y="2068497"/>
            <a:ext cx="5606225" cy="24463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3AEA63B-EDC2-45F0-A52C-A5082B90B89B}"/>
              </a:ext>
            </a:extLst>
          </p:cNvPr>
          <p:cNvSpPr txBox="1"/>
          <p:nvPr/>
        </p:nvSpPr>
        <p:spPr>
          <a:xfrm>
            <a:off x="0" y="6476373"/>
            <a:ext cx="11127355" cy="369332"/>
          </a:xfrm>
          <a:prstGeom prst="rect">
            <a:avLst/>
          </a:prstGeom>
          <a:noFill/>
        </p:spPr>
        <p:txBody>
          <a:bodyPr wrap="square" rtlCol="0">
            <a:spAutoFit/>
          </a:bodyPr>
          <a:lstStyle/>
          <a:p>
            <a:r>
              <a:rPr lang="en-US" b="1" dirty="0">
                <a:cs typeface="+mn-lt"/>
                <a:hlinkClick r:id="rId4"/>
              </a:rPr>
              <a:t>https://www.niaaa.nih.gov/alcohol-health/overview-alcohol-consumption/moderate-binge-drinking</a:t>
            </a:r>
            <a:endParaRPr lang="en-US" dirty="0"/>
          </a:p>
        </p:txBody>
      </p:sp>
      <p:sp>
        <p:nvSpPr>
          <p:cNvPr id="8" name="TextBox 7">
            <a:extLst>
              <a:ext uri="{FF2B5EF4-FFF2-40B4-BE49-F238E27FC236}">
                <a16:creationId xmlns:a16="http://schemas.microsoft.com/office/drawing/2014/main" id="{83F5744B-841D-4294-8766-B2563EFB05FC}"/>
              </a:ext>
            </a:extLst>
          </p:cNvPr>
          <p:cNvSpPr txBox="1"/>
          <p:nvPr/>
        </p:nvSpPr>
        <p:spPr>
          <a:xfrm>
            <a:off x="6096000" y="1452501"/>
            <a:ext cx="5895332" cy="3970318"/>
          </a:xfrm>
          <a:prstGeom prst="rect">
            <a:avLst/>
          </a:prstGeom>
          <a:noFill/>
        </p:spPr>
        <p:txBody>
          <a:bodyPr wrap="square" rtlCol="0">
            <a:spAutoFit/>
          </a:bodyPr>
          <a:lstStyle/>
          <a:p>
            <a:r>
              <a:rPr lang="en-US" sz="3600" dirty="0"/>
              <a:t>For women or men older than 65 years…</a:t>
            </a:r>
          </a:p>
          <a:p>
            <a:r>
              <a:rPr lang="en-US" sz="3600" dirty="0"/>
              <a:t> risky alcohol use is defined as having more than 3 drinks on any day or more than 7 standard drinks per week.</a:t>
            </a:r>
            <a:endParaRPr lang="en-US" sz="3600" b="1" dirty="0">
              <a:solidFill>
                <a:srgbClr val="405742"/>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F7A649B-3624-4113-A41D-4FAD563EA995}"/>
              </a:ext>
            </a:extLst>
          </p:cNvPr>
          <p:cNvSpPr txBox="1"/>
          <p:nvPr/>
        </p:nvSpPr>
        <p:spPr>
          <a:xfrm>
            <a:off x="7911498" y="5129482"/>
            <a:ext cx="3416320" cy="369332"/>
          </a:xfrm>
          <a:prstGeom prst="rect">
            <a:avLst/>
          </a:prstGeom>
          <a:noFill/>
        </p:spPr>
        <p:txBody>
          <a:bodyPr wrap="none" rtlCol="0">
            <a:spAutoFit/>
          </a:bodyPr>
          <a:lstStyle/>
          <a:p>
            <a:r>
              <a:rPr lang="en-US" dirty="0"/>
              <a:t>Patel &amp; </a:t>
            </a:r>
            <a:r>
              <a:rPr lang="en-US" dirty="0" err="1"/>
              <a:t>Balsanova</a:t>
            </a:r>
            <a:r>
              <a:rPr lang="en-US" dirty="0"/>
              <a:t>, 2021 p. 196</a:t>
            </a:r>
          </a:p>
        </p:txBody>
      </p:sp>
    </p:spTree>
    <p:extLst>
      <p:ext uri="{BB962C8B-B14F-4D97-AF65-F5344CB8AC3E}">
        <p14:creationId xmlns:p14="http://schemas.microsoft.com/office/powerpoint/2010/main" val="2502149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33A1-D10A-8D8D-A4A6-45D1EC41E8F4}"/>
              </a:ext>
            </a:extLst>
          </p:cNvPr>
          <p:cNvSpPr>
            <a:spLocks noGrp="1"/>
          </p:cNvSpPr>
          <p:nvPr>
            <p:ph type="title"/>
          </p:nvPr>
        </p:nvSpPr>
        <p:spPr>
          <a:xfrm>
            <a:off x="1831848" y="807763"/>
            <a:ext cx="8452517" cy="960549"/>
          </a:xfrm>
        </p:spPr>
        <p:txBody>
          <a:bodyPr/>
          <a:lstStyle/>
          <a:p>
            <a:r>
              <a:rPr lang="en-US" sz="4400" dirty="0">
                <a:solidFill>
                  <a:srgbClr val="88A0A8"/>
                </a:solidFill>
                <a:latin typeface="Calibri" panose="020F0502020204030204" pitchFamily="34" charset="0"/>
                <a:cs typeface="Calibri" panose="020F0502020204030204" pitchFamily="34" charset="0"/>
              </a:rPr>
              <a:t>What is a Standard Drink?</a:t>
            </a:r>
            <a:r>
              <a:rPr lang="en-US" dirty="0">
                <a:solidFill>
                  <a:srgbClr val="88A0A8"/>
                </a:solidFill>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250B18EC-AAC5-647C-15B3-A02287EFA2B9}"/>
              </a:ext>
            </a:extLst>
          </p:cNvPr>
          <p:cNvSpPr>
            <a:spLocks noGrp="1"/>
          </p:cNvSpPr>
          <p:nvPr>
            <p:ph type="sldNum" sz="quarter" idx="10"/>
          </p:nvPr>
        </p:nvSpPr>
        <p:spPr/>
        <p:txBody>
          <a:bodyPr/>
          <a:lstStyle/>
          <a:p>
            <a:fld id="{40297E34-0326-6442-A83A-7AC02FF9B76A}" type="slidenum">
              <a:rPr lang="en-US" smtClean="0"/>
              <a:pPr/>
              <a:t>5</a:t>
            </a:fld>
            <a:endParaRPr lang="en-US" dirty="0"/>
          </a:p>
        </p:txBody>
      </p:sp>
      <p:sp>
        <p:nvSpPr>
          <p:cNvPr id="6" name="AutoShape 4" descr="Drink Size Calculator Rethinking Drinking - NIAAA">
            <a:extLst>
              <a:ext uri="{FF2B5EF4-FFF2-40B4-BE49-F238E27FC236}">
                <a16:creationId xmlns:a16="http://schemas.microsoft.com/office/drawing/2014/main" id="{9E2CBDC2-1D38-4FDA-BEEC-DB1AB85154F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The percent of pure alcohol shown here as alcohol by vovumn, varies by beverage.">
            <a:extLst>
              <a:ext uri="{FF2B5EF4-FFF2-40B4-BE49-F238E27FC236}">
                <a16:creationId xmlns:a16="http://schemas.microsoft.com/office/drawing/2014/main" id="{FC52525F-5850-4D4E-A400-1BEAB6CE9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160" y="1920713"/>
            <a:ext cx="8856205" cy="41427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DDFC8A9-A1CC-4793-A601-784342202B10}"/>
              </a:ext>
              <a:ext uri="{C183D7F6-B498-43B3-948B-1728B52AA6E4}">
                <adec:decorative xmlns:adec="http://schemas.microsoft.com/office/drawing/2017/decorative" val="1"/>
              </a:ext>
            </a:extLst>
          </p:cNvPr>
          <p:cNvSpPr/>
          <p:nvPr/>
        </p:nvSpPr>
        <p:spPr>
          <a:xfrm>
            <a:off x="1428160" y="1920713"/>
            <a:ext cx="8856204" cy="4142736"/>
          </a:xfrm>
          <a:prstGeom prst="rect">
            <a:avLst/>
          </a:prstGeom>
          <a:noFill/>
          <a:ln w="57150">
            <a:solidFill>
              <a:srgbClr val="405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E10ED4-2CF9-4FD1-B144-602B382E3707}"/>
              </a:ext>
            </a:extLst>
          </p:cNvPr>
          <p:cNvSpPr txBox="1"/>
          <p:nvPr/>
        </p:nvSpPr>
        <p:spPr>
          <a:xfrm>
            <a:off x="523783" y="6418555"/>
            <a:ext cx="10439781" cy="369332"/>
          </a:xfrm>
          <a:prstGeom prst="rect">
            <a:avLst/>
          </a:prstGeom>
          <a:noFill/>
        </p:spPr>
        <p:txBody>
          <a:bodyPr wrap="none" rtlCol="0">
            <a:spAutoFit/>
          </a:bodyPr>
          <a:lstStyle/>
          <a:p>
            <a:r>
              <a:rPr lang="en-US" dirty="0">
                <a:hlinkClick r:id="rId4"/>
              </a:rPr>
              <a:t>https://www.niaaa.nih.gov/alcohols-effects-health/overview-alcohol-consumption/what-standard-drink</a:t>
            </a:r>
            <a:r>
              <a:rPr lang="en-US" dirty="0"/>
              <a:t> </a:t>
            </a:r>
          </a:p>
        </p:txBody>
      </p:sp>
    </p:spTree>
    <p:extLst>
      <p:ext uri="{BB962C8B-B14F-4D97-AF65-F5344CB8AC3E}">
        <p14:creationId xmlns:p14="http://schemas.microsoft.com/office/powerpoint/2010/main" val="189742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6D04-41E6-9EC1-1528-BA7B75FEDDC7}"/>
              </a:ext>
            </a:extLst>
          </p:cNvPr>
          <p:cNvSpPr>
            <a:spLocks noGrp="1"/>
          </p:cNvSpPr>
          <p:nvPr>
            <p:ph type="title"/>
          </p:nvPr>
        </p:nvSpPr>
        <p:spPr>
          <a:xfrm>
            <a:off x="310718" y="828136"/>
            <a:ext cx="6320901" cy="830062"/>
          </a:xfrm>
        </p:spPr>
        <p:txBody>
          <a:bodyPr>
            <a:normAutofit/>
          </a:bodyPr>
          <a:lstStyle/>
          <a:p>
            <a:r>
              <a:rPr lang="en-US" sz="4400" dirty="0">
                <a:solidFill>
                  <a:srgbClr val="88A0A8"/>
                </a:solidFill>
                <a:latin typeface="Calibri" panose="020F0502020204030204" pitchFamily="34" charset="0"/>
                <a:cs typeface="Calibri" panose="020F0502020204030204" pitchFamily="34" charset="0"/>
              </a:rPr>
              <a:t>Dangers of Binge Drinking</a:t>
            </a:r>
          </a:p>
        </p:txBody>
      </p:sp>
      <p:sp>
        <p:nvSpPr>
          <p:cNvPr id="4" name="Content Placeholder 3">
            <a:extLst>
              <a:ext uri="{FF2B5EF4-FFF2-40B4-BE49-F238E27FC236}">
                <a16:creationId xmlns:a16="http://schemas.microsoft.com/office/drawing/2014/main" id="{157E0624-FD94-5C80-596E-7B9A7DACB285}"/>
              </a:ext>
            </a:extLst>
          </p:cNvPr>
          <p:cNvSpPr>
            <a:spLocks noGrp="1"/>
          </p:cNvSpPr>
          <p:nvPr>
            <p:ph sz="half" idx="2"/>
          </p:nvPr>
        </p:nvSpPr>
        <p:spPr>
          <a:xfrm>
            <a:off x="79899" y="2130640"/>
            <a:ext cx="5828899" cy="3721671"/>
          </a:xfrm>
        </p:spPr>
        <p:txBody>
          <a:bodyPr vert="horz" lIns="91440" tIns="45720" rIns="91440" bIns="45720" rtlCol="0" anchor="t">
            <a:normAutofit/>
          </a:bodyPr>
          <a:lstStyle/>
          <a:p>
            <a:r>
              <a:rPr lang="en-US" sz="2800" b="1" dirty="0">
                <a:latin typeface="Arial"/>
                <a:cs typeface="Arial"/>
              </a:rPr>
              <a:t>*</a:t>
            </a:r>
            <a:r>
              <a:rPr lang="en-US" sz="2800" b="1" dirty="0">
                <a:solidFill>
                  <a:srgbClr val="405742"/>
                </a:solidFill>
                <a:latin typeface="Calibri" panose="020F0502020204030204" pitchFamily="34" charset="0"/>
                <a:cs typeface="Calibri" panose="020F0502020204030204" pitchFamily="34" charset="0"/>
              </a:rPr>
              <a:t>Unintentional Injuries</a:t>
            </a:r>
          </a:p>
          <a:p>
            <a:r>
              <a:rPr lang="en-US" sz="2800" b="1" dirty="0">
                <a:solidFill>
                  <a:srgbClr val="405742"/>
                </a:solidFill>
                <a:latin typeface="Calibri" panose="020F0502020204030204" pitchFamily="34" charset="0"/>
                <a:cs typeface="Calibri" panose="020F0502020204030204" pitchFamily="34" charset="0"/>
              </a:rPr>
              <a:t>*Violence</a:t>
            </a:r>
          </a:p>
          <a:p>
            <a:r>
              <a:rPr lang="en-US" sz="2800" b="1" dirty="0">
                <a:solidFill>
                  <a:srgbClr val="405742"/>
                </a:solidFill>
                <a:latin typeface="Calibri" panose="020F0502020204030204" pitchFamily="34" charset="0"/>
                <a:cs typeface="Calibri" panose="020F0502020204030204" pitchFamily="34" charset="0"/>
              </a:rPr>
              <a:t>*Sexually Transmitted Diseases</a:t>
            </a:r>
          </a:p>
          <a:p>
            <a:r>
              <a:rPr lang="en-US" sz="2800" b="1" dirty="0">
                <a:solidFill>
                  <a:srgbClr val="405742"/>
                </a:solidFill>
                <a:latin typeface="Calibri" panose="020F0502020204030204" pitchFamily="34" charset="0"/>
                <a:cs typeface="Calibri" panose="020F0502020204030204" pitchFamily="34" charset="0"/>
              </a:rPr>
              <a:t>*Unintended Pregnancy</a:t>
            </a:r>
          </a:p>
          <a:p>
            <a:r>
              <a:rPr lang="en-US" sz="2800" b="1" dirty="0">
                <a:solidFill>
                  <a:srgbClr val="405742"/>
                </a:solidFill>
                <a:latin typeface="Calibri" panose="020F0502020204030204" pitchFamily="34" charset="0"/>
                <a:cs typeface="Calibri" panose="020F0502020204030204" pitchFamily="34" charset="0"/>
              </a:rPr>
              <a:t>*Poor Pregnancy Outcomes</a:t>
            </a:r>
          </a:p>
          <a:p>
            <a:r>
              <a:rPr lang="en-US" sz="2800" b="1" dirty="0">
                <a:solidFill>
                  <a:srgbClr val="405742"/>
                </a:solidFill>
                <a:latin typeface="Calibri" panose="020F0502020204030204" pitchFamily="34" charset="0"/>
                <a:cs typeface="Calibri" panose="020F0502020204030204" pitchFamily="34" charset="0"/>
              </a:rPr>
              <a:t>*Fetal Alcohol Spectrum Disorders (FASD)</a:t>
            </a:r>
          </a:p>
          <a:p>
            <a:endParaRPr lang="en-US" dirty="0"/>
          </a:p>
        </p:txBody>
      </p:sp>
      <p:sp>
        <p:nvSpPr>
          <p:cNvPr id="6" name="Content Placeholder 5">
            <a:extLst>
              <a:ext uri="{FF2B5EF4-FFF2-40B4-BE49-F238E27FC236}">
                <a16:creationId xmlns:a16="http://schemas.microsoft.com/office/drawing/2014/main" id="{248E0698-BF0B-4E35-86D9-30127789D115}"/>
              </a:ext>
            </a:extLst>
          </p:cNvPr>
          <p:cNvSpPr>
            <a:spLocks noGrp="1"/>
          </p:cNvSpPr>
          <p:nvPr>
            <p:ph sz="quarter" idx="4"/>
          </p:nvPr>
        </p:nvSpPr>
        <p:spPr>
          <a:xfrm>
            <a:off x="5552185" y="2130640"/>
            <a:ext cx="5828899" cy="3899224"/>
          </a:xfrm>
        </p:spPr>
        <p:txBody>
          <a:bodyPr vert="horz" lIns="91440" tIns="45720" rIns="91440" bIns="45720" rtlCol="0" anchor="t">
            <a:normAutofit/>
          </a:bodyPr>
          <a:lstStyle/>
          <a:p>
            <a:r>
              <a:rPr lang="en-US" sz="2800" b="1" dirty="0">
                <a:latin typeface="Calibri" panose="020F0502020204030204" pitchFamily="34" charset="0"/>
                <a:cs typeface="Calibri" panose="020F0502020204030204" pitchFamily="34" charset="0"/>
              </a:rPr>
              <a:t>*Sudden Infant Death Syndrome</a:t>
            </a:r>
          </a:p>
          <a:p>
            <a:r>
              <a:rPr lang="en-US" sz="2800" b="1" dirty="0">
                <a:latin typeface="Calibri" panose="020F0502020204030204" pitchFamily="34" charset="0"/>
                <a:cs typeface="Calibri" panose="020F0502020204030204" pitchFamily="34" charset="0"/>
              </a:rPr>
              <a:t>*Chronic Diseases</a:t>
            </a:r>
          </a:p>
          <a:p>
            <a:r>
              <a:rPr lang="en-US" sz="2800" b="1" dirty="0">
                <a:latin typeface="Calibri" panose="020F0502020204030204" pitchFamily="34" charset="0"/>
                <a:cs typeface="Calibri" panose="020F0502020204030204" pitchFamily="34" charset="0"/>
              </a:rPr>
              <a:t>*A Variety of Cancers</a:t>
            </a:r>
          </a:p>
          <a:p>
            <a:r>
              <a:rPr lang="en-US" sz="2800" b="1" dirty="0">
                <a:latin typeface="Calibri" panose="020F0502020204030204" pitchFamily="34" charset="0"/>
                <a:cs typeface="Calibri" panose="020F0502020204030204" pitchFamily="34" charset="0"/>
              </a:rPr>
              <a:t>*Memory Problems</a:t>
            </a:r>
          </a:p>
          <a:p>
            <a:r>
              <a:rPr lang="en-US" sz="2800" b="1" dirty="0">
                <a:latin typeface="Calibri" panose="020F0502020204030204" pitchFamily="34" charset="0"/>
                <a:cs typeface="Calibri" panose="020F0502020204030204" pitchFamily="34" charset="0"/>
              </a:rPr>
              <a:t>*Learning Problems</a:t>
            </a:r>
          </a:p>
          <a:p>
            <a:r>
              <a:rPr lang="en-US" sz="2800" b="1" dirty="0">
                <a:latin typeface="Calibri" panose="020F0502020204030204" pitchFamily="34" charset="0"/>
                <a:cs typeface="Calibri" panose="020F0502020204030204" pitchFamily="34" charset="0"/>
              </a:rPr>
              <a:t>*Alcohol Dependence </a:t>
            </a:r>
          </a:p>
          <a:p>
            <a:endParaRPr lang="en-US" dirty="0"/>
          </a:p>
        </p:txBody>
      </p:sp>
      <p:sp>
        <p:nvSpPr>
          <p:cNvPr id="3" name="TextBox 2">
            <a:extLst>
              <a:ext uri="{FF2B5EF4-FFF2-40B4-BE49-F238E27FC236}">
                <a16:creationId xmlns:a16="http://schemas.microsoft.com/office/drawing/2014/main" id="{73108805-CA9D-483C-93F2-3FAA0E415520}"/>
              </a:ext>
            </a:extLst>
          </p:cNvPr>
          <p:cNvSpPr txBox="1"/>
          <p:nvPr/>
        </p:nvSpPr>
        <p:spPr>
          <a:xfrm>
            <a:off x="79899" y="6074253"/>
            <a:ext cx="8915710" cy="892552"/>
          </a:xfrm>
          <a:prstGeom prst="rect">
            <a:avLst/>
          </a:prstGeom>
          <a:noFill/>
        </p:spPr>
        <p:txBody>
          <a:bodyPr wrap="none" rtlCol="0">
            <a:spAutoFit/>
          </a:bodyPr>
          <a:lstStyle/>
          <a:p>
            <a:r>
              <a:rPr lang="en-US" sz="1600" dirty="0"/>
              <a:t>Centers for Disease Control and Prevention. (2018). </a:t>
            </a:r>
            <a:r>
              <a:rPr lang="en-US" sz="1600" i="1" dirty="0"/>
              <a:t>Fact Sheets – Binge Drinking. </a:t>
            </a:r>
            <a:r>
              <a:rPr lang="en-US" sz="1600" dirty="0"/>
              <a:t>Available at: </a:t>
            </a:r>
          </a:p>
          <a:p>
            <a:r>
              <a:rPr lang="en-US" sz="1600" dirty="0">
                <a:hlinkClick r:id="rId3"/>
              </a:rPr>
              <a:t>https://www.cdc.gov/alcohol/fact-sheets/binge-drinking.htm</a:t>
            </a:r>
            <a:r>
              <a:rPr lang="en-US" sz="1600" dirty="0"/>
              <a:t>.</a:t>
            </a:r>
            <a:endParaRPr lang="en-US" sz="1600" dirty="0">
              <a:cs typeface="Calibri"/>
            </a:endParaRPr>
          </a:p>
          <a:p>
            <a:endParaRPr lang="en-US" dirty="0"/>
          </a:p>
        </p:txBody>
      </p:sp>
      <p:sp>
        <p:nvSpPr>
          <p:cNvPr id="7" name="Slide Number Placeholder 6">
            <a:extLst>
              <a:ext uri="{FF2B5EF4-FFF2-40B4-BE49-F238E27FC236}">
                <a16:creationId xmlns:a16="http://schemas.microsoft.com/office/drawing/2014/main" id="{EE6DC4DE-499D-7FB3-B6EB-2D4488CD3E60}"/>
              </a:ext>
            </a:extLst>
          </p:cNvPr>
          <p:cNvSpPr>
            <a:spLocks noGrp="1"/>
          </p:cNvSpPr>
          <p:nvPr>
            <p:ph type="sldNum" sz="quarter" idx="10"/>
          </p:nvPr>
        </p:nvSpPr>
        <p:spPr/>
        <p:txBody>
          <a:bodyPr/>
          <a:lstStyle/>
          <a:p>
            <a:fld id="{40297E34-0326-6442-A83A-7AC02FF9B76A}" type="slidenum">
              <a:rPr lang="en-US" smtClean="0"/>
              <a:pPr/>
              <a:t>6</a:t>
            </a:fld>
            <a:endParaRPr lang="en-US" dirty="0"/>
          </a:p>
        </p:txBody>
      </p:sp>
      <p:grpSp>
        <p:nvGrpSpPr>
          <p:cNvPr id="5" name="Group 4">
            <a:extLst>
              <a:ext uri="{FF2B5EF4-FFF2-40B4-BE49-F238E27FC236}">
                <a16:creationId xmlns:a16="http://schemas.microsoft.com/office/drawing/2014/main" id="{3F0B7285-86E7-F6B7-A812-CF43B1F8AB61}"/>
              </a:ext>
              <a:ext uri="{C183D7F6-B498-43B3-948B-1728B52AA6E4}">
                <adec:decorative xmlns:adec="http://schemas.microsoft.com/office/drawing/2017/decorative" val="1"/>
              </a:ext>
            </a:extLst>
          </p:cNvPr>
          <p:cNvGrpSpPr/>
          <p:nvPr/>
        </p:nvGrpSpPr>
        <p:grpSpPr>
          <a:xfrm>
            <a:off x="6855791" y="146328"/>
            <a:ext cx="4900486" cy="1558771"/>
            <a:chOff x="6855791" y="146328"/>
            <a:chExt cx="4900486" cy="1558771"/>
          </a:xfrm>
        </p:grpSpPr>
        <p:pic>
          <p:nvPicPr>
            <p:cNvPr id="8" name="Picture 7">
              <a:extLst>
                <a:ext uri="{FF2B5EF4-FFF2-40B4-BE49-F238E27FC236}">
                  <a16:creationId xmlns:a16="http://schemas.microsoft.com/office/drawing/2014/main" id="{B297B842-A89C-42E3-B2DF-D321701F4BE7}"/>
                </a:ext>
              </a:extLst>
            </p:cNvPr>
            <p:cNvPicPr>
              <a:picLocks noChangeAspect="1"/>
            </p:cNvPicPr>
            <p:nvPr/>
          </p:nvPicPr>
          <p:blipFill>
            <a:blip r:embed="rId4"/>
            <a:stretch>
              <a:fillRect/>
            </a:stretch>
          </p:blipFill>
          <p:spPr>
            <a:xfrm>
              <a:off x="6855791" y="146328"/>
              <a:ext cx="1558771" cy="1558771"/>
            </a:xfrm>
            <a:prstGeom prst="rect">
              <a:avLst/>
            </a:prstGeom>
          </p:spPr>
        </p:pic>
        <p:pic>
          <p:nvPicPr>
            <p:cNvPr id="9" name="Picture 8">
              <a:extLst>
                <a:ext uri="{FF2B5EF4-FFF2-40B4-BE49-F238E27FC236}">
                  <a16:creationId xmlns:a16="http://schemas.microsoft.com/office/drawing/2014/main" id="{7A6B6A97-BD76-40F1-B097-6FE5315E026A}"/>
                </a:ext>
              </a:extLst>
            </p:cNvPr>
            <p:cNvPicPr>
              <a:picLocks noChangeAspect="1"/>
            </p:cNvPicPr>
            <p:nvPr/>
          </p:nvPicPr>
          <p:blipFill>
            <a:blip r:embed="rId4"/>
            <a:stretch>
              <a:fillRect/>
            </a:stretch>
          </p:blipFill>
          <p:spPr>
            <a:xfrm>
              <a:off x="8526648" y="146328"/>
              <a:ext cx="1558771" cy="1558771"/>
            </a:xfrm>
            <a:prstGeom prst="rect">
              <a:avLst/>
            </a:prstGeom>
          </p:spPr>
        </p:pic>
        <p:pic>
          <p:nvPicPr>
            <p:cNvPr id="10" name="Picture 9">
              <a:extLst>
                <a:ext uri="{FF2B5EF4-FFF2-40B4-BE49-F238E27FC236}">
                  <a16:creationId xmlns:a16="http://schemas.microsoft.com/office/drawing/2014/main" id="{C9750B74-ABE2-4B40-AB71-63CAE2D1EF86}"/>
                </a:ext>
              </a:extLst>
            </p:cNvPr>
            <p:cNvPicPr>
              <a:picLocks noChangeAspect="1"/>
            </p:cNvPicPr>
            <p:nvPr/>
          </p:nvPicPr>
          <p:blipFill>
            <a:blip r:embed="rId4"/>
            <a:stretch>
              <a:fillRect/>
            </a:stretch>
          </p:blipFill>
          <p:spPr>
            <a:xfrm>
              <a:off x="10197506" y="146328"/>
              <a:ext cx="1558771" cy="1558771"/>
            </a:xfrm>
            <a:prstGeom prst="rect">
              <a:avLst/>
            </a:prstGeom>
          </p:spPr>
        </p:pic>
      </p:grpSp>
    </p:spTree>
    <p:extLst>
      <p:ext uri="{BB962C8B-B14F-4D97-AF65-F5344CB8AC3E}">
        <p14:creationId xmlns:p14="http://schemas.microsoft.com/office/powerpoint/2010/main" val="2177262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6D04-41E6-9EC1-1528-BA7B75FEDDC7}"/>
              </a:ext>
            </a:extLst>
          </p:cNvPr>
          <p:cNvSpPr>
            <a:spLocks noGrp="1"/>
          </p:cNvSpPr>
          <p:nvPr>
            <p:ph type="title"/>
          </p:nvPr>
        </p:nvSpPr>
        <p:spPr>
          <a:xfrm>
            <a:off x="-17667" y="612593"/>
            <a:ext cx="10360152" cy="914400"/>
          </a:xfrm>
        </p:spPr>
        <p:txBody>
          <a:bodyPr>
            <a:normAutofit/>
          </a:bodyPr>
          <a:lstStyle/>
          <a:p>
            <a:pPr algn="ctr"/>
            <a:r>
              <a:rPr lang="en-US" sz="4400" dirty="0">
                <a:solidFill>
                  <a:srgbClr val="88A0A8"/>
                </a:solidFill>
                <a:latin typeface="Calibri" panose="020F0502020204030204" pitchFamily="34" charset="0"/>
                <a:cs typeface="Calibri" panose="020F0502020204030204" pitchFamily="34" charset="0"/>
              </a:rPr>
              <a:t>Dangers of Binge Drinking (2)</a:t>
            </a:r>
            <a:endParaRPr lang="en-US" sz="4400" dirty="0"/>
          </a:p>
        </p:txBody>
      </p:sp>
      <p:sp>
        <p:nvSpPr>
          <p:cNvPr id="4" name="Content Placeholder 3">
            <a:extLst>
              <a:ext uri="{FF2B5EF4-FFF2-40B4-BE49-F238E27FC236}">
                <a16:creationId xmlns:a16="http://schemas.microsoft.com/office/drawing/2014/main" id="{157E0624-FD94-5C80-596E-7B9A7DACB285}"/>
              </a:ext>
            </a:extLst>
          </p:cNvPr>
          <p:cNvSpPr>
            <a:spLocks noGrp="1"/>
          </p:cNvSpPr>
          <p:nvPr>
            <p:ph sz="half" idx="2"/>
          </p:nvPr>
        </p:nvSpPr>
        <p:spPr>
          <a:xfrm>
            <a:off x="281326" y="1746681"/>
            <a:ext cx="5083175" cy="3541160"/>
          </a:xfrm>
        </p:spPr>
        <p:txBody>
          <a:bodyPr vert="horz" lIns="91440" tIns="45720" rIns="91440" bIns="45720" rtlCol="0" anchor="t">
            <a:normAutofit/>
          </a:bodyPr>
          <a:lstStyle/>
          <a:p>
            <a:endParaRPr lang="en-US" dirty="0"/>
          </a:p>
          <a:p>
            <a:pPr marL="342900" indent="-342900">
              <a:buFont typeface="Arial" panose="020B0604020202020204" pitchFamily="34" charset="0"/>
              <a:buChar char="•"/>
            </a:pPr>
            <a:r>
              <a:rPr lang="en-US" sz="3200" b="1" dirty="0">
                <a:solidFill>
                  <a:srgbClr val="405742"/>
                </a:solidFill>
                <a:latin typeface="Calibri" panose="020F0502020204030204" pitchFamily="34" charset="0"/>
                <a:cs typeface="Calibri" panose="020F0502020204030204" pitchFamily="34" charset="0"/>
              </a:rPr>
              <a:t>39.3% of College Students meet the criteria for binge drinking</a:t>
            </a:r>
          </a:p>
          <a:p>
            <a:pPr marL="342900" indent="-342900">
              <a:buFont typeface="Arial" panose="020B0604020202020204" pitchFamily="34" charset="0"/>
              <a:buChar char="•"/>
            </a:pPr>
            <a:r>
              <a:rPr lang="en-US" sz="3200" b="1" dirty="0">
                <a:solidFill>
                  <a:srgbClr val="405742"/>
                </a:solidFill>
                <a:latin typeface="Calibri" panose="020F0502020204030204" pitchFamily="34" charset="0"/>
                <a:cs typeface="Calibri" panose="020F0502020204030204" pitchFamily="34" charset="0"/>
              </a:rPr>
              <a:t>Being between 21-22 years of age is a strong risk factor</a:t>
            </a:r>
          </a:p>
          <a:p>
            <a:endParaRPr lang="en-US" dirty="0"/>
          </a:p>
        </p:txBody>
      </p:sp>
      <p:sp>
        <p:nvSpPr>
          <p:cNvPr id="6" name="Content Placeholder 5">
            <a:extLst>
              <a:ext uri="{FF2B5EF4-FFF2-40B4-BE49-F238E27FC236}">
                <a16:creationId xmlns:a16="http://schemas.microsoft.com/office/drawing/2014/main" id="{248E0698-BF0B-4E35-86D9-30127789D115}"/>
              </a:ext>
            </a:extLst>
          </p:cNvPr>
          <p:cNvSpPr>
            <a:spLocks noGrp="1"/>
          </p:cNvSpPr>
          <p:nvPr>
            <p:ph sz="quarter" idx="4"/>
          </p:nvPr>
        </p:nvSpPr>
        <p:spPr>
          <a:xfrm>
            <a:off x="5720568" y="1768792"/>
            <a:ext cx="5102352" cy="3541160"/>
          </a:xfrm>
        </p:spPr>
        <p:txBody>
          <a:bodyPr vert="horz" lIns="91440" tIns="45720" rIns="91440" bIns="45720" rtlCol="0" anchor="t">
            <a:normAutofit/>
          </a:bodyPr>
          <a:lstStyle/>
          <a:p>
            <a:endParaRPr lang="en-US" dirty="0">
              <a:latin typeface="Arial"/>
              <a:cs typeface="Arial"/>
            </a:endParaRPr>
          </a:p>
          <a:p>
            <a:pPr marL="457200" indent="-457200">
              <a:buFont typeface="Arial" panose="020B0604020202020204" pitchFamily="34" charset="0"/>
              <a:buChar char="•"/>
            </a:pPr>
            <a:r>
              <a:rPr lang="en-US" sz="3200" b="1" dirty="0">
                <a:solidFill>
                  <a:srgbClr val="405742"/>
                </a:solidFill>
                <a:latin typeface="Calibri" panose="020F0502020204030204" pitchFamily="34" charset="0"/>
                <a:cs typeface="Calibri" panose="020F0502020204030204" pitchFamily="34" charset="0"/>
              </a:rPr>
              <a:t>Binge drinking in adults has increased</a:t>
            </a:r>
          </a:p>
          <a:p>
            <a:pPr marL="457200" indent="-457200">
              <a:buFont typeface="Arial" panose="020B0604020202020204" pitchFamily="34" charset="0"/>
              <a:buChar char="•"/>
            </a:pPr>
            <a:r>
              <a:rPr lang="en-US" sz="3200" b="1" dirty="0">
                <a:solidFill>
                  <a:srgbClr val="405742"/>
                </a:solidFill>
                <a:latin typeface="Calibri" panose="020F0502020204030204" pitchFamily="34" charset="0"/>
                <a:cs typeface="Calibri" panose="020F0502020204030204" pitchFamily="34" charset="0"/>
              </a:rPr>
              <a:t>Adults who binge drink are at increased risk for alcohol problems</a:t>
            </a:r>
          </a:p>
          <a:p>
            <a:endParaRPr lang="en-US" dirty="0"/>
          </a:p>
        </p:txBody>
      </p:sp>
      <p:sp>
        <p:nvSpPr>
          <p:cNvPr id="7" name="Slide Number Placeholder 6">
            <a:extLst>
              <a:ext uri="{FF2B5EF4-FFF2-40B4-BE49-F238E27FC236}">
                <a16:creationId xmlns:a16="http://schemas.microsoft.com/office/drawing/2014/main" id="{EE6DC4DE-499D-7FB3-B6EB-2D4488CD3E60}"/>
              </a:ext>
            </a:extLst>
          </p:cNvPr>
          <p:cNvSpPr>
            <a:spLocks noGrp="1"/>
          </p:cNvSpPr>
          <p:nvPr>
            <p:ph type="sldNum" sz="quarter" idx="10"/>
          </p:nvPr>
        </p:nvSpPr>
        <p:spPr/>
        <p:txBody>
          <a:bodyPr/>
          <a:lstStyle/>
          <a:p>
            <a:fld id="{40297E34-0326-6442-A83A-7AC02FF9B76A}" type="slidenum">
              <a:rPr lang="en-US" smtClean="0"/>
              <a:pPr/>
              <a:t>7</a:t>
            </a:fld>
            <a:endParaRPr lang="en-US" dirty="0"/>
          </a:p>
        </p:txBody>
      </p:sp>
      <p:sp>
        <p:nvSpPr>
          <p:cNvPr id="3" name="Rectangle 2">
            <a:extLst>
              <a:ext uri="{FF2B5EF4-FFF2-40B4-BE49-F238E27FC236}">
                <a16:creationId xmlns:a16="http://schemas.microsoft.com/office/drawing/2014/main" id="{11DA1CCF-6B20-4CF4-A7BC-4D967372D0A5}"/>
              </a:ext>
            </a:extLst>
          </p:cNvPr>
          <p:cNvSpPr/>
          <p:nvPr/>
        </p:nvSpPr>
        <p:spPr>
          <a:xfrm>
            <a:off x="2422572" y="5210282"/>
            <a:ext cx="7644706" cy="1200329"/>
          </a:xfrm>
          <a:prstGeom prst="rect">
            <a:avLst/>
          </a:prstGeom>
        </p:spPr>
        <p:txBody>
          <a:bodyPr wrap="square">
            <a:spAutoFit/>
          </a:bodyPr>
          <a:lstStyle/>
          <a:p>
            <a:r>
              <a:rPr lang="en-US" sz="2400" b="1" dirty="0">
                <a:solidFill>
                  <a:srgbClr val="88A0A8"/>
                </a:solidFill>
                <a:latin typeface="Calibri" panose="020F0502020204030204" pitchFamily="34" charset="0"/>
                <a:cs typeface="Calibri" panose="020F0502020204030204" pitchFamily="34" charset="0"/>
              </a:rPr>
              <a:t>‘Nearly 1 in 3 US adults have risky alcohol use according to NIAAA estimates. Alcohol use disorder has been estimated to affect 29% of adults in the US in their lifetimes.’</a:t>
            </a:r>
          </a:p>
        </p:txBody>
      </p:sp>
      <p:sp>
        <p:nvSpPr>
          <p:cNvPr id="5" name="Rectangle 4">
            <a:extLst>
              <a:ext uri="{FF2B5EF4-FFF2-40B4-BE49-F238E27FC236}">
                <a16:creationId xmlns:a16="http://schemas.microsoft.com/office/drawing/2014/main" id="{64214E42-27FF-4ABA-97F8-173660E4D733}"/>
              </a:ext>
              <a:ext uri="{C183D7F6-B498-43B3-948B-1728B52AA6E4}">
                <adec:decorative xmlns:adec="http://schemas.microsoft.com/office/drawing/2017/decorative" val="1"/>
              </a:ext>
            </a:extLst>
          </p:cNvPr>
          <p:cNvSpPr/>
          <p:nvPr/>
        </p:nvSpPr>
        <p:spPr>
          <a:xfrm>
            <a:off x="281326" y="1746681"/>
            <a:ext cx="5102352" cy="3364637"/>
          </a:xfrm>
          <a:prstGeom prst="rect">
            <a:avLst/>
          </a:prstGeom>
          <a:noFill/>
          <a:ln w="38100">
            <a:solidFill>
              <a:srgbClr val="405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53397B0-E582-4515-A605-83393213E55E}"/>
              </a:ext>
              <a:ext uri="{C183D7F6-B498-43B3-948B-1728B52AA6E4}">
                <adec:decorative xmlns:adec="http://schemas.microsoft.com/office/drawing/2017/decorative" val="1"/>
              </a:ext>
            </a:extLst>
          </p:cNvPr>
          <p:cNvSpPr/>
          <p:nvPr/>
        </p:nvSpPr>
        <p:spPr>
          <a:xfrm>
            <a:off x="5691361" y="1741421"/>
            <a:ext cx="5102352" cy="3364637"/>
          </a:xfrm>
          <a:prstGeom prst="rect">
            <a:avLst/>
          </a:prstGeom>
          <a:noFill/>
          <a:ln w="38100">
            <a:solidFill>
              <a:srgbClr val="405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6CC89C-8086-4CEC-ACFF-DC70A882F9B2}"/>
              </a:ext>
            </a:extLst>
          </p:cNvPr>
          <p:cNvSpPr/>
          <p:nvPr/>
        </p:nvSpPr>
        <p:spPr>
          <a:xfrm>
            <a:off x="3734065" y="6488668"/>
            <a:ext cx="2789546" cy="307777"/>
          </a:xfrm>
          <a:prstGeom prst="rect">
            <a:avLst/>
          </a:prstGeom>
        </p:spPr>
        <p:txBody>
          <a:bodyPr wrap="none">
            <a:spAutoFit/>
          </a:bodyPr>
          <a:lstStyle/>
          <a:p>
            <a:r>
              <a:rPr lang="en-US" sz="1400" b="1" dirty="0"/>
              <a:t>Patel &amp; </a:t>
            </a:r>
            <a:r>
              <a:rPr lang="en-US" sz="1400" b="1" dirty="0" err="1"/>
              <a:t>Balsanova</a:t>
            </a:r>
            <a:r>
              <a:rPr lang="en-US" sz="1400" b="1" dirty="0"/>
              <a:t>, 2021 p. 196</a:t>
            </a:r>
          </a:p>
        </p:txBody>
      </p:sp>
      <p:grpSp>
        <p:nvGrpSpPr>
          <p:cNvPr id="14" name="Group 13">
            <a:extLst>
              <a:ext uri="{FF2B5EF4-FFF2-40B4-BE49-F238E27FC236}">
                <a16:creationId xmlns:a16="http://schemas.microsoft.com/office/drawing/2014/main" id="{8C8171DC-FE71-B4CF-8685-2A596D94D614}"/>
              </a:ext>
              <a:ext uri="{C183D7F6-B498-43B3-948B-1728B52AA6E4}">
                <adec:decorative xmlns:adec="http://schemas.microsoft.com/office/drawing/2017/decorative" val="1"/>
              </a:ext>
            </a:extLst>
          </p:cNvPr>
          <p:cNvGrpSpPr/>
          <p:nvPr/>
        </p:nvGrpSpPr>
        <p:grpSpPr>
          <a:xfrm>
            <a:off x="8783714" y="78426"/>
            <a:ext cx="3117542" cy="1572557"/>
            <a:chOff x="8783714" y="78426"/>
            <a:chExt cx="3117542" cy="1572557"/>
          </a:xfrm>
        </p:grpSpPr>
        <p:pic>
          <p:nvPicPr>
            <p:cNvPr id="10" name="Picture 9">
              <a:extLst>
                <a:ext uri="{FF2B5EF4-FFF2-40B4-BE49-F238E27FC236}">
                  <a16:creationId xmlns:a16="http://schemas.microsoft.com/office/drawing/2014/main" id="{DE02BE7C-3C68-4D89-874B-E81DB3B1646A}"/>
                </a:ext>
              </a:extLst>
            </p:cNvPr>
            <p:cNvPicPr>
              <a:picLocks noChangeAspect="1"/>
            </p:cNvPicPr>
            <p:nvPr/>
          </p:nvPicPr>
          <p:blipFill>
            <a:blip r:embed="rId3"/>
            <a:stretch>
              <a:fillRect/>
            </a:stretch>
          </p:blipFill>
          <p:spPr>
            <a:xfrm>
              <a:off x="8783714" y="92212"/>
              <a:ext cx="1558771" cy="1558771"/>
            </a:xfrm>
            <a:prstGeom prst="rect">
              <a:avLst/>
            </a:prstGeom>
          </p:spPr>
        </p:pic>
        <p:pic>
          <p:nvPicPr>
            <p:cNvPr id="11" name="Picture 10">
              <a:extLst>
                <a:ext uri="{FF2B5EF4-FFF2-40B4-BE49-F238E27FC236}">
                  <a16:creationId xmlns:a16="http://schemas.microsoft.com/office/drawing/2014/main" id="{AC9D2BF8-AF96-4BDD-BFFC-28D9931220FB}"/>
                </a:ext>
              </a:extLst>
            </p:cNvPr>
            <p:cNvPicPr>
              <a:picLocks noChangeAspect="1"/>
            </p:cNvPicPr>
            <p:nvPr/>
          </p:nvPicPr>
          <p:blipFill>
            <a:blip r:embed="rId3"/>
            <a:stretch>
              <a:fillRect/>
            </a:stretch>
          </p:blipFill>
          <p:spPr>
            <a:xfrm>
              <a:off x="10342485" y="78426"/>
              <a:ext cx="1558771" cy="1558771"/>
            </a:xfrm>
            <a:prstGeom prst="rect">
              <a:avLst/>
            </a:prstGeom>
          </p:spPr>
        </p:pic>
      </p:grpSp>
      <p:sp>
        <p:nvSpPr>
          <p:cNvPr id="12" name="TextBox 11">
            <a:extLst>
              <a:ext uri="{FF2B5EF4-FFF2-40B4-BE49-F238E27FC236}">
                <a16:creationId xmlns:a16="http://schemas.microsoft.com/office/drawing/2014/main" id="{AD7C8D2E-8C4B-4096-83A5-EFF29940FB88}"/>
              </a:ext>
            </a:extLst>
          </p:cNvPr>
          <p:cNvSpPr txBox="1"/>
          <p:nvPr/>
        </p:nvSpPr>
        <p:spPr>
          <a:xfrm>
            <a:off x="2822913" y="4803541"/>
            <a:ext cx="2512381" cy="307777"/>
          </a:xfrm>
          <a:prstGeom prst="rect">
            <a:avLst/>
          </a:prstGeom>
          <a:noFill/>
        </p:spPr>
        <p:txBody>
          <a:bodyPr wrap="square" rtlCol="0">
            <a:spAutoFit/>
          </a:bodyPr>
          <a:lstStyle/>
          <a:p>
            <a:pPr algn="r"/>
            <a:r>
              <a:rPr lang="en-US" sz="1400" dirty="0"/>
              <a:t>Berger, et al., 2022</a:t>
            </a:r>
          </a:p>
        </p:txBody>
      </p:sp>
      <p:sp>
        <p:nvSpPr>
          <p:cNvPr id="13" name="TextBox 12">
            <a:extLst>
              <a:ext uri="{FF2B5EF4-FFF2-40B4-BE49-F238E27FC236}">
                <a16:creationId xmlns:a16="http://schemas.microsoft.com/office/drawing/2014/main" id="{9E5741BE-D975-4EAB-A064-AF62088CF0E9}"/>
              </a:ext>
            </a:extLst>
          </p:cNvPr>
          <p:cNvSpPr txBox="1"/>
          <p:nvPr/>
        </p:nvSpPr>
        <p:spPr>
          <a:xfrm>
            <a:off x="5791283" y="4814263"/>
            <a:ext cx="1696042" cy="584775"/>
          </a:xfrm>
          <a:prstGeom prst="rect">
            <a:avLst/>
          </a:prstGeom>
          <a:noFill/>
        </p:spPr>
        <p:txBody>
          <a:bodyPr wrap="none" rtlCol="0">
            <a:spAutoFit/>
          </a:bodyPr>
          <a:lstStyle/>
          <a:p>
            <a:r>
              <a:rPr lang="en-US" sz="1400" dirty="0"/>
              <a:t>Berger, et al., 2022</a:t>
            </a:r>
          </a:p>
          <a:p>
            <a:endParaRPr lang="en-US" b="1" dirty="0"/>
          </a:p>
        </p:txBody>
      </p:sp>
    </p:spTree>
    <p:extLst>
      <p:ext uri="{BB962C8B-B14F-4D97-AF65-F5344CB8AC3E}">
        <p14:creationId xmlns:p14="http://schemas.microsoft.com/office/powerpoint/2010/main" val="263534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26BC3EA-C28C-D495-450F-149B548BC64E}"/>
              </a:ext>
            </a:extLst>
          </p:cNvPr>
          <p:cNvSpPr>
            <a:spLocks noGrp="1"/>
          </p:cNvSpPr>
          <p:nvPr>
            <p:ph type="title"/>
          </p:nvPr>
        </p:nvSpPr>
        <p:spPr>
          <a:xfrm>
            <a:off x="399494" y="594804"/>
            <a:ext cx="12192001" cy="1482254"/>
          </a:xfrm>
        </p:spPr>
        <p:txBody>
          <a:bodyPr>
            <a:normAutofit/>
          </a:bodyPr>
          <a:lstStyle/>
          <a:p>
            <a:pPr algn="ctr"/>
            <a:r>
              <a:rPr lang="en-US" sz="4400" dirty="0">
                <a:solidFill>
                  <a:srgbClr val="88A0A8"/>
                </a:solidFill>
                <a:latin typeface="Arial"/>
                <a:cs typeface="Arial"/>
              </a:rPr>
              <a:t>Alcohol Use Disorders</a:t>
            </a:r>
            <a:br>
              <a:rPr lang="en-US" sz="4400" dirty="0">
                <a:solidFill>
                  <a:srgbClr val="88A0A8"/>
                </a:solidFill>
                <a:latin typeface="Arial"/>
                <a:cs typeface="Arial"/>
              </a:rPr>
            </a:br>
            <a:r>
              <a:rPr lang="en-US" sz="4400" dirty="0">
                <a:solidFill>
                  <a:srgbClr val="88A0A8"/>
                </a:solidFill>
                <a:latin typeface="Arial"/>
                <a:cs typeface="Arial"/>
              </a:rPr>
              <a:t>Diagnostic Statistical Manual-5 </a:t>
            </a:r>
            <a:endParaRPr lang="en-US" sz="4400" dirty="0">
              <a:solidFill>
                <a:srgbClr val="88A0A8"/>
              </a:solidFill>
            </a:endParaRPr>
          </a:p>
        </p:txBody>
      </p:sp>
      <p:sp>
        <p:nvSpPr>
          <p:cNvPr id="12" name="Slide Number Placeholder 11">
            <a:extLst>
              <a:ext uri="{FF2B5EF4-FFF2-40B4-BE49-F238E27FC236}">
                <a16:creationId xmlns:a16="http://schemas.microsoft.com/office/drawing/2014/main" id="{5E543543-6F73-1B90-49F6-5CABABB349E6}"/>
              </a:ext>
            </a:extLst>
          </p:cNvPr>
          <p:cNvSpPr>
            <a:spLocks noGrp="1"/>
          </p:cNvSpPr>
          <p:nvPr>
            <p:ph type="sldNum" sz="quarter" idx="10"/>
          </p:nvPr>
        </p:nvSpPr>
        <p:spPr/>
        <p:txBody>
          <a:bodyPr/>
          <a:lstStyle/>
          <a:p>
            <a:fld id="{40297E34-0326-6442-A83A-7AC02FF9B76A}" type="slidenum">
              <a:rPr lang="en-US" smtClean="0"/>
              <a:pPr/>
              <a:t>8</a:t>
            </a:fld>
            <a:endParaRPr lang="en-US" dirty="0"/>
          </a:p>
        </p:txBody>
      </p:sp>
      <p:sp>
        <p:nvSpPr>
          <p:cNvPr id="4" name="Content Placeholder 3">
            <a:extLst>
              <a:ext uri="{FF2B5EF4-FFF2-40B4-BE49-F238E27FC236}">
                <a16:creationId xmlns:a16="http://schemas.microsoft.com/office/drawing/2014/main" id="{885C6864-1358-EE64-681B-E5133471F5EF}"/>
              </a:ext>
            </a:extLst>
          </p:cNvPr>
          <p:cNvSpPr>
            <a:spLocks noGrp="1"/>
          </p:cNvSpPr>
          <p:nvPr>
            <p:ph idx="1"/>
          </p:nvPr>
        </p:nvSpPr>
        <p:spPr>
          <a:xfrm>
            <a:off x="1" y="2095130"/>
            <a:ext cx="12011486" cy="4085007"/>
          </a:xfrm>
        </p:spPr>
        <p:txBody>
          <a:bodyPr vert="horz" lIns="91440" tIns="45720" rIns="91440" bIns="45720" rtlCol="0" anchor="t">
            <a:normAutofit/>
          </a:bodyPr>
          <a:lstStyle/>
          <a:p>
            <a:pPr marL="342900" indent="-342900">
              <a:buClr>
                <a:srgbClr val="94A545"/>
              </a:buClr>
              <a:buFont typeface="Arial" panose="020B0604020202020204" pitchFamily="34" charset="0"/>
              <a:buChar char="•"/>
            </a:pPr>
            <a:r>
              <a:rPr lang="en-US" sz="3600" b="1" dirty="0">
                <a:solidFill>
                  <a:srgbClr val="405742"/>
                </a:solidFill>
                <a:latin typeface="Calibri" panose="020F0502020204030204" pitchFamily="34" charset="0"/>
                <a:cs typeface="Calibri" panose="020F0502020204030204" pitchFamily="34" charset="0"/>
              </a:rPr>
              <a:t>DSM-5 integrates alcohol abuse and alcohol dependence into a single disorder called alcohol use disorder (AUD)</a:t>
            </a:r>
          </a:p>
          <a:p>
            <a:pPr marL="342900" indent="-342900">
              <a:buClr>
                <a:srgbClr val="94A545"/>
              </a:buClr>
              <a:buFont typeface="Arial" panose="020B0604020202020204" pitchFamily="34" charset="0"/>
              <a:buChar char="•"/>
            </a:pPr>
            <a:r>
              <a:rPr lang="en-US" sz="3600" b="1" dirty="0">
                <a:solidFill>
                  <a:srgbClr val="405742"/>
                </a:solidFill>
                <a:latin typeface="Calibri" panose="020F0502020204030204" pitchFamily="34" charset="0"/>
                <a:cs typeface="Calibri" panose="020F0502020204030204" pitchFamily="34" charset="0"/>
              </a:rPr>
              <a:t>Mild, moderate, and severe sub-classifications</a:t>
            </a:r>
          </a:p>
          <a:p>
            <a:pPr marL="342900" indent="-342900">
              <a:buClr>
                <a:srgbClr val="94A545"/>
              </a:buClr>
              <a:buFont typeface="Arial" panose="020B0604020202020204" pitchFamily="34" charset="0"/>
              <a:buChar char="•"/>
            </a:pPr>
            <a:r>
              <a:rPr lang="en-US" sz="3600" b="1" dirty="0">
                <a:solidFill>
                  <a:srgbClr val="405742"/>
                </a:solidFill>
                <a:latin typeface="Calibri" panose="020F0502020204030204" pitchFamily="34" charset="0"/>
                <a:cs typeface="Calibri" panose="020F0502020204030204" pitchFamily="34" charset="0"/>
              </a:rPr>
              <a:t>Anyone meeting any two of 11 criteria during the same 12-month period receives a diagnosis of AUD</a:t>
            </a:r>
          </a:p>
          <a:p>
            <a:pPr marL="342900" indent="-342900">
              <a:buClr>
                <a:srgbClr val="94A545"/>
              </a:buClr>
              <a:buFont typeface="Arial" panose="020B0604020202020204" pitchFamily="34" charset="0"/>
              <a:buChar char="•"/>
            </a:pPr>
            <a:r>
              <a:rPr lang="en-US" sz="3600" b="1" dirty="0">
                <a:solidFill>
                  <a:srgbClr val="405742"/>
                </a:solidFill>
                <a:latin typeface="Calibri" panose="020F0502020204030204" pitchFamily="34" charset="0"/>
                <a:cs typeface="Calibri" panose="020F0502020204030204" pitchFamily="34" charset="0"/>
              </a:rPr>
              <a:t>Criteria can be grouped by impaired control, social impairment, risky use, and pharmacological criteria</a:t>
            </a:r>
          </a:p>
        </p:txBody>
      </p:sp>
      <p:pic>
        <p:nvPicPr>
          <p:cNvPr id="3" name="Picture 2">
            <a:extLst>
              <a:ext uri="{FF2B5EF4-FFF2-40B4-BE49-F238E27FC236}">
                <a16:creationId xmlns:a16="http://schemas.microsoft.com/office/drawing/2014/main" id="{4B989C39-8A68-4C0A-AC9C-41573E579C29}"/>
              </a:ext>
              <a:ext uri="{C183D7F6-B498-43B3-948B-1728B52AA6E4}">
                <adec:decorative xmlns:adec="http://schemas.microsoft.com/office/drawing/2017/decorative" val="1"/>
              </a:ext>
            </a:extLst>
          </p:cNvPr>
          <p:cNvPicPr>
            <a:picLocks noChangeAspect="1"/>
          </p:cNvPicPr>
          <p:nvPr/>
        </p:nvPicPr>
        <p:blipFill>
          <a:blip r:embed="rId3">
            <a:duotone>
              <a:schemeClr val="bg2">
                <a:shade val="45000"/>
                <a:satMod val="135000"/>
              </a:schemeClr>
              <a:prstClr val="white"/>
            </a:duotone>
          </a:blip>
          <a:stretch>
            <a:fillRect/>
          </a:stretch>
        </p:blipFill>
        <p:spPr>
          <a:xfrm>
            <a:off x="0" y="0"/>
            <a:ext cx="2616323" cy="1744215"/>
          </a:xfrm>
          <a:prstGeom prst="rect">
            <a:avLst/>
          </a:prstGeom>
        </p:spPr>
      </p:pic>
      <p:sp>
        <p:nvSpPr>
          <p:cNvPr id="5" name="TextBox 4">
            <a:extLst>
              <a:ext uri="{FF2B5EF4-FFF2-40B4-BE49-F238E27FC236}">
                <a16:creationId xmlns:a16="http://schemas.microsoft.com/office/drawing/2014/main" id="{63849532-ACF4-45B1-AB90-0C4233454BC0}"/>
              </a:ext>
            </a:extLst>
          </p:cNvPr>
          <p:cNvSpPr txBox="1"/>
          <p:nvPr/>
        </p:nvSpPr>
        <p:spPr>
          <a:xfrm>
            <a:off x="450170" y="6522175"/>
            <a:ext cx="2175029" cy="307777"/>
          </a:xfrm>
          <a:prstGeom prst="rect">
            <a:avLst/>
          </a:prstGeom>
          <a:noFill/>
        </p:spPr>
        <p:txBody>
          <a:bodyPr wrap="square" rtlCol="0">
            <a:spAutoFit/>
          </a:bodyPr>
          <a:lstStyle/>
          <a:p>
            <a:r>
              <a:rPr lang="en-US" sz="1400" dirty="0"/>
              <a:t>APA, DSM V, 2013</a:t>
            </a:r>
          </a:p>
        </p:txBody>
      </p:sp>
    </p:spTree>
    <p:extLst>
      <p:ext uri="{BB962C8B-B14F-4D97-AF65-F5344CB8AC3E}">
        <p14:creationId xmlns:p14="http://schemas.microsoft.com/office/powerpoint/2010/main" val="144258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26BC3EA-C28C-D495-450F-149B548BC64E}"/>
              </a:ext>
            </a:extLst>
          </p:cNvPr>
          <p:cNvSpPr>
            <a:spLocks noGrp="1"/>
          </p:cNvSpPr>
          <p:nvPr>
            <p:ph type="title"/>
          </p:nvPr>
        </p:nvSpPr>
        <p:spPr>
          <a:xfrm>
            <a:off x="177554" y="-18071"/>
            <a:ext cx="10360152" cy="914400"/>
          </a:xfrm>
        </p:spPr>
        <p:txBody>
          <a:bodyPr>
            <a:normAutofit/>
          </a:bodyPr>
          <a:lstStyle/>
          <a:p>
            <a:r>
              <a:rPr lang="en-US" sz="4400" b="1" dirty="0">
                <a:solidFill>
                  <a:srgbClr val="88A0A8"/>
                </a:solidFill>
                <a:latin typeface="Calibri Light" panose="020F0302020204030204" pitchFamily="34" charset="0"/>
                <a:cs typeface="Calibri Light" panose="020F0302020204030204" pitchFamily="34" charset="0"/>
              </a:rPr>
              <a:t>Alcohol Use Disorders – DSM-5</a:t>
            </a:r>
          </a:p>
        </p:txBody>
      </p:sp>
      <p:sp>
        <p:nvSpPr>
          <p:cNvPr id="12" name="Slide Number Placeholder 11">
            <a:extLst>
              <a:ext uri="{FF2B5EF4-FFF2-40B4-BE49-F238E27FC236}">
                <a16:creationId xmlns:a16="http://schemas.microsoft.com/office/drawing/2014/main" id="{5E543543-6F73-1B90-49F6-5CABABB349E6}"/>
              </a:ext>
            </a:extLst>
          </p:cNvPr>
          <p:cNvSpPr>
            <a:spLocks noGrp="1"/>
          </p:cNvSpPr>
          <p:nvPr>
            <p:ph type="sldNum" sz="quarter" idx="10"/>
          </p:nvPr>
        </p:nvSpPr>
        <p:spPr/>
        <p:txBody>
          <a:bodyPr/>
          <a:lstStyle/>
          <a:p>
            <a:fld id="{40297E34-0326-6442-A83A-7AC02FF9B76A}" type="slidenum">
              <a:rPr lang="en-US" smtClean="0"/>
              <a:pPr/>
              <a:t>9</a:t>
            </a:fld>
            <a:endParaRPr lang="en-US" dirty="0"/>
          </a:p>
        </p:txBody>
      </p:sp>
      <p:sp>
        <p:nvSpPr>
          <p:cNvPr id="4" name="Content Placeholder 3">
            <a:extLst>
              <a:ext uri="{FF2B5EF4-FFF2-40B4-BE49-F238E27FC236}">
                <a16:creationId xmlns:a16="http://schemas.microsoft.com/office/drawing/2014/main" id="{885C6864-1358-EE64-681B-E5133471F5EF}"/>
              </a:ext>
            </a:extLst>
          </p:cNvPr>
          <p:cNvSpPr>
            <a:spLocks noGrp="1"/>
          </p:cNvSpPr>
          <p:nvPr>
            <p:ph idx="1"/>
          </p:nvPr>
        </p:nvSpPr>
        <p:spPr>
          <a:xfrm>
            <a:off x="3340963" y="1079661"/>
            <a:ext cx="8717872" cy="5061867"/>
          </a:xfrm>
        </p:spPr>
        <p:txBody>
          <a:bodyPr vert="horz" lIns="91440" tIns="45720" rIns="91440" bIns="45720" rtlCol="0" anchor="t">
            <a:normAutofit/>
          </a:bodyPr>
          <a:lstStyle/>
          <a:p>
            <a:pPr marL="342900" indent="-342900">
              <a:buFont typeface="Arial" panose="020B0604020202020204" pitchFamily="34" charset="0"/>
              <a:buChar char="•"/>
            </a:pPr>
            <a:r>
              <a:rPr lang="en-US" b="1" dirty="0">
                <a:solidFill>
                  <a:srgbClr val="405742"/>
                </a:solidFill>
                <a:latin typeface="Calibri" panose="020F0502020204030204" pitchFamily="34" charset="0"/>
                <a:cs typeface="Calibri" panose="020F0502020204030204" pitchFamily="34" charset="0"/>
              </a:rPr>
              <a:t>Have you drank more than intended?</a:t>
            </a:r>
          </a:p>
          <a:p>
            <a:pPr marL="342900" indent="-342900">
              <a:buFont typeface="Arial" panose="020B0604020202020204" pitchFamily="34" charset="0"/>
              <a:buChar char="•"/>
            </a:pPr>
            <a:r>
              <a:rPr lang="en-US" b="1" dirty="0">
                <a:solidFill>
                  <a:srgbClr val="405742"/>
                </a:solidFill>
                <a:latin typeface="Calibri" panose="020F0502020204030204" pitchFamily="34" charset="0"/>
                <a:cs typeface="Calibri" panose="020F0502020204030204" pitchFamily="34" charset="0"/>
              </a:rPr>
              <a:t>Tried to cut down or stop drinking?</a:t>
            </a:r>
          </a:p>
          <a:p>
            <a:pPr marL="342900" indent="-342900">
              <a:buFont typeface="Arial" panose="020B0604020202020204" pitchFamily="34" charset="0"/>
              <a:buChar char="•"/>
            </a:pPr>
            <a:r>
              <a:rPr lang="en-US" b="1" dirty="0">
                <a:solidFill>
                  <a:srgbClr val="405742"/>
                </a:solidFill>
                <a:latin typeface="Calibri" panose="020F0502020204030204" pitchFamily="34" charset="0"/>
                <a:cs typeface="Calibri" panose="020F0502020204030204" pitchFamily="34" charset="0"/>
              </a:rPr>
              <a:t>Spent a lot of time drinking or recovering from drinking?</a:t>
            </a:r>
          </a:p>
          <a:p>
            <a:pPr marL="342900" indent="-342900">
              <a:buFont typeface="Arial" panose="020B0604020202020204" pitchFamily="34" charset="0"/>
              <a:buChar char="•"/>
            </a:pPr>
            <a:r>
              <a:rPr lang="en-US" b="1" dirty="0">
                <a:solidFill>
                  <a:srgbClr val="405742"/>
                </a:solidFill>
                <a:latin typeface="Calibri" panose="020F0502020204030204" pitchFamily="34" charset="0"/>
                <a:cs typeface="Calibri" panose="020F0502020204030204" pitchFamily="34" charset="0"/>
              </a:rPr>
              <a:t>Wanted a drink? Craved a drink?</a:t>
            </a:r>
          </a:p>
          <a:p>
            <a:pPr marL="342900" indent="-342900">
              <a:buFont typeface="Arial" panose="020B0604020202020204" pitchFamily="34" charset="0"/>
              <a:buChar char="•"/>
            </a:pPr>
            <a:r>
              <a:rPr lang="en-US" b="1" dirty="0">
                <a:solidFill>
                  <a:srgbClr val="405742"/>
                </a:solidFill>
                <a:latin typeface="Calibri" panose="020F0502020204030204" pitchFamily="34" charset="0"/>
                <a:cs typeface="Calibri" panose="020F0502020204030204" pitchFamily="34" charset="0"/>
              </a:rPr>
              <a:t>Has drinking caused trouble with family? Work? Or school?</a:t>
            </a:r>
          </a:p>
          <a:p>
            <a:pPr marL="342900" indent="-342900">
              <a:buFont typeface="Arial" panose="020B0604020202020204" pitchFamily="34" charset="0"/>
              <a:buChar char="•"/>
            </a:pPr>
            <a:r>
              <a:rPr lang="en-US" b="1" dirty="0">
                <a:solidFill>
                  <a:srgbClr val="405742"/>
                </a:solidFill>
                <a:latin typeface="Calibri" panose="020F0502020204030204" pitchFamily="34" charset="0"/>
                <a:cs typeface="Calibri" panose="020F0502020204030204" pitchFamily="34" charset="0"/>
              </a:rPr>
              <a:t>Do you have to drink more to feel the way you want to?</a:t>
            </a:r>
          </a:p>
          <a:p>
            <a:pPr marL="342900" indent="-342900">
              <a:buFont typeface="Arial" panose="020B0604020202020204" pitchFamily="34" charset="0"/>
              <a:buChar char="•"/>
            </a:pPr>
            <a:r>
              <a:rPr lang="en-US" b="1" dirty="0">
                <a:solidFill>
                  <a:srgbClr val="405742"/>
                </a:solidFill>
                <a:latin typeface="Calibri" panose="020F0502020204030204" pitchFamily="34" charset="0"/>
                <a:cs typeface="Calibri" panose="020F0502020204030204" pitchFamily="34" charset="0"/>
              </a:rPr>
              <a:t>Have you felt sick, shaky, restless or had to have a drink to feel better?</a:t>
            </a:r>
          </a:p>
          <a:p>
            <a:pPr marL="342900" indent="-342900">
              <a:buFont typeface="Arial" panose="020B0604020202020204" pitchFamily="34" charset="0"/>
              <a:buChar char="•"/>
            </a:pPr>
            <a:r>
              <a:rPr lang="en-US" b="1" dirty="0">
                <a:solidFill>
                  <a:srgbClr val="405742"/>
                </a:solidFill>
                <a:latin typeface="Calibri" panose="020F0502020204030204" pitchFamily="34" charset="0"/>
                <a:cs typeface="Calibri" panose="020F0502020204030204" pitchFamily="34" charset="0"/>
              </a:rPr>
              <a:t>Have you been unable to remember what you did while drinking? Or did things you wouldn't have done if you were sober? </a:t>
            </a:r>
          </a:p>
        </p:txBody>
      </p:sp>
      <p:pic>
        <p:nvPicPr>
          <p:cNvPr id="3076" name="Picture 4" descr="Symptoms of alcohol use disorder | Infographic">
            <a:extLst>
              <a:ext uri="{FF2B5EF4-FFF2-40B4-BE49-F238E27FC236}">
                <a16:creationId xmlns:a16="http://schemas.microsoft.com/office/drawing/2014/main" id="{43DD1956-1D32-4D7B-AB46-3A9498C2B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94" y="896329"/>
            <a:ext cx="2363236" cy="59080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4BCC054-AADA-4E66-8D26-C6354EDCA054}"/>
              </a:ext>
            </a:extLst>
          </p:cNvPr>
          <p:cNvSpPr txBox="1"/>
          <p:nvPr/>
        </p:nvSpPr>
        <p:spPr>
          <a:xfrm>
            <a:off x="2754806" y="6488668"/>
            <a:ext cx="6417769" cy="307777"/>
          </a:xfrm>
          <a:prstGeom prst="rect">
            <a:avLst/>
          </a:prstGeom>
          <a:noFill/>
        </p:spPr>
        <p:txBody>
          <a:bodyPr wrap="square" rtlCol="0">
            <a:spAutoFit/>
          </a:bodyPr>
          <a:lstStyle/>
          <a:p>
            <a:r>
              <a:rPr lang="en-US" sz="1400" dirty="0">
                <a:hlinkClick r:id="rId4"/>
              </a:rPr>
              <a:t>https://hawaiianrecovery.com/rehab-blog/everything-about-alcohol-use-disorder</a:t>
            </a:r>
            <a:endParaRPr lang="en-US" sz="1400" dirty="0"/>
          </a:p>
        </p:txBody>
      </p:sp>
      <p:sp>
        <p:nvSpPr>
          <p:cNvPr id="3" name="Rectangle 2">
            <a:extLst>
              <a:ext uri="{FF2B5EF4-FFF2-40B4-BE49-F238E27FC236}">
                <a16:creationId xmlns:a16="http://schemas.microsoft.com/office/drawing/2014/main" id="{2D1E184E-10FD-4B3C-B64E-8ED04C15749E}"/>
              </a:ext>
            </a:extLst>
          </p:cNvPr>
          <p:cNvSpPr/>
          <p:nvPr/>
        </p:nvSpPr>
        <p:spPr>
          <a:xfrm>
            <a:off x="4813238" y="5409007"/>
            <a:ext cx="1680909" cy="307777"/>
          </a:xfrm>
          <a:prstGeom prst="rect">
            <a:avLst/>
          </a:prstGeom>
        </p:spPr>
        <p:txBody>
          <a:bodyPr wrap="none">
            <a:spAutoFit/>
          </a:bodyPr>
          <a:lstStyle/>
          <a:p>
            <a:r>
              <a:rPr lang="en-US" sz="1400" dirty="0"/>
              <a:t>APA, DSM V, 2013</a:t>
            </a:r>
          </a:p>
        </p:txBody>
      </p:sp>
    </p:spTree>
    <p:extLst>
      <p:ext uri="{BB962C8B-B14F-4D97-AF65-F5344CB8AC3E}">
        <p14:creationId xmlns:p14="http://schemas.microsoft.com/office/powerpoint/2010/main" val="1722003087"/>
      </p:ext>
    </p:extLst>
  </p:cSld>
  <p:clrMapOvr>
    <a:masterClrMapping/>
  </p:clrMapOvr>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3609</TotalTime>
  <Words>3215</Words>
  <Application>Microsoft Macintosh PowerPoint</Application>
  <PresentationFormat>Widescreen</PresentationFormat>
  <Paragraphs>165</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Tahoma</vt:lpstr>
      <vt:lpstr>Office Theme</vt:lpstr>
      <vt:lpstr>Risky Drinking Or Alcohol Use Disorder? </vt:lpstr>
      <vt:lpstr>Key Terms</vt:lpstr>
      <vt:lpstr>More Key Terms</vt:lpstr>
      <vt:lpstr>How is Risky Drinking Defined?</vt:lpstr>
      <vt:lpstr>What is a Standard Drink? </vt:lpstr>
      <vt:lpstr>Dangers of Binge Drinking</vt:lpstr>
      <vt:lpstr>Dangers of Binge Drinking (2)</vt:lpstr>
      <vt:lpstr>Alcohol Use Disorders Diagnostic Statistical Manual-5 </vt:lpstr>
      <vt:lpstr>Alcohol Use Disorders – DSM-5</vt:lpstr>
      <vt:lpstr>Who's at Risk?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Shannon Browning</cp:lastModifiedBy>
  <cp:revision>386</cp:revision>
  <dcterms:created xsi:type="dcterms:W3CDTF">2022-06-22T17:25:43Z</dcterms:created>
  <dcterms:modified xsi:type="dcterms:W3CDTF">2024-10-21T22:46:41Z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b38bac-b8d9-4247-86ce-c60989fdd649_Enabled">
    <vt:lpwstr>true</vt:lpwstr>
  </property>
  <property fmtid="{D5CDD505-2E9C-101B-9397-08002B2CF9AE}" pid="3" name="MSIP_Label_49b38bac-b8d9-4247-86ce-c60989fdd649_SetDate">
    <vt:lpwstr>2022-08-31T20:00:15Z</vt:lpwstr>
  </property>
  <property fmtid="{D5CDD505-2E9C-101B-9397-08002B2CF9AE}" pid="4" name="MSIP_Label_49b38bac-b8d9-4247-86ce-c60989fdd649_Method">
    <vt:lpwstr>Standard</vt:lpwstr>
  </property>
  <property fmtid="{D5CDD505-2E9C-101B-9397-08002B2CF9AE}" pid="5" name="MSIP_Label_49b38bac-b8d9-4247-86ce-c60989fdd649_Name">
    <vt:lpwstr>defa4170-0d19-0005-0004-bc88714345d2</vt:lpwstr>
  </property>
  <property fmtid="{D5CDD505-2E9C-101B-9397-08002B2CF9AE}" pid="6" name="MSIP_Label_49b38bac-b8d9-4247-86ce-c60989fdd649_SiteId">
    <vt:lpwstr>523b4bfc-0ebd-4c03-b2b9-6f6a17fd31d8</vt:lpwstr>
  </property>
  <property fmtid="{D5CDD505-2E9C-101B-9397-08002B2CF9AE}" pid="7" name="MSIP_Label_49b38bac-b8d9-4247-86ce-c60989fdd649_ActionId">
    <vt:lpwstr>f6751188-c175-4837-aeb1-94c392541fa6</vt:lpwstr>
  </property>
  <property fmtid="{D5CDD505-2E9C-101B-9397-08002B2CF9AE}" pid="8" name="MSIP_Label_49b38bac-b8d9-4247-86ce-c60989fdd649_ContentBits">
    <vt:lpwstr>0</vt:lpwstr>
  </property>
</Properties>
</file>