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sldIdLst>
    <p:sldId id="275" r:id="rId2"/>
    <p:sldId id="276" r:id="rId3"/>
    <p:sldId id="277" r:id="rId4"/>
    <p:sldId id="278" r:id="rId5"/>
    <p:sldId id="279" r:id="rId6"/>
    <p:sldId id="280"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0"/>
    <p:restoredTop sz="94694"/>
  </p:normalViewPr>
  <p:slideViewPr>
    <p:cSldViewPr snapToGrid="0" snapToObjects="1">
      <p:cViewPr varScale="1">
        <p:scale>
          <a:sx n="104" d="100"/>
          <a:sy n="104" d="100"/>
        </p:scale>
        <p:origin x="208" y="5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6F06F-03C9-47DB-A9BC-40FF1371C58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E6417386-5A2F-4683-A147-26BF6BB2C4DF}">
      <dgm:prSet phldrT="[Text]"/>
      <dgm:spPr>
        <a:solidFill>
          <a:srgbClr val="3E5641"/>
        </a:solidFill>
      </dgm:spPr>
      <dgm:t>
        <a:bodyPr/>
        <a:lstStyle/>
        <a:p>
          <a:r>
            <a:rPr lang="en-US" dirty="0"/>
            <a:t>Endogenous opioids</a:t>
          </a:r>
        </a:p>
      </dgm:t>
    </dgm:pt>
    <dgm:pt modelId="{B5407BEB-22AD-41AE-A30B-B964AFC77C60}" type="parTrans" cxnId="{89FC2E50-AE31-45FA-AF98-5CC99111CF0B}">
      <dgm:prSet/>
      <dgm:spPr/>
      <dgm:t>
        <a:bodyPr/>
        <a:lstStyle/>
        <a:p>
          <a:endParaRPr lang="en-US"/>
        </a:p>
      </dgm:t>
    </dgm:pt>
    <dgm:pt modelId="{2A41F7C1-C3C6-436B-818D-751CF490D960}" type="sibTrans" cxnId="{89FC2E50-AE31-45FA-AF98-5CC99111CF0B}">
      <dgm:prSet/>
      <dgm:spPr/>
      <dgm:t>
        <a:bodyPr/>
        <a:lstStyle/>
        <a:p>
          <a:endParaRPr lang="en-US"/>
        </a:p>
      </dgm:t>
    </dgm:pt>
    <dgm:pt modelId="{D0150416-DACD-4AC8-A474-08922BF96997}">
      <dgm:prSet phldrT="[Text]"/>
      <dgm:spPr>
        <a:solidFill>
          <a:schemeClr val="tx1">
            <a:lumMod val="65000"/>
            <a:lumOff val="35000"/>
            <a:alpha val="90000"/>
          </a:schemeClr>
        </a:solidFill>
      </dgm:spPr>
      <dgm:t>
        <a:bodyPr/>
        <a:lstStyle/>
        <a:p>
          <a:r>
            <a:rPr lang="en-US" dirty="0">
              <a:solidFill>
                <a:schemeClr val="bg1"/>
              </a:solidFill>
            </a:rPr>
            <a:t>Deadens pain and causes euphoria</a:t>
          </a:r>
        </a:p>
      </dgm:t>
    </dgm:pt>
    <dgm:pt modelId="{A534984A-2900-4F65-9C6D-05F0182E5FA0}" type="parTrans" cxnId="{C8B646A5-40CF-4A82-AFFF-7342A7CB27BD}">
      <dgm:prSet/>
      <dgm:spPr/>
      <dgm:t>
        <a:bodyPr/>
        <a:lstStyle/>
        <a:p>
          <a:endParaRPr lang="en-US"/>
        </a:p>
      </dgm:t>
    </dgm:pt>
    <dgm:pt modelId="{D0688370-49FE-4CDB-ABB4-CCA587B24DD3}" type="sibTrans" cxnId="{C8B646A5-40CF-4A82-AFFF-7342A7CB27BD}">
      <dgm:prSet/>
      <dgm:spPr/>
      <dgm:t>
        <a:bodyPr/>
        <a:lstStyle/>
        <a:p>
          <a:endParaRPr lang="en-US"/>
        </a:p>
      </dgm:t>
    </dgm:pt>
    <dgm:pt modelId="{3CDA373F-02C7-4F86-8DF8-9FFD13D86F15}">
      <dgm:prSet phldrT="[Text]"/>
      <dgm:spPr>
        <a:solidFill>
          <a:srgbClr val="3E5641"/>
        </a:solidFill>
      </dgm:spPr>
      <dgm:t>
        <a:bodyPr/>
        <a:lstStyle/>
        <a:p>
          <a:r>
            <a:rPr lang="en-US" dirty="0"/>
            <a:t>Dopamine</a:t>
          </a:r>
        </a:p>
      </dgm:t>
    </dgm:pt>
    <dgm:pt modelId="{8AE6A25B-7E86-45E5-97A9-4F1737E0367E}" type="parTrans" cxnId="{20354CEB-DD35-414F-9F13-6188B60D315C}">
      <dgm:prSet/>
      <dgm:spPr/>
      <dgm:t>
        <a:bodyPr/>
        <a:lstStyle/>
        <a:p>
          <a:endParaRPr lang="en-US"/>
        </a:p>
      </dgm:t>
    </dgm:pt>
    <dgm:pt modelId="{28D98068-5329-4EB2-9164-5A28A9B9A3C4}" type="sibTrans" cxnId="{20354CEB-DD35-414F-9F13-6188B60D315C}">
      <dgm:prSet/>
      <dgm:spPr/>
      <dgm:t>
        <a:bodyPr/>
        <a:lstStyle/>
        <a:p>
          <a:endParaRPr lang="en-US"/>
        </a:p>
      </dgm:t>
    </dgm:pt>
    <dgm:pt modelId="{1CD09097-AE94-45B5-AE7D-962A8A5A910E}">
      <dgm:prSet phldrT="[Text]"/>
      <dgm:spPr>
        <a:solidFill>
          <a:schemeClr val="tx1">
            <a:lumMod val="65000"/>
            <a:lumOff val="35000"/>
            <a:alpha val="90000"/>
          </a:schemeClr>
        </a:solidFill>
      </dgm:spPr>
      <dgm:t>
        <a:bodyPr anchor="ctr"/>
        <a:lstStyle/>
        <a:p>
          <a:r>
            <a:rPr lang="en-US" dirty="0">
              <a:solidFill>
                <a:schemeClr val="bg1"/>
              </a:solidFill>
            </a:rPr>
            <a:t>Makes you happy</a:t>
          </a:r>
        </a:p>
      </dgm:t>
    </dgm:pt>
    <dgm:pt modelId="{E7984576-0C8F-497B-BBCA-2D314B182564}" type="parTrans" cxnId="{2289CE06-7CBE-4FF4-BD0A-7B15BC6C94E5}">
      <dgm:prSet/>
      <dgm:spPr/>
      <dgm:t>
        <a:bodyPr/>
        <a:lstStyle/>
        <a:p>
          <a:endParaRPr lang="en-US"/>
        </a:p>
      </dgm:t>
    </dgm:pt>
    <dgm:pt modelId="{D5FF6E16-5D9A-44B2-9442-1F7F238DAF50}" type="sibTrans" cxnId="{2289CE06-7CBE-4FF4-BD0A-7B15BC6C94E5}">
      <dgm:prSet/>
      <dgm:spPr/>
      <dgm:t>
        <a:bodyPr/>
        <a:lstStyle/>
        <a:p>
          <a:endParaRPr lang="en-US"/>
        </a:p>
      </dgm:t>
    </dgm:pt>
    <dgm:pt modelId="{8711337F-5E6C-4138-94B0-FFE3C2D26808}" type="pres">
      <dgm:prSet presAssocID="{1ED6F06F-03C9-47DB-A9BC-40FF1371C586}" presName="Name0" presStyleCnt="0">
        <dgm:presLayoutVars>
          <dgm:dir/>
          <dgm:animLvl val="lvl"/>
          <dgm:resizeHandles/>
        </dgm:presLayoutVars>
      </dgm:prSet>
      <dgm:spPr/>
    </dgm:pt>
    <dgm:pt modelId="{E9D3CFE5-36D3-4B03-9C72-8CF9D0284D67}" type="pres">
      <dgm:prSet presAssocID="{E6417386-5A2F-4683-A147-26BF6BB2C4DF}" presName="linNode" presStyleCnt="0"/>
      <dgm:spPr/>
    </dgm:pt>
    <dgm:pt modelId="{0BA04B39-DB5F-4604-814B-686673E5C245}" type="pres">
      <dgm:prSet presAssocID="{E6417386-5A2F-4683-A147-26BF6BB2C4DF}" presName="parentShp" presStyleLbl="node1" presStyleIdx="0" presStyleCnt="2">
        <dgm:presLayoutVars>
          <dgm:bulletEnabled val="1"/>
        </dgm:presLayoutVars>
      </dgm:prSet>
      <dgm:spPr/>
    </dgm:pt>
    <dgm:pt modelId="{7C5EF47A-1320-42B5-B5E3-855D265C030D}" type="pres">
      <dgm:prSet presAssocID="{E6417386-5A2F-4683-A147-26BF6BB2C4DF}" presName="childShp" presStyleLbl="bgAccFollowNode1" presStyleIdx="0" presStyleCnt="2">
        <dgm:presLayoutVars>
          <dgm:bulletEnabled val="1"/>
        </dgm:presLayoutVars>
      </dgm:prSet>
      <dgm:spPr/>
    </dgm:pt>
    <dgm:pt modelId="{9EAD1AA4-E162-45E3-A7FF-B90AD9B8648F}" type="pres">
      <dgm:prSet presAssocID="{2A41F7C1-C3C6-436B-818D-751CF490D960}" presName="spacing" presStyleCnt="0"/>
      <dgm:spPr/>
    </dgm:pt>
    <dgm:pt modelId="{9CA65283-4C87-46B0-857C-FC6C32D98337}" type="pres">
      <dgm:prSet presAssocID="{3CDA373F-02C7-4F86-8DF8-9FFD13D86F15}" presName="linNode" presStyleCnt="0"/>
      <dgm:spPr/>
    </dgm:pt>
    <dgm:pt modelId="{906D3F8B-95BC-4914-A69D-FA695F51FD21}" type="pres">
      <dgm:prSet presAssocID="{3CDA373F-02C7-4F86-8DF8-9FFD13D86F15}" presName="parentShp" presStyleLbl="node1" presStyleIdx="1" presStyleCnt="2">
        <dgm:presLayoutVars>
          <dgm:bulletEnabled val="1"/>
        </dgm:presLayoutVars>
      </dgm:prSet>
      <dgm:spPr/>
    </dgm:pt>
    <dgm:pt modelId="{C6BC5165-84DF-48E1-A61F-97B0A251639D}" type="pres">
      <dgm:prSet presAssocID="{3CDA373F-02C7-4F86-8DF8-9FFD13D86F15}" presName="childShp" presStyleLbl="bgAccFollowNode1" presStyleIdx="1" presStyleCnt="2">
        <dgm:presLayoutVars>
          <dgm:bulletEnabled val="1"/>
        </dgm:presLayoutVars>
      </dgm:prSet>
      <dgm:spPr/>
    </dgm:pt>
  </dgm:ptLst>
  <dgm:cxnLst>
    <dgm:cxn modelId="{2289CE06-7CBE-4FF4-BD0A-7B15BC6C94E5}" srcId="{3CDA373F-02C7-4F86-8DF8-9FFD13D86F15}" destId="{1CD09097-AE94-45B5-AE7D-962A8A5A910E}" srcOrd="0" destOrd="0" parTransId="{E7984576-0C8F-497B-BBCA-2D314B182564}" sibTransId="{D5FF6E16-5D9A-44B2-9442-1F7F238DAF50}"/>
    <dgm:cxn modelId="{38459421-779B-4567-B986-6D9C59BA83D6}" type="presOf" srcId="{3CDA373F-02C7-4F86-8DF8-9FFD13D86F15}" destId="{906D3F8B-95BC-4914-A69D-FA695F51FD21}" srcOrd="0" destOrd="0" presId="urn:microsoft.com/office/officeart/2005/8/layout/vList6"/>
    <dgm:cxn modelId="{89FC2E50-AE31-45FA-AF98-5CC99111CF0B}" srcId="{1ED6F06F-03C9-47DB-A9BC-40FF1371C586}" destId="{E6417386-5A2F-4683-A147-26BF6BB2C4DF}" srcOrd="0" destOrd="0" parTransId="{B5407BEB-22AD-41AE-A30B-B964AFC77C60}" sibTransId="{2A41F7C1-C3C6-436B-818D-751CF490D960}"/>
    <dgm:cxn modelId="{0BBDDE74-0E1C-47C1-942E-F6705F938E9D}" type="presOf" srcId="{1CD09097-AE94-45B5-AE7D-962A8A5A910E}" destId="{C6BC5165-84DF-48E1-A61F-97B0A251639D}" srcOrd="0" destOrd="0" presId="urn:microsoft.com/office/officeart/2005/8/layout/vList6"/>
    <dgm:cxn modelId="{E12C1F82-5AE6-4201-A5D2-562DF8A36955}" type="presOf" srcId="{1ED6F06F-03C9-47DB-A9BC-40FF1371C586}" destId="{8711337F-5E6C-4138-94B0-FFE3C2D26808}" srcOrd="0" destOrd="0" presId="urn:microsoft.com/office/officeart/2005/8/layout/vList6"/>
    <dgm:cxn modelId="{C8B646A5-40CF-4A82-AFFF-7342A7CB27BD}" srcId="{E6417386-5A2F-4683-A147-26BF6BB2C4DF}" destId="{D0150416-DACD-4AC8-A474-08922BF96997}" srcOrd="0" destOrd="0" parTransId="{A534984A-2900-4F65-9C6D-05F0182E5FA0}" sibTransId="{D0688370-49FE-4CDB-ABB4-CCA587B24DD3}"/>
    <dgm:cxn modelId="{FFEAE7A5-F7F3-42DA-9754-51DFB49889C4}" type="presOf" srcId="{E6417386-5A2F-4683-A147-26BF6BB2C4DF}" destId="{0BA04B39-DB5F-4604-814B-686673E5C245}" srcOrd="0" destOrd="0" presId="urn:microsoft.com/office/officeart/2005/8/layout/vList6"/>
    <dgm:cxn modelId="{20354CEB-DD35-414F-9F13-6188B60D315C}" srcId="{1ED6F06F-03C9-47DB-A9BC-40FF1371C586}" destId="{3CDA373F-02C7-4F86-8DF8-9FFD13D86F15}" srcOrd="1" destOrd="0" parTransId="{8AE6A25B-7E86-45E5-97A9-4F1737E0367E}" sibTransId="{28D98068-5329-4EB2-9164-5A28A9B9A3C4}"/>
    <dgm:cxn modelId="{936C7CF3-D938-4409-9504-1E8599AAA63A}" type="presOf" srcId="{D0150416-DACD-4AC8-A474-08922BF96997}" destId="{7C5EF47A-1320-42B5-B5E3-855D265C030D}" srcOrd="0" destOrd="0" presId="urn:microsoft.com/office/officeart/2005/8/layout/vList6"/>
    <dgm:cxn modelId="{B807FC1F-69BB-4831-B262-D2ECF6AFBA05}" type="presParOf" srcId="{8711337F-5E6C-4138-94B0-FFE3C2D26808}" destId="{E9D3CFE5-36D3-4B03-9C72-8CF9D0284D67}" srcOrd="0" destOrd="0" presId="urn:microsoft.com/office/officeart/2005/8/layout/vList6"/>
    <dgm:cxn modelId="{BFF0120A-21BC-4B55-BCE0-8387EBB36E37}" type="presParOf" srcId="{E9D3CFE5-36D3-4B03-9C72-8CF9D0284D67}" destId="{0BA04B39-DB5F-4604-814B-686673E5C245}" srcOrd="0" destOrd="0" presId="urn:microsoft.com/office/officeart/2005/8/layout/vList6"/>
    <dgm:cxn modelId="{C85393A6-DF9B-410D-BB31-12FE7C4B27C0}" type="presParOf" srcId="{E9D3CFE5-36D3-4B03-9C72-8CF9D0284D67}" destId="{7C5EF47A-1320-42B5-B5E3-855D265C030D}" srcOrd="1" destOrd="0" presId="urn:microsoft.com/office/officeart/2005/8/layout/vList6"/>
    <dgm:cxn modelId="{57A5B5D3-5191-4CF7-829C-CD1265943C88}" type="presParOf" srcId="{8711337F-5E6C-4138-94B0-FFE3C2D26808}" destId="{9EAD1AA4-E162-45E3-A7FF-B90AD9B8648F}" srcOrd="1" destOrd="0" presId="urn:microsoft.com/office/officeart/2005/8/layout/vList6"/>
    <dgm:cxn modelId="{D5BA1FF0-42E3-4471-8575-555B51EA7E5E}" type="presParOf" srcId="{8711337F-5E6C-4138-94B0-FFE3C2D26808}" destId="{9CA65283-4C87-46B0-857C-FC6C32D98337}" srcOrd="2" destOrd="0" presId="urn:microsoft.com/office/officeart/2005/8/layout/vList6"/>
    <dgm:cxn modelId="{2A16F400-A955-47A9-908B-F5DEBAE0669D}" type="presParOf" srcId="{9CA65283-4C87-46B0-857C-FC6C32D98337}" destId="{906D3F8B-95BC-4914-A69D-FA695F51FD21}" srcOrd="0" destOrd="0" presId="urn:microsoft.com/office/officeart/2005/8/layout/vList6"/>
    <dgm:cxn modelId="{31926A1C-5993-47F7-B3F8-D49841E6B477}" type="presParOf" srcId="{9CA65283-4C87-46B0-857C-FC6C32D98337}" destId="{C6BC5165-84DF-48E1-A61F-97B0A251639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83C16-C969-4366-ABC4-E6802C9A50F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3C5C4EB-531E-4DEB-BFFB-A17235B6A87B}">
      <dgm:prSet phldrT="[Text]" custT="1"/>
      <dgm:spPr>
        <a:solidFill>
          <a:srgbClr val="3E5641"/>
        </a:solidFill>
      </dgm:spPr>
      <dgm:t>
        <a:bodyPr/>
        <a:lstStyle/>
        <a:p>
          <a:r>
            <a:rPr lang="en-US" sz="2400" dirty="0"/>
            <a:t>Alcohol is used</a:t>
          </a:r>
        </a:p>
      </dgm:t>
    </dgm:pt>
    <dgm:pt modelId="{95AF3A81-2E07-4D85-BC43-33A436284119}" type="parTrans" cxnId="{48E7EED0-D5FD-417D-974C-A29A9CC5CBE4}">
      <dgm:prSet/>
      <dgm:spPr/>
      <dgm:t>
        <a:bodyPr/>
        <a:lstStyle/>
        <a:p>
          <a:endParaRPr lang="en-US"/>
        </a:p>
      </dgm:t>
    </dgm:pt>
    <dgm:pt modelId="{4F6DD55A-DA0C-4ADD-A310-9C7C94EFCEB3}" type="sibTrans" cxnId="{48E7EED0-D5FD-417D-974C-A29A9CC5CBE4}">
      <dgm:prSet/>
      <dgm:spPr>
        <a:solidFill>
          <a:srgbClr val="3E5641"/>
        </a:solidFill>
      </dgm:spPr>
      <dgm:t>
        <a:bodyPr/>
        <a:lstStyle/>
        <a:p>
          <a:endParaRPr lang="en-US"/>
        </a:p>
      </dgm:t>
    </dgm:pt>
    <dgm:pt modelId="{A9358E60-4BF3-4E6D-8896-84A29E912E8B}">
      <dgm:prSet phldrT="[Text]" custT="1"/>
      <dgm:spPr>
        <a:solidFill>
          <a:srgbClr val="3E5641"/>
        </a:solidFill>
      </dgm:spPr>
      <dgm:t>
        <a:bodyPr/>
        <a:lstStyle/>
        <a:p>
          <a:r>
            <a:rPr lang="en-US" sz="2400" dirty="0"/>
            <a:t>Endogenous opioids are released into the pleasure centers of the brain</a:t>
          </a:r>
        </a:p>
      </dgm:t>
    </dgm:pt>
    <dgm:pt modelId="{E73155D3-AA4C-4A6C-9590-F710660BE17E}" type="parTrans" cxnId="{2F0EB5F6-1560-42AF-B835-6B174DF21244}">
      <dgm:prSet/>
      <dgm:spPr/>
      <dgm:t>
        <a:bodyPr/>
        <a:lstStyle/>
        <a:p>
          <a:endParaRPr lang="en-US"/>
        </a:p>
      </dgm:t>
    </dgm:pt>
    <dgm:pt modelId="{ADF85D6A-2681-43D3-84C6-C4EEFE8C2D33}" type="sibTrans" cxnId="{2F0EB5F6-1560-42AF-B835-6B174DF21244}">
      <dgm:prSet/>
      <dgm:spPr>
        <a:solidFill>
          <a:srgbClr val="3E5641"/>
        </a:solidFill>
      </dgm:spPr>
      <dgm:t>
        <a:bodyPr/>
        <a:lstStyle/>
        <a:p>
          <a:endParaRPr lang="en-US"/>
        </a:p>
      </dgm:t>
    </dgm:pt>
    <dgm:pt modelId="{0B55A69C-9994-4287-9FEA-4BF47E43678C}">
      <dgm:prSet phldrT="[Text]" custT="1"/>
      <dgm:spPr>
        <a:solidFill>
          <a:srgbClr val="3E5641"/>
        </a:solidFill>
      </dgm:spPr>
      <dgm:t>
        <a:bodyPr/>
        <a:lstStyle/>
        <a:p>
          <a:r>
            <a:rPr lang="en-US" sz="2400" dirty="0"/>
            <a:t>In response to this increased endogenous opioid activity, dopamine is released</a:t>
          </a:r>
        </a:p>
      </dgm:t>
    </dgm:pt>
    <dgm:pt modelId="{1D183730-9A05-4792-8AE0-EB610CF063AB}" type="parTrans" cxnId="{D430A439-FFD2-456E-8260-2DB13308E2AD}">
      <dgm:prSet/>
      <dgm:spPr/>
      <dgm:t>
        <a:bodyPr/>
        <a:lstStyle/>
        <a:p>
          <a:endParaRPr lang="en-US"/>
        </a:p>
      </dgm:t>
    </dgm:pt>
    <dgm:pt modelId="{193C653D-4830-4ACA-AD9B-1B541CDFD208}" type="sibTrans" cxnId="{D430A439-FFD2-456E-8260-2DB13308E2AD}">
      <dgm:prSet/>
      <dgm:spPr>
        <a:solidFill>
          <a:srgbClr val="3E5641"/>
        </a:solidFill>
      </dgm:spPr>
      <dgm:t>
        <a:bodyPr/>
        <a:lstStyle/>
        <a:p>
          <a:endParaRPr lang="en-US"/>
        </a:p>
      </dgm:t>
    </dgm:pt>
    <dgm:pt modelId="{22439200-1E18-43A0-86D8-4645184D1E96}">
      <dgm:prSet custT="1"/>
      <dgm:spPr>
        <a:solidFill>
          <a:srgbClr val="3E5641"/>
        </a:solidFill>
      </dgm:spPr>
      <dgm:t>
        <a:bodyPr/>
        <a:lstStyle/>
        <a:p>
          <a:r>
            <a:rPr lang="en-US" sz="2400" dirty="0"/>
            <a:t>Dopamine makes the drinker feel good. This reinforces the behavior and increases the likelihood it will recur.</a:t>
          </a:r>
        </a:p>
      </dgm:t>
    </dgm:pt>
    <dgm:pt modelId="{B36B4B4D-12F4-4F26-A8B2-EA0B5330D8F3}" type="parTrans" cxnId="{0C02A72F-4C26-445E-9E1E-F4CB4C3F99AF}">
      <dgm:prSet/>
      <dgm:spPr/>
      <dgm:t>
        <a:bodyPr/>
        <a:lstStyle/>
        <a:p>
          <a:endParaRPr lang="en-US"/>
        </a:p>
      </dgm:t>
    </dgm:pt>
    <dgm:pt modelId="{E7CE8FD7-01E4-43AE-B62B-2022506E70A5}" type="sibTrans" cxnId="{0C02A72F-4C26-445E-9E1E-F4CB4C3F99AF}">
      <dgm:prSet/>
      <dgm:spPr/>
      <dgm:t>
        <a:bodyPr/>
        <a:lstStyle/>
        <a:p>
          <a:endParaRPr lang="en-US"/>
        </a:p>
      </dgm:t>
    </dgm:pt>
    <dgm:pt modelId="{58B03643-3B77-4A59-8E45-3BF27EFBC2C2}" type="pres">
      <dgm:prSet presAssocID="{0FF83C16-C969-4366-ABC4-E6802C9A50F2}" presName="Name0" presStyleCnt="0">
        <dgm:presLayoutVars>
          <dgm:dir/>
          <dgm:resizeHandles val="exact"/>
        </dgm:presLayoutVars>
      </dgm:prSet>
      <dgm:spPr/>
    </dgm:pt>
    <dgm:pt modelId="{E8F36971-43A1-4649-A297-AD66FD8FF1E2}" type="pres">
      <dgm:prSet presAssocID="{43C5C4EB-531E-4DEB-BFFB-A17235B6A87B}" presName="node" presStyleLbl="node1" presStyleIdx="0" presStyleCnt="4">
        <dgm:presLayoutVars>
          <dgm:bulletEnabled val="1"/>
        </dgm:presLayoutVars>
      </dgm:prSet>
      <dgm:spPr/>
    </dgm:pt>
    <dgm:pt modelId="{79A72ABD-FC02-4CE4-A79A-3B7BAB9CF4CC}" type="pres">
      <dgm:prSet presAssocID="{4F6DD55A-DA0C-4ADD-A310-9C7C94EFCEB3}" presName="sibTrans" presStyleLbl="sibTrans2D1" presStyleIdx="0" presStyleCnt="3"/>
      <dgm:spPr/>
    </dgm:pt>
    <dgm:pt modelId="{CA493A6D-183D-458E-9B05-6D43B037BB53}" type="pres">
      <dgm:prSet presAssocID="{4F6DD55A-DA0C-4ADD-A310-9C7C94EFCEB3}" presName="connectorText" presStyleLbl="sibTrans2D1" presStyleIdx="0" presStyleCnt="3"/>
      <dgm:spPr/>
    </dgm:pt>
    <dgm:pt modelId="{ADDF7749-2E83-4C35-9876-6BB34A969A89}" type="pres">
      <dgm:prSet presAssocID="{A9358E60-4BF3-4E6D-8896-84A29E912E8B}" presName="node" presStyleLbl="node1" presStyleIdx="1" presStyleCnt="4">
        <dgm:presLayoutVars>
          <dgm:bulletEnabled val="1"/>
        </dgm:presLayoutVars>
      </dgm:prSet>
      <dgm:spPr/>
    </dgm:pt>
    <dgm:pt modelId="{446C5884-0DC7-4B75-9380-70AFA25B2A5D}" type="pres">
      <dgm:prSet presAssocID="{ADF85D6A-2681-43D3-84C6-C4EEFE8C2D33}" presName="sibTrans" presStyleLbl="sibTrans2D1" presStyleIdx="1" presStyleCnt="3"/>
      <dgm:spPr/>
    </dgm:pt>
    <dgm:pt modelId="{AC190948-0758-4ACC-BF9F-E07106C43E8A}" type="pres">
      <dgm:prSet presAssocID="{ADF85D6A-2681-43D3-84C6-C4EEFE8C2D33}" presName="connectorText" presStyleLbl="sibTrans2D1" presStyleIdx="1" presStyleCnt="3"/>
      <dgm:spPr/>
    </dgm:pt>
    <dgm:pt modelId="{22DA1B9A-FA5A-46F1-92F6-43F86719CFB7}" type="pres">
      <dgm:prSet presAssocID="{0B55A69C-9994-4287-9FEA-4BF47E43678C}" presName="node" presStyleLbl="node1" presStyleIdx="2" presStyleCnt="4">
        <dgm:presLayoutVars>
          <dgm:bulletEnabled val="1"/>
        </dgm:presLayoutVars>
      </dgm:prSet>
      <dgm:spPr/>
    </dgm:pt>
    <dgm:pt modelId="{9FC30084-01A5-44E3-BC31-373BAECF5BA9}" type="pres">
      <dgm:prSet presAssocID="{193C653D-4830-4ACA-AD9B-1B541CDFD208}" presName="sibTrans" presStyleLbl="sibTrans2D1" presStyleIdx="2" presStyleCnt="3"/>
      <dgm:spPr/>
    </dgm:pt>
    <dgm:pt modelId="{75327B92-9059-40AC-B72A-F06DF69DA0EC}" type="pres">
      <dgm:prSet presAssocID="{193C653D-4830-4ACA-AD9B-1B541CDFD208}" presName="connectorText" presStyleLbl="sibTrans2D1" presStyleIdx="2" presStyleCnt="3"/>
      <dgm:spPr/>
    </dgm:pt>
    <dgm:pt modelId="{938F4EEA-CA07-4860-8D5B-1AB1D21EAAD4}" type="pres">
      <dgm:prSet presAssocID="{22439200-1E18-43A0-86D8-4645184D1E96}" presName="node" presStyleLbl="node1" presStyleIdx="3" presStyleCnt="4">
        <dgm:presLayoutVars>
          <dgm:bulletEnabled val="1"/>
        </dgm:presLayoutVars>
      </dgm:prSet>
      <dgm:spPr/>
    </dgm:pt>
  </dgm:ptLst>
  <dgm:cxnLst>
    <dgm:cxn modelId="{C9F53D0C-DC14-4E00-865B-603C9DBA6967}" type="presOf" srcId="{A9358E60-4BF3-4E6D-8896-84A29E912E8B}" destId="{ADDF7749-2E83-4C35-9876-6BB34A969A89}" srcOrd="0" destOrd="0" presId="urn:microsoft.com/office/officeart/2005/8/layout/process1"/>
    <dgm:cxn modelId="{47A55C23-413E-4751-BFA5-6C7DE36BA349}" type="presOf" srcId="{ADF85D6A-2681-43D3-84C6-C4EEFE8C2D33}" destId="{446C5884-0DC7-4B75-9380-70AFA25B2A5D}" srcOrd="0" destOrd="0" presId="urn:microsoft.com/office/officeart/2005/8/layout/process1"/>
    <dgm:cxn modelId="{0C02A72F-4C26-445E-9E1E-F4CB4C3F99AF}" srcId="{0FF83C16-C969-4366-ABC4-E6802C9A50F2}" destId="{22439200-1E18-43A0-86D8-4645184D1E96}" srcOrd="3" destOrd="0" parTransId="{B36B4B4D-12F4-4F26-A8B2-EA0B5330D8F3}" sibTransId="{E7CE8FD7-01E4-43AE-B62B-2022506E70A5}"/>
    <dgm:cxn modelId="{D430A439-FFD2-456E-8260-2DB13308E2AD}" srcId="{0FF83C16-C969-4366-ABC4-E6802C9A50F2}" destId="{0B55A69C-9994-4287-9FEA-4BF47E43678C}" srcOrd="2" destOrd="0" parTransId="{1D183730-9A05-4792-8AE0-EB610CF063AB}" sibTransId="{193C653D-4830-4ACA-AD9B-1B541CDFD208}"/>
    <dgm:cxn modelId="{66628C3C-F055-4B3C-AF24-EA7CC876C408}" type="presOf" srcId="{43C5C4EB-531E-4DEB-BFFB-A17235B6A87B}" destId="{E8F36971-43A1-4649-A297-AD66FD8FF1E2}" srcOrd="0" destOrd="0" presId="urn:microsoft.com/office/officeart/2005/8/layout/process1"/>
    <dgm:cxn modelId="{E4D62A3F-508A-4D93-A358-92B795D580A1}" type="presOf" srcId="{4F6DD55A-DA0C-4ADD-A310-9C7C94EFCEB3}" destId="{79A72ABD-FC02-4CE4-A79A-3B7BAB9CF4CC}" srcOrd="0" destOrd="0" presId="urn:microsoft.com/office/officeart/2005/8/layout/process1"/>
    <dgm:cxn modelId="{14FEFB3F-3812-421C-B87C-33FC3DA7D72A}" type="presOf" srcId="{0FF83C16-C969-4366-ABC4-E6802C9A50F2}" destId="{58B03643-3B77-4A59-8E45-3BF27EFBC2C2}" srcOrd="0" destOrd="0" presId="urn:microsoft.com/office/officeart/2005/8/layout/process1"/>
    <dgm:cxn modelId="{AF5EC759-6402-4A51-B542-238C7CA65CD6}" type="presOf" srcId="{4F6DD55A-DA0C-4ADD-A310-9C7C94EFCEB3}" destId="{CA493A6D-183D-458E-9B05-6D43B037BB53}" srcOrd="1" destOrd="0" presId="urn:microsoft.com/office/officeart/2005/8/layout/process1"/>
    <dgm:cxn modelId="{84991562-6202-4FCA-B574-FC9526FB0322}" type="presOf" srcId="{193C653D-4830-4ACA-AD9B-1B541CDFD208}" destId="{9FC30084-01A5-44E3-BC31-373BAECF5BA9}" srcOrd="0" destOrd="0" presId="urn:microsoft.com/office/officeart/2005/8/layout/process1"/>
    <dgm:cxn modelId="{9E8AF26A-9AFF-4C32-A6B5-82DE8F3B7B74}" type="presOf" srcId="{193C653D-4830-4ACA-AD9B-1B541CDFD208}" destId="{75327B92-9059-40AC-B72A-F06DF69DA0EC}" srcOrd="1" destOrd="0" presId="urn:microsoft.com/office/officeart/2005/8/layout/process1"/>
    <dgm:cxn modelId="{33607184-0ECC-4FBC-86FC-4BE58A6CBAF3}" type="presOf" srcId="{ADF85D6A-2681-43D3-84C6-C4EEFE8C2D33}" destId="{AC190948-0758-4ACC-BF9F-E07106C43E8A}" srcOrd="1" destOrd="0" presId="urn:microsoft.com/office/officeart/2005/8/layout/process1"/>
    <dgm:cxn modelId="{B2B5569C-DF79-4E2C-88B9-E301FB715CCE}" type="presOf" srcId="{22439200-1E18-43A0-86D8-4645184D1E96}" destId="{938F4EEA-CA07-4860-8D5B-1AB1D21EAAD4}" srcOrd="0" destOrd="0" presId="urn:microsoft.com/office/officeart/2005/8/layout/process1"/>
    <dgm:cxn modelId="{1AD911A0-51F5-4EE0-85F8-CE4B2DCBE6F8}" type="presOf" srcId="{0B55A69C-9994-4287-9FEA-4BF47E43678C}" destId="{22DA1B9A-FA5A-46F1-92F6-43F86719CFB7}" srcOrd="0" destOrd="0" presId="urn:microsoft.com/office/officeart/2005/8/layout/process1"/>
    <dgm:cxn modelId="{48E7EED0-D5FD-417D-974C-A29A9CC5CBE4}" srcId="{0FF83C16-C969-4366-ABC4-E6802C9A50F2}" destId="{43C5C4EB-531E-4DEB-BFFB-A17235B6A87B}" srcOrd="0" destOrd="0" parTransId="{95AF3A81-2E07-4D85-BC43-33A436284119}" sibTransId="{4F6DD55A-DA0C-4ADD-A310-9C7C94EFCEB3}"/>
    <dgm:cxn modelId="{2F0EB5F6-1560-42AF-B835-6B174DF21244}" srcId="{0FF83C16-C969-4366-ABC4-E6802C9A50F2}" destId="{A9358E60-4BF3-4E6D-8896-84A29E912E8B}" srcOrd="1" destOrd="0" parTransId="{E73155D3-AA4C-4A6C-9590-F710660BE17E}" sibTransId="{ADF85D6A-2681-43D3-84C6-C4EEFE8C2D33}"/>
    <dgm:cxn modelId="{8663EC1C-309E-4BAD-8EFD-2DB7E09251CB}" type="presParOf" srcId="{58B03643-3B77-4A59-8E45-3BF27EFBC2C2}" destId="{E8F36971-43A1-4649-A297-AD66FD8FF1E2}" srcOrd="0" destOrd="0" presId="urn:microsoft.com/office/officeart/2005/8/layout/process1"/>
    <dgm:cxn modelId="{F9B134F9-37F0-4D97-8892-4D3B8DCC7F47}" type="presParOf" srcId="{58B03643-3B77-4A59-8E45-3BF27EFBC2C2}" destId="{79A72ABD-FC02-4CE4-A79A-3B7BAB9CF4CC}" srcOrd="1" destOrd="0" presId="urn:microsoft.com/office/officeart/2005/8/layout/process1"/>
    <dgm:cxn modelId="{E7D87E70-C7E5-45AE-9B4E-158416B590EE}" type="presParOf" srcId="{79A72ABD-FC02-4CE4-A79A-3B7BAB9CF4CC}" destId="{CA493A6D-183D-458E-9B05-6D43B037BB53}" srcOrd="0" destOrd="0" presId="urn:microsoft.com/office/officeart/2005/8/layout/process1"/>
    <dgm:cxn modelId="{7F9FC356-0C0D-47B6-8765-3B1F57A244CC}" type="presParOf" srcId="{58B03643-3B77-4A59-8E45-3BF27EFBC2C2}" destId="{ADDF7749-2E83-4C35-9876-6BB34A969A89}" srcOrd="2" destOrd="0" presId="urn:microsoft.com/office/officeart/2005/8/layout/process1"/>
    <dgm:cxn modelId="{E5A73321-3088-49D1-8ED6-DE5425E36DF8}" type="presParOf" srcId="{58B03643-3B77-4A59-8E45-3BF27EFBC2C2}" destId="{446C5884-0DC7-4B75-9380-70AFA25B2A5D}" srcOrd="3" destOrd="0" presId="urn:microsoft.com/office/officeart/2005/8/layout/process1"/>
    <dgm:cxn modelId="{FB8B9EE5-6824-44B3-9B9E-6A6A691616B4}" type="presParOf" srcId="{446C5884-0DC7-4B75-9380-70AFA25B2A5D}" destId="{AC190948-0758-4ACC-BF9F-E07106C43E8A}" srcOrd="0" destOrd="0" presId="urn:microsoft.com/office/officeart/2005/8/layout/process1"/>
    <dgm:cxn modelId="{BB218665-81C0-439A-A1A2-1DCE0CDC5764}" type="presParOf" srcId="{58B03643-3B77-4A59-8E45-3BF27EFBC2C2}" destId="{22DA1B9A-FA5A-46F1-92F6-43F86719CFB7}" srcOrd="4" destOrd="0" presId="urn:microsoft.com/office/officeart/2005/8/layout/process1"/>
    <dgm:cxn modelId="{CDDBEAAF-2568-4DC3-B6F1-DB57C5FCC1BA}" type="presParOf" srcId="{58B03643-3B77-4A59-8E45-3BF27EFBC2C2}" destId="{9FC30084-01A5-44E3-BC31-373BAECF5BA9}" srcOrd="5" destOrd="0" presId="urn:microsoft.com/office/officeart/2005/8/layout/process1"/>
    <dgm:cxn modelId="{5798E8DC-7AD2-4687-A517-5BD6DF8D43B6}" type="presParOf" srcId="{9FC30084-01A5-44E3-BC31-373BAECF5BA9}" destId="{75327B92-9059-40AC-B72A-F06DF69DA0EC}" srcOrd="0" destOrd="0" presId="urn:microsoft.com/office/officeart/2005/8/layout/process1"/>
    <dgm:cxn modelId="{6D35C1EC-2F7E-433F-87C2-EC389BC0ED2B}" type="presParOf" srcId="{58B03643-3B77-4A59-8E45-3BF27EFBC2C2}" destId="{938F4EEA-CA07-4860-8D5B-1AB1D21EAA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F83C16-C969-4366-ABC4-E6802C9A50F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3C5C4EB-531E-4DEB-BFFB-A17235B6A87B}">
      <dgm:prSet phldrT="[Text]" custT="1"/>
      <dgm:spPr>
        <a:solidFill>
          <a:srgbClr val="3E5641"/>
        </a:solidFill>
      </dgm:spPr>
      <dgm:t>
        <a:bodyPr/>
        <a:lstStyle/>
        <a:p>
          <a:r>
            <a:rPr lang="en-US" sz="2400" dirty="0"/>
            <a:t>GABA is increased, slowing the brain down</a:t>
          </a:r>
        </a:p>
      </dgm:t>
    </dgm:pt>
    <dgm:pt modelId="{95AF3A81-2E07-4D85-BC43-33A436284119}" type="parTrans" cxnId="{48E7EED0-D5FD-417D-974C-A29A9CC5CBE4}">
      <dgm:prSet/>
      <dgm:spPr/>
      <dgm:t>
        <a:bodyPr/>
        <a:lstStyle/>
        <a:p>
          <a:endParaRPr lang="en-US"/>
        </a:p>
      </dgm:t>
    </dgm:pt>
    <dgm:pt modelId="{4F6DD55A-DA0C-4ADD-A310-9C7C94EFCEB3}" type="sibTrans" cxnId="{48E7EED0-D5FD-417D-974C-A29A9CC5CBE4}">
      <dgm:prSet/>
      <dgm:spPr>
        <a:solidFill>
          <a:srgbClr val="3E5641"/>
        </a:solidFill>
      </dgm:spPr>
      <dgm:t>
        <a:bodyPr/>
        <a:lstStyle/>
        <a:p>
          <a:endParaRPr lang="en-US"/>
        </a:p>
      </dgm:t>
    </dgm:pt>
    <dgm:pt modelId="{A9358E60-4BF3-4E6D-8896-84A29E912E8B}">
      <dgm:prSet phldrT="[Text]" custT="1"/>
      <dgm:spPr>
        <a:solidFill>
          <a:srgbClr val="3E5641"/>
        </a:solidFill>
      </dgm:spPr>
      <dgm:t>
        <a:bodyPr/>
        <a:lstStyle/>
        <a:p>
          <a:r>
            <a:rPr lang="en-US" sz="2400" dirty="0"/>
            <a:t>Over time, the brain reacts to the over-abundance of GABA by creating more receptors for glutamate</a:t>
          </a:r>
        </a:p>
      </dgm:t>
    </dgm:pt>
    <dgm:pt modelId="{E73155D3-AA4C-4A6C-9590-F710660BE17E}" type="parTrans" cxnId="{2F0EB5F6-1560-42AF-B835-6B174DF21244}">
      <dgm:prSet/>
      <dgm:spPr/>
      <dgm:t>
        <a:bodyPr/>
        <a:lstStyle/>
        <a:p>
          <a:endParaRPr lang="en-US"/>
        </a:p>
      </dgm:t>
    </dgm:pt>
    <dgm:pt modelId="{ADF85D6A-2681-43D3-84C6-C4EEFE8C2D33}" type="sibTrans" cxnId="{2F0EB5F6-1560-42AF-B835-6B174DF21244}">
      <dgm:prSet/>
      <dgm:spPr>
        <a:solidFill>
          <a:srgbClr val="3E5641"/>
        </a:solidFill>
      </dgm:spPr>
      <dgm:t>
        <a:bodyPr/>
        <a:lstStyle/>
        <a:p>
          <a:endParaRPr lang="en-US"/>
        </a:p>
      </dgm:t>
    </dgm:pt>
    <dgm:pt modelId="{0B55A69C-9994-4287-9FEA-4BF47E43678C}">
      <dgm:prSet phldrT="[Text]" custT="1"/>
      <dgm:spPr>
        <a:solidFill>
          <a:srgbClr val="3E5641"/>
        </a:solidFill>
      </dgm:spPr>
      <dgm:t>
        <a:bodyPr/>
        <a:lstStyle/>
        <a:p>
          <a:r>
            <a:rPr lang="en-US" sz="2400" dirty="0"/>
            <a:t>The increased effect of glutamate energizes the system and restores balance</a:t>
          </a:r>
        </a:p>
      </dgm:t>
    </dgm:pt>
    <dgm:pt modelId="{1D183730-9A05-4792-8AE0-EB610CF063AB}" type="parTrans" cxnId="{D430A439-FFD2-456E-8260-2DB13308E2AD}">
      <dgm:prSet/>
      <dgm:spPr/>
      <dgm:t>
        <a:bodyPr/>
        <a:lstStyle/>
        <a:p>
          <a:endParaRPr lang="en-US"/>
        </a:p>
      </dgm:t>
    </dgm:pt>
    <dgm:pt modelId="{193C653D-4830-4ACA-AD9B-1B541CDFD208}" type="sibTrans" cxnId="{D430A439-FFD2-456E-8260-2DB13308E2AD}">
      <dgm:prSet/>
      <dgm:spPr/>
      <dgm:t>
        <a:bodyPr/>
        <a:lstStyle/>
        <a:p>
          <a:endParaRPr lang="en-US"/>
        </a:p>
      </dgm:t>
    </dgm:pt>
    <dgm:pt modelId="{58B03643-3B77-4A59-8E45-3BF27EFBC2C2}" type="pres">
      <dgm:prSet presAssocID="{0FF83C16-C969-4366-ABC4-E6802C9A50F2}" presName="Name0" presStyleCnt="0">
        <dgm:presLayoutVars>
          <dgm:dir/>
          <dgm:resizeHandles val="exact"/>
        </dgm:presLayoutVars>
      </dgm:prSet>
      <dgm:spPr/>
    </dgm:pt>
    <dgm:pt modelId="{E8F36971-43A1-4649-A297-AD66FD8FF1E2}" type="pres">
      <dgm:prSet presAssocID="{43C5C4EB-531E-4DEB-BFFB-A17235B6A87B}" presName="node" presStyleLbl="node1" presStyleIdx="0" presStyleCnt="3">
        <dgm:presLayoutVars>
          <dgm:bulletEnabled val="1"/>
        </dgm:presLayoutVars>
      </dgm:prSet>
      <dgm:spPr/>
    </dgm:pt>
    <dgm:pt modelId="{79A72ABD-FC02-4CE4-A79A-3B7BAB9CF4CC}" type="pres">
      <dgm:prSet presAssocID="{4F6DD55A-DA0C-4ADD-A310-9C7C94EFCEB3}" presName="sibTrans" presStyleLbl="sibTrans2D1" presStyleIdx="0" presStyleCnt="2"/>
      <dgm:spPr/>
    </dgm:pt>
    <dgm:pt modelId="{CA493A6D-183D-458E-9B05-6D43B037BB53}" type="pres">
      <dgm:prSet presAssocID="{4F6DD55A-DA0C-4ADD-A310-9C7C94EFCEB3}" presName="connectorText" presStyleLbl="sibTrans2D1" presStyleIdx="0" presStyleCnt="2"/>
      <dgm:spPr/>
    </dgm:pt>
    <dgm:pt modelId="{ADDF7749-2E83-4C35-9876-6BB34A969A89}" type="pres">
      <dgm:prSet presAssocID="{A9358E60-4BF3-4E6D-8896-84A29E912E8B}" presName="node" presStyleLbl="node1" presStyleIdx="1" presStyleCnt="3">
        <dgm:presLayoutVars>
          <dgm:bulletEnabled val="1"/>
        </dgm:presLayoutVars>
      </dgm:prSet>
      <dgm:spPr/>
    </dgm:pt>
    <dgm:pt modelId="{446C5884-0DC7-4B75-9380-70AFA25B2A5D}" type="pres">
      <dgm:prSet presAssocID="{ADF85D6A-2681-43D3-84C6-C4EEFE8C2D33}" presName="sibTrans" presStyleLbl="sibTrans2D1" presStyleIdx="1" presStyleCnt="2"/>
      <dgm:spPr/>
    </dgm:pt>
    <dgm:pt modelId="{AC190948-0758-4ACC-BF9F-E07106C43E8A}" type="pres">
      <dgm:prSet presAssocID="{ADF85D6A-2681-43D3-84C6-C4EEFE8C2D33}" presName="connectorText" presStyleLbl="sibTrans2D1" presStyleIdx="1" presStyleCnt="2"/>
      <dgm:spPr/>
    </dgm:pt>
    <dgm:pt modelId="{22DA1B9A-FA5A-46F1-92F6-43F86719CFB7}" type="pres">
      <dgm:prSet presAssocID="{0B55A69C-9994-4287-9FEA-4BF47E43678C}" presName="node" presStyleLbl="node1" presStyleIdx="2" presStyleCnt="3">
        <dgm:presLayoutVars>
          <dgm:bulletEnabled val="1"/>
        </dgm:presLayoutVars>
      </dgm:prSet>
      <dgm:spPr/>
    </dgm:pt>
  </dgm:ptLst>
  <dgm:cxnLst>
    <dgm:cxn modelId="{C9F53D0C-DC14-4E00-865B-603C9DBA6967}" type="presOf" srcId="{A9358E60-4BF3-4E6D-8896-84A29E912E8B}" destId="{ADDF7749-2E83-4C35-9876-6BB34A969A89}" srcOrd="0" destOrd="0" presId="urn:microsoft.com/office/officeart/2005/8/layout/process1"/>
    <dgm:cxn modelId="{47A55C23-413E-4751-BFA5-6C7DE36BA349}" type="presOf" srcId="{ADF85D6A-2681-43D3-84C6-C4EEFE8C2D33}" destId="{446C5884-0DC7-4B75-9380-70AFA25B2A5D}" srcOrd="0" destOrd="0" presId="urn:microsoft.com/office/officeart/2005/8/layout/process1"/>
    <dgm:cxn modelId="{D430A439-FFD2-456E-8260-2DB13308E2AD}" srcId="{0FF83C16-C969-4366-ABC4-E6802C9A50F2}" destId="{0B55A69C-9994-4287-9FEA-4BF47E43678C}" srcOrd="2" destOrd="0" parTransId="{1D183730-9A05-4792-8AE0-EB610CF063AB}" sibTransId="{193C653D-4830-4ACA-AD9B-1B541CDFD208}"/>
    <dgm:cxn modelId="{66628C3C-F055-4B3C-AF24-EA7CC876C408}" type="presOf" srcId="{43C5C4EB-531E-4DEB-BFFB-A17235B6A87B}" destId="{E8F36971-43A1-4649-A297-AD66FD8FF1E2}" srcOrd="0" destOrd="0" presId="urn:microsoft.com/office/officeart/2005/8/layout/process1"/>
    <dgm:cxn modelId="{E4D62A3F-508A-4D93-A358-92B795D580A1}" type="presOf" srcId="{4F6DD55A-DA0C-4ADD-A310-9C7C94EFCEB3}" destId="{79A72ABD-FC02-4CE4-A79A-3B7BAB9CF4CC}" srcOrd="0" destOrd="0" presId="urn:microsoft.com/office/officeart/2005/8/layout/process1"/>
    <dgm:cxn modelId="{14FEFB3F-3812-421C-B87C-33FC3DA7D72A}" type="presOf" srcId="{0FF83C16-C969-4366-ABC4-E6802C9A50F2}" destId="{58B03643-3B77-4A59-8E45-3BF27EFBC2C2}" srcOrd="0" destOrd="0" presId="urn:microsoft.com/office/officeart/2005/8/layout/process1"/>
    <dgm:cxn modelId="{AF5EC759-6402-4A51-B542-238C7CA65CD6}" type="presOf" srcId="{4F6DD55A-DA0C-4ADD-A310-9C7C94EFCEB3}" destId="{CA493A6D-183D-458E-9B05-6D43B037BB53}" srcOrd="1" destOrd="0" presId="urn:microsoft.com/office/officeart/2005/8/layout/process1"/>
    <dgm:cxn modelId="{33607184-0ECC-4FBC-86FC-4BE58A6CBAF3}" type="presOf" srcId="{ADF85D6A-2681-43D3-84C6-C4EEFE8C2D33}" destId="{AC190948-0758-4ACC-BF9F-E07106C43E8A}" srcOrd="1" destOrd="0" presId="urn:microsoft.com/office/officeart/2005/8/layout/process1"/>
    <dgm:cxn modelId="{1AD911A0-51F5-4EE0-85F8-CE4B2DCBE6F8}" type="presOf" srcId="{0B55A69C-9994-4287-9FEA-4BF47E43678C}" destId="{22DA1B9A-FA5A-46F1-92F6-43F86719CFB7}" srcOrd="0" destOrd="0" presId="urn:microsoft.com/office/officeart/2005/8/layout/process1"/>
    <dgm:cxn modelId="{48E7EED0-D5FD-417D-974C-A29A9CC5CBE4}" srcId="{0FF83C16-C969-4366-ABC4-E6802C9A50F2}" destId="{43C5C4EB-531E-4DEB-BFFB-A17235B6A87B}" srcOrd="0" destOrd="0" parTransId="{95AF3A81-2E07-4D85-BC43-33A436284119}" sibTransId="{4F6DD55A-DA0C-4ADD-A310-9C7C94EFCEB3}"/>
    <dgm:cxn modelId="{2F0EB5F6-1560-42AF-B835-6B174DF21244}" srcId="{0FF83C16-C969-4366-ABC4-E6802C9A50F2}" destId="{A9358E60-4BF3-4E6D-8896-84A29E912E8B}" srcOrd="1" destOrd="0" parTransId="{E73155D3-AA4C-4A6C-9590-F710660BE17E}" sibTransId="{ADF85D6A-2681-43D3-84C6-C4EEFE8C2D33}"/>
    <dgm:cxn modelId="{8663EC1C-309E-4BAD-8EFD-2DB7E09251CB}" type="presParOf" srcId="{58B03643-3B77-4A59-8E45-3BF27EFBC2C2}" destId="{E8F36971-43A1-4649-A297-AD66FD8FF1E2}" srcOrd="0" destOrd="0" presId="urn:microsoft.com/office/officeart/2005/8/layout/process1"/>
    <dgm:cxn modelId="{F9B134F9-37F0-4D97-8892-4D3B8DCC7F47}" type="presParOf" srcId="{58B03643-3B77-4A59-8E45-3BF27EFBC2C2}" destId="{79A72ABD-FC02-4CE4-A79A-3B7BAB9CF4CC}" srcOrd="1" destOrd="0" presId="urn:microsoft.com/office/officeart/2005/8/layout/process1"/>
    <dgm:cxn modelId="{E7D87E70-C7E5-45AE-9B4E-158416B590EE}" type="presParOf" srcId="{79A72ABD-FC02-4CE4-A79A-3B7BAB9CF4CC}" destId="{CA493A6D-183D-458E-9B05-6D43B037BB53}" srcOrd="0" destOrd="0" presId="urn:microsoft.com/office/officeart/2005/8/layout/process1"/>
    <dgm:cxn modelId="{7F9FC356-0C0D-47B6-8765-3B1F57A244CC}" type="presParOf" srcId="{58B03643-3B77-4A59-8E45-3BF27EFBC2C2}" destId="{ADDF7749-2E83-4C35-9876-6BB34A969A89}" srcOrd="2" destOrd="0" presId="urn:microsoft.com/office/officeart/2005/8/layout/process1"/>
    <dgm:cxn modelId="{E5A73321-3088-49D1-8ED6-DE5425E36DF8}" type="presParOf" srcId="{58B03643-3B77-4A59-8E45-3BF27EFBC2C2}" destId="{446C5884-0DC7-4B75-9380-70AFA25B2A5D}" srcOrd="3" destOrd="0" presId="urn:microsoft.com/office/officeart/2005/8/layout/process1"/>
    <dgm:cxn modelId="{FB8B9EE5-6824-44B3-9B9E-6A6A691616B4}" type="presParOf" srcId="{446C5884-0DC7-4B75-9380-70AFA25B2A5D}" destId="{AC190948-0758-4ACC-BF9F-E07106C43E8A}" srcOrd="0" destOrd="0" presId="urn:microsoft.com/office/officeart/2005/8/layout/process1"/>
    <dgm:cxn modelId="{BB218665-81C0-439A-A1A2-1DCE0CDC5764}" type="presParOf" srcId="{58B03643-3B77-4A59-8E45-3BF27EFBC2C2}" destId="{22DA1B9A-FA5A-46F1-92F6-43F86719CFB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EF47A-1320-42B5-B5E3-855D265C030D}">
      <dsp:nvSpPr>
        <dsp:cNvPr id="0" name=""/>
        <dsp:cNvSpPr/>
      </dsp:nvSpPr>
      <dsp:spPr>
        <a:xfrm>
          <a:off x="3448050" y="416"/>
          <a:ext cx="5172074" cy="1624672"/>
        </a:xfrm>
        <a:prstGeom prst="rightArrow">
          <a:avLst>
            <a:gd name="adj1" fmla="val 75000"/>
            <a:gd name="adj2" fmla="val 50000"/>
          </a:avLst>
        </a:prstGeom>
        <a:solidFill>
          <a:schemeClr val="tx1">
            <a:lumMod val="65000"/>
            <a:lumOff val="3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solidFill>
                <a:schemeClr val="bg1"/>
              </a:solidFill>
            </a:rPr>
            <a:t>Deadens pain and causes euphoria</a:t>
          </a:r>
        </a:p>
      </dsp:txBody>
      <dsp:txXfrm>
        <a:off x="3448050" y="203500"/>
        <a:ext cx="4562822" cy="1218504"/>
      </dsp:txXfrm>
    </dsp:sp>
    <dsp:sp modelId="{0BA04B39-DB5F-4604-814B-686673E5C245}">
      <dsp:nvSpPr>
        <dsp:cNvPr id="0" name=""/>
        <dsp:cNvSpPr/>
      </dsp:nvSpPr>
      <dsp:spPr>
        <a:xfrm>
          <a:off x="0" y="416"/>
          <a:ext cx="3448050" cy="1624672"/>
        </a:xfrm>
        <a:prstGeom prst="roundRect">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Endogenous opioids</a:t>
          </a:r>
        </a:p>
      </dsp:txBody>
      <dsp:txXfrm>
        <a:off x="79310" y="79726"/>
        <a:ext cx="3289430" cy="1466052"/>
      </dsp:txXfrm>
    </dsp:sp>
    <dsp:sp modelId="{C6BC5165-84DF-48E1-A61F-97B0A251639D}">
      <dsp:nvSpPr>
        <dsp:cNvPr id="0" name=""/>
        <dsp:cNvSpPr/>
      </dsp:nvSpPr>
      <dsp:spPr>
        <a:xfrm>
          <a:off x="3448050" y="1787556"/>
          <a:ext cx="5172074" cy="1624672"/>
        </a:xfrm>
        <a:prstGeom prst="rightArrow">
          <a:avLst>
            <a:gd name="adj1" fmla="val 75000"/>
            <a:gd name="adj2" fmla="val 50000"/>
          </a:avLst>
        </a:prstGeom>
        <a:solidFill>
          <a:schemeClr val="tx1">
            <a:lumMod val="65000"/>
            <a:lumOff val="3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chemeClr val="bg1"/>
              </a:solidFill>
            </a:rPr>
            <a:t>Makes you happy</a:t>
          </a:r>
        </a:p>
      </dsp:txBody>
      <dsp:txXfrm>
        <a:off x="3448050" y="1990640"/>
        <a:ext cx="4562822" cy="1218504"/>
      </dsp:txXfrm>
    </dsp:sp>
    <dsp:sp modelId="{906D3F8B-95BC-4914-A69D-FA695F51FD21}">
      <dsp:nvSpPr>
        <dsp:cNvPr id="0" name=""/>
        <dsp:cNvSpPr/>
      </dsp:nvSpPr>
      <dsp:spPr>
        <a:xfrm>
          <a:off x="0" y="1787556"/>
          <a:ext cx="3448050" cy="1624672"/>
        </a:xfrm>
        <a:prstGeom prst="roundRect">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Dopamine</a:t>
          </a:r>
        </a:p>
      </dsp:txBody>
      <dsp:txXfrm>
        <a:off x="79310" y="1866866"/>
        <a:ext cx="3289430" cy="1466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6971-43A1-4649-A297-AD66FD8FF1E2}">
      <dsp:nvSpPr>
        <dsp:cNvPr id="0" name=""/>
        <dsp:cNvSpPr/>
      </dsp:nvSpPr>
      <dsp:spPr>
        <a:xfrm>
          <a:off x="4873" y="580130"/>
          <a:ext cx="2130948" cy="3464175"/>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Alcohol is used</a:t>
          </a:r>
        </a:p>
      </dsp:txBody>
      <dsp:txXfrm>
        <a:off x="67286" y="642543"/>
        <a:ext cx="2006122" cy="3339349"/>
      </dsp:txXfrm>
    </dsp:sp>
    <dsp:sp modelId="{79A72ABD-FC02-4CE4-A79A-3B7BAB9CF4CC}">
      <dsp:nvSpPr>
        <dsp:cNvPr id="0" name=""/>
        <dsp:cNvSpPr/>
      </dsp:nvSpPr>
      <dsp:spPr>
        <a:xfrm>
          <a:off x="2348917" y="2047980"/>
          <a:ext cx="451761" cy="528475"/>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348917" y="2153675"/>
        <a:ext cx="316233" cy="317085"/>
      </dsp:txXfrm>
    </dsp:sp>
    <dsp:sp modelId="{ADDF7749-2E83-4C35-9876-6BB34A969A89}">
      <dsp:nvSpPr>
        <dsp:cNvPr id="0" name=""/>
        <dsp:cNvSpPr/>
      </dsp:nvSpPr>
      <dsp:spPr>
        <a:xfrm>
          <a:off x="2988202" y="580130"/>
          <a:ext cx="2130948" cy="3464175"/>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Endogenous opioids are released into the pleasure centers of the brain</a:t>
          </a:r>
        </a:p>
      </dsp:txBody>
      <dsp:txXfrm>
        <a:off x="3050615" y="642543"/>
        <a:ext cx="2006122" cy="3339349"/>
      </dsp:txXfrm>
    </dsp:sp>
    <dsp:sp modelId="{446C5884-0DC7-4B75-9380-70AFA25B2A5D}">
      <dsp:nvSpPr>
        <dsp:cNvPr id="0" name=""/>
        <dsp:cNvSpPr/>
      </dsp:nvSpPr>
      <dsp:spPr>
        <a:xfrm>
          <a:off x="5332245" y="2047980"/>
          <a:ext cx="451761" cy="528475"/>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332245" y="2153675"/>
        <a:ext cx="316233" cy="317085"/>
      </dsp:txXfrm>
    </dsp:sp>
    <dsp:sp modelId="{22DA1B9A-FA5A-46F1-92F6-43F86719CFB7}">
      <dsp:nvSpPr>
        <dsp:cNvPr id="0" name=""/>
        <dsp:cNvSpPr/>
      </dsp:nvSpPr>
      <dsp:spPr>
        <a:xfrm>
          <a:off x="5971530" y="580130"/>
          <a:ext cx="2130948" cy="3464175"/>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 response to this increased endogenous opioid activity, dopamine is released</a:t>
          </a:r>
        </a:p>
      </dsp:txBody>
      <dsp:txXfrm>
        <a:off x="6033943" y="642543"/>
        <a:ext cx="2006122" cy="3339349"/>
      </dsp:txXfrm>
    </dsp:sp>
    <dsp:sp modelId="{9FC30084-01A5-44E3-BC31-373BAECF5BA9}">
      <dsp:nvSpPr>
        <dsp:cNvPr id="0" name=""/>
        <dsp:cNvSpPr/>
      </dsp:nvSpPr>
      <dsp:spPr>
        <a:xfrm>
          <a:off x="8315573" y="2047980"/>
          <a:ext cx="451761" cy="528475"/>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15573" y="2153675"/>
        <a:ext cx="316233" cy="317085"/>
      </dsp:txXfrm>
    </dsp:sp>
    <dsp:sp modelId="{938F4EEA-CA07-4860-8D5B-1AB1D21EAAD4}">
      <dsp:nvSpPr>
        <dsp:cNvPr id="0" name=""/>
        <dsp:cNvSpPr/>
      </dsp:nvSpPr>
      <dsp:spPr>
        <a:xfrm>
          <a:off x="8954858" y="580130"/>
          <a:ext cx="2130948" cy="3464175"/>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Dopamine makes the drinker feel good. This reinforces the behavior and increases the likelihood it will recur.</a:t>
          </a:r>
        </a:p>
      </dsp:txBody>
      <dsp:txXfrm>
        <a:off x="9017271" y="642543"/>
        <a:ext cx="2006122" cy="3339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6971-43A1-4649-A297-AD66FD8FF1E2}">
      <dsp:nvSpPr>
        <dsp:cNvPr id="0" name=""/>
        <dsp:cNvSpPr/>
      </dsp:nvSpPr>
      <dsp:spPr>
        <a:xfrm>
          <a:off x="9461" y="1014249"/>
          <a:ext cx="2828074" cy="2571780"/>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GABA is increased, slowing the brain down</a:t>
          </a:r>
        </a:p>
      </dsp:txBody>
      <dsp:txXfrm>
        <a:off x="84786" y="1089574"/>
        <a:ext cx="2677424" cy="2421130"/>
      </dsp:txXfrm>
    </dsp:sp>
    <dsp:sp modelId="{79A72ABD-FC02-4CE4-A79A-3B7BAB9CF4CC}">
      <dsp:nvSpPr>
        <dsp:cNvPr id="0" name=""/>
        <dsp:cNvSpPr/>
      </dsp:nvSpPr>
      <dsp:spPr>
        <a:xfrm>
          <a:off x="3120344" y="1949458"/>
          <a:ext cx="599551" cy="701362"/>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120344" y="2089730"/>
        <a:ext cx="419686" cy="420818"/>
      </dsp:txXfrm>
    </dsp:sp>
    <dsp:sp modelId="{ADDF7749-2E83-4C35-9876-6BB34A969A89}">
      <dsp:nvSpPr>
        <dsp:cNvPr id="0" name=""/>
        <dsp:cNvSpPr/>
      </dsp:nvSpPr>
      <dsp:spPr>
        <a:xfrm>
          <a:off x="3968766" y="1014249"/>
          <a:ext cx="2828074" cy="2571780"/>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Over time, the brain reacts to the over-abundance of GABA by creating more receptors for glutamate</a:t>
          </a:r>
        </a:p>
      </dsp:txBody>
      <dsp:txXfrm>
        <a:off x="4044091" y="1089574"/>
        <a:ext cx="2677424" cy="2421130"/>
      </dsp:txXfrm>
    </dsp:sp>
    <dsp:sp modelId="{446C5884-0DC7-4B75-9380-70AFA25B2A5D}">
      <dsp:nvSpPr>
        <dsp:cNvPr id="0" name=""/>
        <dsp:cNvSpPr/>
      </dsp:nvSpPr>
      <dsp:spPr>
        <a:xfrm>
          <a:off x="7079648" y="1949458"/>
          <a:ext cx="599551" cy="701362"/>
        </a:xfrm>
        <a:prstGeom prst="rightArrow">
          <a:avLst>
            <a:gd name="adj1" fmla="val 60000"/>
            <a:gd name="adj2" fmla="val 50000"/>
          </a:avLst>
        </a:prstGeom>
        <a:solidFill>
          <a:srgbClr val="3E56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079648" y="2089730"/>
        <a:ext cx="419686" cy="420818"/>
      </dsp:txXfrm>
    </dsp:sp>
    <dsp:sp modelId="{22DA1B9A-FA5A-46F1-92F6-43F86719CFB7}">
      <dsp:nvSpPr>
        <dsp:cNvPr id="0" name=""/>
        <dsp:cNvSpPr/>
      </dsp:nvSpPr>
      <dsp:spPr>
        <a:xfrm>
          <a:off x="7928071" y="1014249"/>
          <a:ext cx="2828074" cy="2571780"/>
        </a:xfrm>
        <a:prstGeom prst="roundRect">
          <a:avLst>
            <a:gd name="adj" fmla="val 10000"/>
          </a:avLst>
        </a:prstGeom>
        <a:solidFill>
          <a:srgbClr val="3E56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increased effect of glutamate energizes the system and restores balance</a:t>
          </a:r>
        </a:p>
      </dsp:txBody>
      <dsp:txXfrm>
        <a:off x="8003396" y="1089574"/>
        <a:ext cx="2677424" cy="242113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0550"/>
            <a:ext cx="6856412" cy="4743450"/>
          </a:xfrm>
        </p:spPr>
        <p:txBody>
          <a:bodyPr/>
          <a:lstStyle/>
          <a:p>
            <a:pPr>
              <a:spcAft>
                <a:spcPts val="200"/>
              </a:spcAft>
            </a:pPr>
            <a:r>
              <a:rPr lang="en-US" sz="1000" dirty="0"/>
              <a:t>SUD Keys to Education is a product for educators and clinical supervisors developed in 2022 by the Mountain Plains and Pacific Southwest Addiction Technology Transfer Centers (MPATTC and PSATTC). The main developers of the alcohol materials are Thomas E. Freese, PhD, Nancy Roget, MS, Kim Miller, MS, and Trisha Dudkowski, BA. Additional guidance and editing support were provided by Kenneth Flanagan, PhD, Terra Hamblin, MA, Cindy </a:t>
            </a:r>
            <a:r>
              <a:rPr lang="en-US" sz="1000" dirty="0" err="1"/>
              <a:t>Juntenen</a:t>
            </a:r>
            <a:r>
              <a:rPr lang="en-US" sz="1000" dirty="0"/>
              <a:t>, PhD, Shannon McCarty, BS, LP, Abby Roach-Moore, MSW, Beth Rutkowski, MPH, and </a:t>
            </a:r>
            <a:r>
              <a:rPr lang="en-US" sz="1000" dirty="0" err="1"/>
              <a:t>Maridee</a:t>
            </a:r>
            <a:r>
              <a:rPr lang="en-US" sz="1000" dirty="0"/>
              <a:t> </a:t>
            </a:r>
            <a:r>
              <a:rPr lang="en-US" sz="1000" dirty="0" err="1"/>
              <a:t>Shogren</a:t>
            </a:r>
            <a:r>
              <a:rPr lang="en-US" sz="1000" dirty="0"/>
              <a:t>, DNP.</a:t>
            </a:r>
          </a:p>
          <a:p>
            <a:pPr>
              <a:spcAft>
                <a:spcPts val="200"/>
              </a:spcAft>
            </a:pPr>
            <a:r>
              <a:rPr lang="en-US" sz="1000" dirty="0"/>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a:spcAft>
                <a:spcPts val="200"/>
              </a:spcAft>
            </a:pPr>
            <a:r>
              <a:rPr lang="en-US" sz="1000" dirty="0"/>
              <a:t>If you require further information, please do not hesitate to contact the MPATTC (http://www.mpattc.org) or PSATTC (http://www.psattc.org)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http://www.mpattc.org and http://www.psattc.org.</a:t>
            </a:r>
          </a:p>
          <a:p>
            <a:pPr>
              <a:spcAft>
                <a:spcPts val="200"/>
              </a:spcAft>
            </a:pPr>
            <a:r>
              <a:rPr lang="en-US" sz="1000" dirty="0"/>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a:spcAft>
                <a:spcPts val="200"/>
              </a:spcAft>
            </a:pPr>
            <a:r>
              <a:rPr lang="en-US" sz="1000" dirty="0"/>
              <a:t>Additional resources are available to enhance and support the information provided in this brief presentation.</a:t>
            </a:r>
          </a:p>
          <a:p>
            <a:pPr>
              <a:spcAft>
                <a:spcPts val="200"/>
              </a:spcAft>
            </a:pPr>
            <a:r>
              <a:rPr lang="en-US" sz="1000" dirty="0"/>
              <a:t>Audio Recording: Thomas E. Freese, PhD </a:t>
            </a:r>
          </a:p>
          <a:p>
            <a:pPr>
              <a:spcAft>
                <a:spcPts val="200"/>
              </a:spcAft>
            </a:pPr>
            <a:r>
              <a:rPr lang="en-US" sz="1000" dirty="0"/>
              <a:t>Image Credit: Shutterstock (unless otherwise noted) </a:t>
            </a:r>
          </a:p>
          <a:p>
            <a:pPr>
              <a:spcAft>
                <a:spcPts val="200"/>
              </a:spcAft>
            </a:pPr>
            <a:r>
              <a:rPr lang="en-US" sz="1000" dirty="0"/>
              <a:t>Date last updated: July 27, 2022.</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231845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was demonstrated in the brief video, two processes occur simultaneously when alcohol is consumed.  One process acts on the naturally occurring opioids in the brain (which deaden pain and cause feelings of euphoria), and dopamine (which makes things feel good). The next slide</a:t>
            </a:r>
            <a:r>
              <a:rPr lang="en-US" sz="1200" kern="1200" baseline="0" dirty="0">
                <a:solidFill>
                  <a:schemeClr val="tx1"/>
                </a:solidFill>
                <a:latin typeface="+mn-lt"/>
                <a:ea typeface="+mn-ea"/>
                <a:cs typeface="+mn-cs"/>
              </a:rPr>
              <a:t> shows the other process.</a:t>
            </a:r>
            <a:endParaRPr lang="en-US" dirty="0"/>
          </a:p>
        </p:txBody>
      </p:sp>
      <p:sp>
        <p:nvSpPr>
          <p:cNvPr id="4" name="Slide Number Placeholder 3"/>
          <p:cNvSpPr>
            <a:spLocks noGrp="1"/>
          </p:cNvSpPr>
          <p:nvPr>
            <p:ph type="sldNum" sz="quarter" idx="10"/>
          </p:nvPr>
        </p:nvSpPr>
        <p:spPr/>
        <p:txBody>
          <a:bodyPr/>
          <a:lstStyle/>
          <a:p>
            <a:fld id="{575D7FEA-F1AC-4247-9782-F71625EE9F2B}" type="slidenum">
              <a:rPr lang="en-US" smtClean="0"/>
              <a:t>2</a:t>
            </a:fld>
            <a:endParaRPr lang="en-US"/>
          </a:p>
        </p:txBody>
      </p:sp>
    </p:spTree>
    <p:extLst>
      <p:ext uri="{BB962C8B-B14F-4D97-AF65-F5344CB8AC3E}">
        <p14:creationId xmlns:p14="http://schemas.microsoft.com/office/powerpoint/2010/main" val="344473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Times New Roman" pitchFamily="18" charset="0"/>
                <a:cs typeface="Calibri" pitchFamily="34" charset="0"/>
              </a:rPr>
              <a:t>In the first process, a person drinks alcohol and this causes the release of the endogenous, or naturally occurring, opioids to be released in the pleasure centers of the brain. This in turn, causes the release of dopamine.  Since dopamine makes the person feel good, drinking is reinforced and this increases the likelihood of repeated use. A subsequent section of this training will review two medications used to treat alcohol directly by addressing the pleasurable effects of alcohol.</a:t>
            </a:r>
            <a:endParaRPr lang="en-US" sz="1200" kern="1200" dirty="0">
              <a:solidFill>
                <a:schemeClr val="tx1"/>
              </a:solidFill>
              <a:latin typeface="+mn-lt"/>
              <a:ea typeface="Times New Roman" pitchFamily="18"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575D7FEA-F1AC-4247-9782-F71625EE9F2B}" type="slidenum">
              <a:rPr lang="en-US" smtClean="0"/>
              <a:t>3</a:t>
            </a:fld>
            <a:endParaRPr lang="en-US"/>
          </a:p>
        </p:txBody>
      </p:sp>
    </p:spTree>
    <p:extLst>
      <p:ext uri="{BB962C8B-B14F-4D97-AF65-F5344CB8AC3E}">
        <p14:creationId xmlns:p14="http://schemas.microsoft.com/office/powerpoint/2010/main" val="17551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sz="1200" kern="1200" dirty="0">
                <a:solidFill>
                  <a:schemeClr val="tx1"/>
                </a:solidFill>
                <a:latin typeface="+mn-lt"/>
                <a:ea typeface="+mn-ea"/>
                <a:cs typeface="+mn-cs"/>
              </a:rPr>
              <a:t>At the same time that alcohol is making the person feel good, a second process occurs. When the person drinks, GABA (the inhibitory neurotransmitter) is released and this slows down the brain. This results in the symptoms of intoxication from alcohol, such as difficulty with coordination, drowsiness, slurring speech, etc. With repeated use, the brain attempts to correct for the overabundance of GABA by creating more receptors for glutamate. This increases the effectives of glutamate, and the system is energized and balance is restored.</a:t>
            </a:r>
          </a:p>
        </p:txBody>
      </p:sp>
      <p:sp>
        <p:nvSpPr>
          <p:cNvPr id="4" name="Slide Number Placeholder 3"/>
          <p:cNvSpPr>
            <a:spLocks noGrp="1"/>
          </p:cNvSpPr>
          <p:nvPr>
            <p:ph type="sldNum" sz="quarter" idx="10"/>
          </p:nvPr>
        </p:nvSpPr>
        <p:spPr/>
        <p:txBody>
          <a:bodyPr/>
          <a:lstStyle/>
          <a:p>
            <a:fld id="{575D7FEA-F1AC-4247-9782-F71625EE9F2B}" type="slidenum">
              <a:rPr lang="en-US" smtClean="0"/>
              <a:t>4</a:t>
            </a:fld>
            <a:endParaRPr lang="en-US"/>
          </a:p>
        </p:txBody>
      </p:sp>
    </p:spTree>
    <p:extLst>
      <p:ext uri="{BB962C8B-B14F-4D97-AF65-F5344CB8AC3E}">
        <p14:creationId xmlns:p14="http://schemas.microsoft.com/office/powerpoint/2010/main" val="161841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**ANIMATIONS**</a:t>
            </a:r>
          </a:p>
          <a:p>
            <a:endParaRPr lang="en-US" dirty="0"/>
          </a:p>
          <a:p>
            <a:r>
              <a:rPr lang="en-US" dirty="0"/>
              <a:t>GABA</a:t>
            </a:r>
            <a:r>
              <a:rPr lang="en-US" baseline="0" dirty="0"/>
              <a:t> is the brain’s main inhibitory neuron.  When it is stimulated, the brain slows down.  For instance, when you are relaxing in the evening and start to get sleepy, GABA is beginning to surge forward preparing you to sleep.</a:t>
            </a:r>
          </a:p>
          <a:p>
            <a:endParaRPr lang="en-US" baseline="0" dirty="0"/>
          </a:p>
          <a:p>
            <a:r>
              <a:rPr lang="en-US" baseline="0" dirty="0"/>
              <a:t>Glutamate is the major excitatory neuron.  Glutamate surges to alert the brain of the need for increased activity making neurotransmitters ready to fire.  </a:t>
            </a:r>
          </a:p>
          <a:p>
            <a:endParaRPr lang="en-US" dirty="0"/>
          </a:p>
          <a:p>
            <a:r>
              <a:rPr lang="en-US" dirty="0"/>
              <a:t>GABA</a:t>
            </a:r>
            <a:r>
              <a:rPr lang="en-US" baseline="0" dirty="0"/>
              <a:t> and Glutamate should work in balance with each other, so that one or the other surges forward depending on need, maintaining function and overall balance in the brain.</a:t>
            </a:r>
          </a:p>
          <a:p>
            <a:endParaRPr lang="en-US" baseline="0" dirty="0"/>
          </a:p>
          <a:p>
            <a:r>
              <a:rPr lang="en-US" b="1" baseline="0" dirty="0"/>
              <a:t>[Click once to move animation forward]</a:t>
            </a:r>
            <a:r>
              <a:rPr lang="en-US" b="0" baseline="0" dirty="0"/>
              <a:t> When alcohol is introduced, it causes a surge in GABA and with repeated drinks, the glutamate system becomes less able to keep up and maintain balance.</a:t>
            </a:r>
          </a:p>
          <a:p>
            <a:endParaRPr lang="en-US" b="0" baseline="0" dirty="0"/>
          </a:p>
          <a:p>
            <a:r>
              <a:rPr lang="en-US" b="0" baseline="0" dirty="0"/>
              <a:t>Over time, as alcohol continues to be consumed, the brain’s compensatory mechanisms kick in and works to restore balance by creating more [upregulating] glutamate [NMDA] receptors. </a:t>
            </a:r>
          </a:p>
          <a:p>
            <a:endParaRPr lang="en-US" b="0" baseline="0" dirty="0"/>
          </a:p>
          <a:p>
            <a:r>
              <a:rPr lang="en-US" b="1" baseline="0" dirty="0"/>
              <a:t>[Click once to move animation forward] </a:t>
            </a:r>
            <a:r>
              <a:rPr lang="en-US" b="0" baseline="0" dirty="0"/>
              <a:t>This restores balance again.</a:t>
            </a:r>
          </a:p>
          <a:p>
            <a:endParaRPr lang="en-US" b="0" baseline="0" dirty="0"/>
          </a:p>
          <a:p>
            <a:r>
              <a:rPr lang="en-US" b="1" baseline="0" dirty="0"/>
              <a:t>[Advance to next slide]</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a:t>
            </a:r>
            <a:br>
              <a:rPr lang="en-US" dirty="0"/>
            </a:br>
            <a:r>
              <a:rPr lang="en-US" dirty="0"/>
              <a:t>Purchased Image, </a:t>
            </a:r>
            <a:r>
              <a:rPr lang="en-US" dirty="0" err="1"/>
              <a:t>n.d.</a:t>
            </a:r>
            <a:endParaRPr lang="en-US" dirty="0"/>
          </a:p>
        </p:txBody>
      </p:sp>
      <p:sp>
        <p:nvSpPr>
          <p:cNvPr id="4" name="Slide Number Placeholder 3"/>
          <p:cNvSpPr>
            <a:spLocks noGrp="1"/>
          </p:cNvSpPr>
          <p:nvPr>
            <p:ph type="sldNum" sz="quarter" idx="10"/>
          </p:nvPr>
        </p:nvSpPr>
        <p:spPr/>
        <p:txBody>
          <a:bodyPr/>
          <a:lstStyle/>
          <a:p>
            <a:pPr marL="0" marR="0" lvl="0" indent="0" algn="r" defTabSz="966788" rtl="0" eaLnBrk="1" fontAlgn="auto" latinLnBrk="0" hangingPunct="1">
              <a:lnSpc>
                <a:spcPct val="100000"/>
              </a:lnSpc>
              <a:spcBef>
                <a:spcPts val="0"/>
              </a:spcBef>
              <a:spcAft>
                <a:spcPts val="0"/>
              </a:spcAft>
              <a:buClrTx/>
              <a:buSzTx/>
              <a:buFontTx/>
              <a:buNone/>
              <a:tabLst/>
              <a:defRPr/>
            </a:pPr>
            <a:fld id="{8D8D7806-5041-4B18-AE8B-69E46FB3C628}"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921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**ANIMATIONS**</a:t>
            </a:r>
          </a:p>
          <a:p>
            <a:endParaRPr lang="en-US" b="0" baseline="0" dirty="0"/>
          </a:p>
          <a:p>
            <a:r>
              <a:rPr lang="en-US" b="0" baseline="0" dirty="0"/>
              <a:t>Now in order to feel that intoxicating feeling, more alcohol needs to be consumed. </a:t>
            </a:r>
            <a:r>
              <a:rPr lang="en-US" b="1" baseline="0" dirty="0"/>
              <a:t>[Click once to move animation forward]</a:t>
            </a:r>
            <a:r>
              <a:rPr lang="en-US" b="0" baseline="0" dirty="0"/>
              <a:t>  </a:t>
            </a:r>
          </a:p>
          <a:p>
            <a:endParaRPr lang="en-US" b="0" baseline="0" dirty="0"/>
          </a:p>
          <a:p>
            <a:r>
              <a:rPr lang="en-US" b="0" baseline="0" dirty="0"/>
              <a:t>This again results in a surge in GABA, </a:t>
            </a:r>
            <a:r>
              <a:rPr lang="en-US" b="1" baseline="0" dirty="0"/>
              <a:t>[click once to move animation forward]</a:t>
            </a:r>
            <a:r>
              <a:rPr lang="en-US" b="0" baseline="0" dirty="0"/>
              <a:t> overwhelming the glutamate system again.  </a:t>
            </a:r>
          </a:p>
          <a:p>
            <a:endParaRPr lang="en-US" b="0" baseline="0" dirty="0"/>
          </a:p>
          <a:p>
            <a:r>
              <a:rPr lang="en-US" b="0" baseline="0" dirty="0"/>
              <a:t>This process repeating over time results in what we know as </a:t>
            </a:r>
            <a:r>
              <a:rPr lang="en-US" b="0" i="1" baseline="0" dirty="0"/>
              <a:t>tolerance</a:t>
            </a:r>
            <a:r>
              <a:rPr lang="en-US" b="0" baseline="0" dirty="0"/>
              <a:t>. You will hear more about tolerance on slide 24.</a:t>
            </a:r>
          </a:p>
          <a:p>
            <a:endParaRPr lang="en-US" b="0" baseline="0" dirty="0"/>
          </a:p>
          <a:p>
            <a:r>
              <a:rPr lang="en-US" b="0" baseline="0" dirty="0"/>
              <a:t>The compensatory mechanisms continue, </a:t>
            </a:r>
            <a:r>
              <a:rPr lang="en-US" b="1" baseline="0" dirty="0"/>
              <a:t>[click once to move animation forward]</a:t>
            </a:r>
            <a:r>
              <a:rPr lang="en-US" b="0" baseline="0" dirty="0"/>
              <a:t> more glutamate [NMDA] receptors are again added to system and balance is again restored.</a:t>
            </a:r>
          </a:p>
          <a:p>
            <a:endParaRPr lang="en-US" b="0" baseline="0" dirty="0"/>
          </a:p>
          <a:p>
            <a:r>
              <a:rPr lang="en-US" b="1" baseline="0" dirty="0"/>
              <a:t>[Advance to next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a:t>
            </a:r>
            <a:br>
              <a:rPr lang="en-US" dirty="0"/>
            </a:br>
            <a:r>
              <a:rPr lang="en-US" dirty="0"/>
              <a:t>Purchased Image, </a:t>
            </a:r>
            <a:r>
              <a:rPr lang="en-US" dirty="0" err="1"/>
              <a:t>n.d.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6788" rtl="0" eaLnBrk="1" fontAlgn="auto" latinLnBrk="0" hangingPunct="1">
              <a:lnSpc>
                <a:spcPct val="100000"/>
              </a:lnSpc>
              <a:spcBef>
                <a:spcPts val="0"/>
              </a:spcBef>
              <a:spcAft>
                <a:spcPts val="0"/>
              </a:spcAft>
              <a:buClrTx/>
              <a:buSzTx/>
              <a:buFontTx/>
              <a:buNone/>
              <a:tabLst/>
              <a:defRPr/>
            </a:pPr>
            <a:fld id="{8D8D7806-5041-4B18-AE8B-69E46FB3C628}"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855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**ANIMATIONS**</a:t>
            </a:r>
          </a:p>
          <a:p>
            <a:endParaRPr lang="en-US" dirty="0"/>
          </a:p>
          <a:p>
            <a:r>
              <a:rPr lang="en-US" dirty="0"/>
              <a:t>Now we</a:t>
            </a:r>
            <a:r>
              <a:rPr lang="en-US" baseline="0" dirty="0"/>
              <a:t> have a brain that is held in balance with alcohol boosting GABA, and a supercharged glutamate system with greatly upregulated numbers of glutamate [NMDA] receptors.</a:t>
            </a:r>
          </a:p>
          <a:p>
            <a:endParaRPr lang="en-US" baseline="0" dirty="0"/>
          </a:p>
          <a:p>
            <a:r>
              <a:rPr lang="en-US" b="1" baseline="0" dirty="0"/>
              <a:t>[Click to move animation forward]</a:t>
            </a:r>
            <a:r>
              <a:rPr lang="en-US" b="0" baseline="0" dirty="0"/>
              <a:t> What happens when a person stops drinking?</a:t>
            </a:r>
          </a:p>
          <a:p>
            <a:endParaRPr lang="en-US" b="0" baseline="0" dirty="0"/>
          </a:p>
          <a:p>
            <a:r>
              <a:rPr lang="en-US" b="1" baseline="0" dirty="0"/>
              <a:t>[Click to move animation forward]</a:t>
            </a:r>
            <a:r>
              <a:rPr lang="en-US" b="0" baseline="0" dirty="0"/>
              <a:t> GABA levels fall to normal or below.  Because there are way too many NMDA receptors that are not being counterbalanced, the brain goes into overdrive and is over excited in many areas.  This leads to the experience of </a:t>
            </a:r>
            <a:r>
              <a:rPr lang="en-US" b="0" i="1" baseline="0" dirty="0"/>
              <a:t>withdrawal</a:t>
            </a:r>
            <a:r>
              <a:rPr lang="en-US" b="0" i="0" baseline="0" dirty="0"/>
              <a:t> such as shakiness, sweating, loss of appetite, agitation, restlessness, irritability, nausea or vomiting, anxiety or nervousness, fast heart rate, tremor, disorientation, headache, insomnia, or seizures.</a:t>
            </a:r>
          </a:p>
          <a:p>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CREDIT</a:t>
            </a:r>
            <a:br>
              <a:rPr lang="en-US" dirty="0"/>
            </a:br>
            <a:r>
              <a:rPr lang="en-US" dirty="0"/>
              <a:t>Purchased Image, </a:t>
            </a:r>
            <a:r>
              <a:rPr lang="en-US" dirty="0" err="1"/>
              <a:t>n.d.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66788" rtl="0" eaLnBrk="1" fontAlgn="auto" latinLnBrk="0" hangingPunct="1">
              <a:lnSpc>
                <a:spcPct val="100000"/>
              </a:lnSpc>
              <a:spcBef>
                <a:spcPts val="0"/>
              </a:spcBef>
              <a:spcAft>
                <a:spcPts val="0"/>
              </a:spcAft>
              <a:buClrTx/>
              <a:buSzTx/>
              <a:buFontTx/>
              <a:buNone/>
              <a:tabLst/>
              <a:defRPr/>
            </a:pPr>
            <a:fld id="{8D8D7806-5041-4B18-AE8B-69E46FB3C628}"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20904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3777218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64BF-EAF3-4C24-B51A-F8B3A799B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C8468-9B18-4E43-9D78-E7173D0294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79554-552A-47BA-9F31-B34C9849209A}"/>
              </a:ext>
            </a:extLst>
          </p:cNvPr>
          <p:cNvSpPr>
            <a:spLocks noGrp="1"/>
          </p:cNvSpPr>
          <p:nvPr>
            <p:ph type="dt" sz="half" idx="10"/>
          </p:nvPr>
        </p:nvSpPr>
        <p:spPr/>
        <p:txBody>
          <a:bodyPr/>
          <a:lstStyle/>
          <a:p>
            <a:fld id="{669F4D38-6EA1-402E-B3B2-A1F8372F1007}" type="datetimeFigureOut">
              <a:rPr lang="en-US" smtClean="0"/>
              <a:t>10/21/24</a:t>
            </a:fld>
            <a:endParaRPr lang="en-US"/>
          </a:p>
        </p:txBody>
      </p:sp>
      <p:sp>
        <p:nvSpPr>
          <p:cNvPr id="5" name="Footer Placeholder 4">
            <a:extLst>
              <a:ext uri="{FF2B5EF4-FFF2-40B4-BE49-F238E27FC236}">
                <a16:creationId xmlns:a16="http://schemas.microsoft.com/office/drawing/2014/main" id="{B79414E1-E815-4B1B-9C4B-302B2A76F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6481F-EBEF-49A5-8533-0E9A15E04908}"/>
              </a:ext>
            </a:extLst>
          </p:cNvPr>
          <p:cNvSpPr>
            <a:spLocks noGrp="1"/>
          </p:cNvSpPr>
          <p:nvPr>
            <p:ph type="sldNum" sz="quarter" idx="12"/>
          </p:nvPr>
        </p:nvSpPr>
        <p:spPr/>
        <p:txBody>
          <a:bodyPr/>
          <a:lstStyle/>
          <a:p>
            <a:fld id="{C5E8F4D3-99CE-4330-BA31-EF9D91DC680B}" type="slidenum">
              <a:rPr lang="en-US" smtClean="0"/>
              <a:t>‹#›</a:t>
            </a:fld>
            <a:endParaRPr lang="en-US"/>
          </a:p>
        </p:txBody>
      </p:sp>
    </p:spTree>
    <p:extLst>
      <p:ext uri="{BB962C8B-B14F-4D97-AF65-F5344CB8AC3E}">
        <p14:creationId xmlns:p14="http://schemas.microsoft.com/office/powerpoint/2010/main" val="54639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2" r:id="rId4"/>
    <p:sldLayoutId id="2147483660" r:id="rId5"/>
    <p:sldLayoutId id="2147483661" r:id="rId6"/>
    <p:sldLayoutId id="2147483663" r:id="rId7"/>
    <p:sldLayoutId id="2147483665" r:id="rId8"/>
    <p:sldLayoutId id="2147483664" r:id="rId9"/>
    <p:sldLayoutId id="2147483666" r:id="rId10"/>
    <p:sldLayoutId id="2147483667" r:id="rId11"/>
    <p:sldLayoutId id="2147483668" r:id="rId12"/>
    <p:sldLayoutId id="2147483651" r:id="rId13"/>
    <p:sldLayoutId id="2147483670" r:id="rId14"/>
    <p:sldLayoutId id="2147483669" r:id="rId15"/>
    <p:sldLayoutId id="2147483653" r:id="rId16"/>
    <p:sldLayoutId id="2147483656" r:id="rId17"/>
    <p:sldLayoutId id="2147483671" r:id="rId18"/>
    <p:sldLayoutId id="2147483672" r:id="rId19"/>
    <p:sldLayoutId id="2147483674" r:id="rId20"/>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2"/>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014A49-AC32-CB92-2543-DBB738CB3B1A}"/>
              </a:ext>
            </a:extLst>
          </p:cNvPr>
          <p:cNvSpPr>
            <a:spLocks noGrp="1"/>
          </p:cNvSpPr>
          <p:nvPr>
            <p:ph type="title"/>
          </p:nvPr>
        </p:nvSpPr>
        <p:spPr/>
        <p:txBody>
          <a:bodyPr/>
          <a:lstStyle/>
          <a:p>
            <a:r>
              <a:rPr lang="en-US" dirty="0"/>
              <a:t>Alcohol Metabolism	</a:t>
            </a:r>
          </a:p>
        </p:txBody>
      </p:sp>
      <p:pic>
        <p:nvPicPr>
          <p:cNvPr id="2" name="Picture 1" descr="Gamma-aminobutyric acid">
            <a:extLst>
              <a:ext uri="{FF2B5EF4-FFF2-40B4-BE49-F238E27FC236}">
                <a16:creationId xmlns:a16="http://schemas.microsoft.com/office/drawing/2014/main" id="{EF151854-296E-70EC-7D6E-9D9FC5F701DB}"/>
              </a:ext>
            </a:extLst>
          </p:cNvPr>
          <p:cNvPicPr>
            <a:picLocks noChangeAspect="1"/>
          </p:cNvPicPr>
          <p:nvPr/>
        </p:nvPicPr>
        <p:blipFill>
          <a:blip r:embed="rId3"/>
          <a:stretch>
            <a:fillRect/>
          </a:stretch>
        </p:blipFill>
        <p:spPr>
          <a:xfrm rot="349933">
            <a:off x="7816682" y="4215850"/>
            <a:ext cx="2334970" cy="2341067"/>
          </a:xfrm>
          <a:prstGeom prst="rect">
            <a:avLst/>
          </a:prstGeom>
        </p:spPr>
      </p:pic>
      <p:pic>
        <p:nvPicPr>
          <p:cNvPr id="3" name="Picture 2" descr="Glutamate">
            <a:extLst>
              <a:ext uri="{FF2B5EF4-FFF2-40B4-BE49-F238E27FC236}">
                <a16:creationId xmlns:a16="http://schemas.microsoft.com/office/drawing/2014/main" id="{91576B34-5BC9-0869-86BE-D4C8DC161DCE}"/>
              </a:ext>
            </a:extLst>
          </p:cNvPr>
          <p:cNvPicPr>
            <a:picLocks noChangeAspect="1"/>
          </p:cNvPicPr>
          <p:nvPr/>
        </p:nvPicPr>
        <p:blipFill>
          <a:blip r:embed="rId4"/>
          <a:stretch>
            <a:fillRect/>
          </a:stretch>
        </p:blipFill>
        <p:spPr>
          <a:xfrm rot="314237">
            <a:off x="8254627" y="2538097"/>
            <a:ext cx="2328874" cy="1603387"/>
          </a:xfrm>
          <a:prstGeom prst="rect">
            <a:avLst/>
          </a:prstGeom>
        </p:spPr>
      </p:pic>
    </p:spTree>
    <p:extLst>
      <p:ext uri="{BB962C8B-B14F-4D97-AF65-F5344CB8AC3E}">
        <p14:creationId xmlns:p14="http://schemas.microsoft.com/office/powerpoint/2010/main" val="335802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273" y="822325"/>
            <a:ext cx="10360152" cy="914400"/>
          </a:xfrm>
        </p:spPr>
        <p:txBody>
          <a:bodyPr>
            <a:normAutofit/>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Four Main Neurotransmitters are Relevant to Alcohol (1)</a:t>
            </a:r>
          </a:p>
        </p:txBody>
      </p:sp>
      <p:graphicFrame>
        <p:nvGraphicFramePr>
          <p:cNvPr id="7" name="Content Placeholder 6" descr="This diagram shows two of the four main neurotransmitters relevant to alcohol. On the left hand side of hte diagram are two dark blue rounded rectangular boxes. And on the right, are two light gray right pointing arrows. Endogenous opioids deaden pain and cause euphoria. Dopamine makes you happy." title="Endogenous Opioids and Dopamine DIagram"/>
          <p:cNvGraphicFramePr>
            <a:graphicFrameLocks noGrp="1"/>
          </p:cNvGraphicFramePr>
          <p:nvPr>
            <p:ph idx="1"/>
            <p:extLst>
              <p:ext uri="{D42A27DB-BD31-4B8C-83A1-F6EECF244321}">
                <p14:modId xmlns:p14="http://schemas.microsoft.com/office/powerpoint/2010/main" val="1429601656"/>
              </p:ext>
            </p:extLst>
          </p:nvPr>
        </p:nvGraphicFramePr>
        <p:xfrm>
          <a:off x="1609724" y="2133599"/>
          <a:ext cx="8620125" cy="3412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368991918"/>
      </p:ext>
    </p:extLst>
  </p:cSld>
  <p:clrMapOvr>
    <a:masterClrMapping/>
  </p:clrMapOvr>
  <mc:AlternateContent xmlns:mc="http://schemas.openxmlformats.org/markup-compatibility/2006" xmlns:p14="http://schemas.microsoft.com/office/powerpoint/2010/main">
    <mc:Choice Requires="p14">
      <p:transition spd="slow" p14:dur="2000" advTm="11852"/>
    </mc:Choice>
    <mc:Fallback xmlns="">
      <p:transition spd="slow" advTm="118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Alcohol Neuronal Activity (1)</a:t>
            </a:r>
          </a:p>
        </p:txBody>
      </p:sp>
      <p:graphicFrame>
        <p:nvGraphicFramePr>
          <p:cNvPr id="5" name="Content Placeholder 4" descr="This is a diagram of the first process involved in alcohol's mechanism of action. The diagram includes four rounded rectangular boxes with small gray right-facing arrows in between each box. First, alcohol is used. Next, endogenous opioids are released into the pleasure centers of the brain. Then, in response to this increased endogenous opioid activity, dopamine is released. Lastly, dopamine makes the drinker feel good. This reinforces the behavior and increases the likelihood that it will recur." title="Alcohol Neuronal Activity (1)"/>
          <p:cNvGraphicFramePr>
            <a:graphicFrameLocks noGrp="1"/>
          </p:cNvGraphicFramePr>
          <p:nvPr>
            <p:ph idx="1"/>
            <p:extLst>
              <p:ext uri="{D42A27DB-BD31-4B8C-83A1-F6EECF244321}">
                <p14:modId xmlns:p14="http://schemas.microsoft.com/office/powerpoint/2010/main" val="1942014286"/>
              </p:ext>
            </p:extLst>
          </p:nvPr>
        </p:nvGraphicFramePr>
        <p:xfrm>
          <a:off x="405353" y="1696825"/>
          <a:ext cx="11090681" cy="46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544489728"/>
      </p:ext>
    </p:extLst>
  </p:cSld>
  <p:clrMapOvr>
    <a:masterClrMapping/>
  </p:clrMapOvr>
  <mc:AlternateContent xmlns:mc="http://schemas.openxmlformats.org/markup-compatibility/2006" xmlns:p14="http://schemas.microsoft.com/office/powerpoint/2010/main">
    <mc:Choice Requires="p14">
      <p:transition spd="slow" p14:dur="2000" advTm="16845"/>
    </mc:Choice>
    <mc:Fallback xmlns="">
      <p:transition spd="slow" advTm="168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Alcohol Neuronal activity (2)</a:t>
            </a:r>
          </a:p>
        </p:txBody>
      </p:sp>
      <p:graphicFrame>
        <p:nvGraphicFramePr>
          <p:cNvPr id="5" name="Content Placeholder 4" descr="This is a diagram of the second, simultanous process involved in alcohol's mechanism of action. The diagram includes three rounded rectangular boxes with small gray right-facing arrows in between each box. First, GABA is increased, slowing the brain down. Next, over time, the brain reacts to the over-abundance of GABA by creating more receptors for glutamate. Lastly, the increased effect of glutamate energizes the system and restores balance. " title="Alcohol Neuronal Activity (2)"/>
          <p:cNvGraphicFramePr>
            <a:graphicFrameLocks noGrp="1"/>
          </p:cNvGraphicFramePr>
          <p:nvPr>
            <p:ph idx="1"/>
            <p:extLst>
              <p:ext uri="{D42A27DB-BD31-4B8C-83A1-F6EECF244321}">
                <p14:modId xmlns:p14="http://schemas.microsoft.com/office/powerpoint/2010/main" val="4210784506"/>
              </p:ext>
            </p:extLst>
          </p:nvPr>
        </p:nvGraphicFramePr>
        <p:xfrm>
          <a:off x="711672" y="1828800"/>
          <a:ext cx="10765608" cy="460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814364872"/>
      </p:ext>
    </p:extLst>
  </p:cSld>
  <p:clrMapOvr>
    <a:masterClrMapping/>
  </p:clrMapOvr>
  <mc:AlternateContent xmlns:mc="http://schemas.openxmlformats.org/markup-compatibility/2006" xmlns:p14="http://schemas.microsoft.com/office/powerpoint/2010/main">
    <mc:Choice Requires="p14">
      <p:transition spd="slow" p14:dur="2000" advTm="34560"/>
    </mc:Choice>
    <mc:Fallback xmlns="">
      <p:transition spd="slow" advTm="345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Excitatory and Inhibitory Balance (1)</a:t>
            </a:r>
          </a:p>
        </p:txBody>
      </p:sp>
      <p:sp>
        <p:nvSpPr>
          <p:cNvPr id="10"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Oval 7" descr="Dark blue circle on left-side of slide, representing GABA, the inhibitory neurotransmitter&#10;&#10;GABA is the brain’s main inhibitory neuron.  When it is stimulated, the brain slows down.  For instance, when you are relaxing in the evening and start to get sleepy, GABA is beginning to surge forward preparing you to sleep.&#10;&#10;Glutamate is the major excitatory neuron.  Glutamate surges to alert the brain of the need for increased activity making neurotransmitters ready to fire.  &#10;&#10;GABA and Glutamate should work in balance with each other, so that one or the other surges forward depending on need, maintaining function and overall balance in the brain.&#10;&#10;[Click once to move animation forward] When alcohol is introduced, it causes a surge in GABA and with repeated drinks, the glutamate system becomes less able to keep up and maintain balance.&#10;&#10;Over time, as alcohol continues to be consumed, the brain’s compensatory mechanisms kick in an and works to restore balance by creating more [upregulating] glutamate [NMDA] receptors. &#10;&#10;[Click once to move animation forward] This restores balance again.&#10;&#10;[Advance to next slide]&#10;" title="The Excitatory and Inhibitory Balance (1)"/>
          <p:cNvSpPr/>
          <p:nvPr/>
        </p:nvSpPr>
        <p:spPr>
          <a:xfrm>
            <a:off x="2472025" y="2362200"/>
            <a:ext cx="2590800" cy="2590800"/>
          </a:xfrm>
          <a:prstGeom prst="ellipse">
            <a:avLst/>
          </a:prstGeom>
          <a:solidFill>
            <a:srgbClr val="3E5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
        <p:nvSpPr>
          <p:cNvPr id="14" name="Title 1"/>
          <p:cNvSpPr txBox="1">
            <a:spLocks/>
          </p:cNvSpPr>
          <p:nvPr/>
        </p:nvSpPr>
        <p:spPr>
          <a:xfrm>
            <a:off x="1524000" y="5575898"/>
            <a:ext cx="4555102" cy="861456"/>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defTabSz="457200">
              <a:lnSpc>
                <a:spcPct val="100000"/>
              </a:lnSpc>
              <a:spcBef>
                <a:spcPts val="0"/>
              </a:spcBef>
            </a:pPr>
            <a:r>
              <a:rPr lang="en-US" sz="3600" b="1" dirty="0">
                <a:solidFill>
                  <a:srgbClr val="3E5641"/>
                </a:solidFill>
                <a:latin typeface="+mn-lt"/>
              </a:rPr>
              <a:t>GABA</a:t>
            </a:r>
            <a:br>
              <a:rPr lang="en-US" sz="3600" b="1" dirty="0">
                <a:solidFill>
                  <a:srgbClr val="3E5641"/>
                </a:solidFill>
                <a:latin typeface="+mn-lt"/>
              </a:rPr>
            </a:br>
            <a:r>
              <a:rPr lang="en-US" sz="2000" b="1" dirty="0">
                <a:solidFill>
                  <a:srgbClr val="3E5641"/>
                </a:solidFill>
                <a:latin typeface="+mn-lt"/>
              </a:rPr>
              <a:t>Inhibitory Neurotransmitter</a:t>
            </a:r>
            <a:endParaRPr lang="en-US" sz="3600" b="1" dirty="0">
              <a:solidFill>
                <a:srgbClr val="3E5641"/>
              </a:solidFill>
              <a:latin typeface="+mn-lt"/>
            </a:endParaRPr>
          </a:p>
        </p:txBody>
      </p:sp>
      <p:sp>
        <p:nvSpPr>
          <p:cNvPr id="9" name="Oval 8" descr="Light green circle on right-side of slide, representing Glutamate, the excitatory neurotransmitter&#10;&#10;GABA is the brain’s main inhibitory neuron.  When it is stimulated, the brain slows down.  For instance, when you are relaxing in the evening and start to get sleepy, GABA is beginning to surge forward preparing you to sleep.&#10;&#10;Glutamate is the major excitatory neuron.  Glutamate surges to alert the brain of the need for increased activity making neurotransmitters ready to fire.  &#10;&#10;GABA and Glutamate should work in balance with each other, so that one or the other surges forward depending on need, maintaining function and overall balance in the brain.&#10;&#10;[Click once to move animation forward] When alcohol is introduced, it causes a surge in GABA and with repeated drinks, the glutamate system becomes less able to keep up and maintain balance.&#10;&#10;Over time, as alcohol continues to be consumed, the brain’s compensatory mechanisms kick in an and works to restore balance by creating more [upregulating] glutamate [NMDA] receptors. &#10;&#10;[Click once to move animation forward] This restores balance again.&#10;&#10;[Advance to next slide]&#10;" title="The Excitatory and Inhibitory Balance (1)"/>
          <p:cNvSpPr/>
          <p:nvPr/>
        </p:nvSpPr>
        <p:spPr>
          <a:xfrm>
            <a:off x="7119008" y="2362200"/>
            <a:ext cx="2590800" cy="25908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
        <p:nvSpPr>
          <p:cNvPr id="15" name="Title 1"/>
          <p:cNvSpPr txBox="1">
            <a:spLocks/>
          </p:cNvSpPr>
          <p:nvPr/>
        </p:nvSpPr>
        <p:spPr>
          <a:xfrm>
            <a:off x="6136857" y="5575898"/>
            <a:ext cx="4555102" cy="8614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a:r>
              <a:rPr lang="en-US" sz="3600" b="1" dirty="0">
                <a:solidFill>
                  <a:schemeClr val="tx1">
                    <a:lumMod val="65000"/>
                    <a:lumOff val="35000"/>
                  </a:schemeClr>
                </a:solidFill>
                <a:latin typeface="Corbel" panose="020B0503020204020204"/>
              </a:rPr>
              <a:t>Glutamate</a:t>
            </a:r>
            <a:br>
              <a:rPr lang="en-US" sz="3600" b="1" dirty="0">
                <a:solidFill>
                  <a:schemeClr val="tx1">
                    <a:lumMod val="65000"/>
                    <a:lumOff val="35000"/>
                  </a:schemeClr>
                </a:solidFill>
                <a:latin typeface="Corbel" panose="020B0503020204020204"/>
              </a:rPr>
            </a:br>
            <a:r>
              <a:rPr lang="en-US" sz="2000" b="1" dirty="0">
                <a:solidFill>
                  <a:schemeClr val="tx1">
                    <a:lumMod val="65000"/>
                    <a:lumOff val="35000"/>
                  </a:schemeClr>
                </a:solidFill>
                <a:latin typeface="Corbel" panose="020B0503020204020204"/>
              </a:rPr>
              <a:t>Excitatory Neurotransmitter</a:t>
            </a:r>
            <a:endParaRPr lang="en-US" sz="3600" b="1" dirty="0">
              <a:solidFill>
                <a:schemeClr val="tx1">
                  <a:lumMod val="65000"/>
                  <a:lumOff val="35000"/>
                </a:schemeClr>
              </a:solidFill>
              <a:latin typeface="Corbel" panose="020B0503020204020204"/>
            </a:endParaRPr>
          </a:p>
        </p:txBody>
      </p:sp>
      <p:pic>
        <p:nvPicPr>
          <p:cNvPr id="7" name="Picture 6" descr="glass of bee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2" r="2822"/>
          <a:stretch/>
        </p:blipFill>
        <p:spPr>
          <a:xfrm>
            <a:off x="5621867" y="1801922"/>
            <a:ext cx="948266" cy="1600200"/>
          </a:xfrm>
          <a:prstGeom prst="rect">
            <a:avLst/>
          </a:prstGeom>
        </p:spPr>
      </p:pic>
    </p:spTree>
    <p:extLst>
      <p:ext uri="{BB962C8B-B14F-4D97-AF65-F5344CB8AC3E}">
        <p14:creationId xmlns:p14="http://schemas.microsoft.com/office/powerpoint/2010/main" val="750370617"/>
      </p:ext>
    </p:extLst>
  </p:cSld>
  <p:clrMapOvr>
    <a:masterClrMapping/>
  </p:clrMapOvr>
  <mc:AlternateContent xmlns:mc="http://schemas.openxmlformats.org/markup-compatibility/2006" xmlns:p14="http://schemas.microsoft.com/office/powerpoint/2010/main">
    <mc:Choice Requires="p14">
      <p:transition spd="slow" p14:dur="2000" advTm="29150"/>
    </mc:Choice>
    <mc:Fallback xmlns="">
      <p:transition spd="slow" advTm="29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8"/>
                                        </p:tgtEl>
                                      </p:cBhvr>
                                      <p:by x="133000" y="133000"/>
                                    </p:animScale>
                                  </p:childTnLst>
                                </p:cTn>
                              </p:par>
                              <p:par>
                                <p:cTn id="14" presetID="6" presetClass="emph" presetSubtype="0" fill="hold" grpId="0" nodeType="withEffect">
                                  <p:stCondLst>
                                    <p:cond delay="0"/>
                                  </p:stCondLst>
                                  <p:childTnLst>
                                    <p:animScale>
                                      <p:cBhvr>
                                        <p:cTn id="15" dur="2000" fill="hold"/>
                                        <p:tgtEl>
                                          <p:spTgt spid="9"/>
                                        </p:tgtEl>
                                      </p:cBhvr>
                                      <p:by x="67000" y="67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childTnLst>
                                    <p:animScale>
                                      <p:cBhvr>
                                        <p:cTn id="19" dur="2000" fill="hold"/>
                                        <p:tgtEl>
                                          <p:spTgt spid="8"/>
                                        </p:tgtEl>
                                      </p:cBhvr>
                                      <p:by x="75000" y="75000"/>
                                    </p:animScale>
                                  </p:childTnLst>
                                </p:cTn>
                              </p:par>
                              <p:par>
                                <p:cTn id="20" presetID="6" presetClass="emph" presetSubtype="0" fill="hold" grpId="1" nodeType="withEffect">
                                  <p:stCondLst>
                                    <p:cond delay="0"/>
                                  </p:stCondLst>
                                  <p:childTnLst>
                                    <p:animScale>
                                      <p:cBhvr>
                                        <p:cTn id="2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Excitatory and Inhibitory Balance (2)</a:t>
            </a:r>
          </a:p>
        </p:txBody>
      </p:sp>
      <p:sp>
        <p:nvSpPr>
          <p:cNvPr id="13"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14" name="Title 1"/>
          <p:cNvSpPr txBox="1">
            <a:spLocks/>
          </p:cNvSpPr>
          <p:nvPr/>
        </p:nvSpPr>
        <p:spPr>
          <a:xfrm>
            <a:off x="1574691" y="5549876"/>
            <a:ext cx="4555102" cy="861456"/>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defTabSz="457200">
              <a:lnSpc>
                <a:spcPct val="100000"/>
              </a:lnSpc>
              <a:spcBef>
                <a:spcPts val="0"/>
              </a:spcBef>
            </a:pPr>
            <a:r>
              <a:rPr lang="en-US" sz="4000" b="1" dirty="0">
                <a:solidFill>
                  <a:srgbClr val="3E5641"/>
                </a:solidFill>
                <a:latin typeface="Calibri" panose="020F0502020204030204" pitchFamily="34" charset="0"/>
                <a:cs typeface="Calibri" panose="020F0502020204030204" pitchFamily="34" charset="0"/>
              </a:rPr>
              <a:t>GABA</a:t>
            </a:r>
            <a:br>
              <a:rPr lang="en-US" sz="4000" b="1" dirty="0">
                <a:solidFill>
                  <a:srgbClr val="3E5641"/>
                </a:solidFill>
                <a:latin typeface="Calibri" panose="020F0502020204030204" pitchFamily="34" charset="0"/>
                <a:cs typeface="Calibri" panose="020F0502020204030204" pitchFamily="34" charset="0"/>
              </a:rPr>
            </a:br>
            <a:r>
              <a:rPr lang="en-US" sz="2400" b="1" dirty="0">
                <a:solidFill>
                  <a:srgbClr val="3E5641"/>
                </a:solidFill>
                <a:latin typeface="Calibri" panose="020F0502020204030204" pitchFamily="34" charset="0"/>
                <a:cs typeface="Calibri" panose="020F0502020204030204" pitchFamily="34" charset="0"/>
              </a:rPr>
              <a:t>Inhibitory Neurotransmitter</a:t>
            </a:r>
            <a:endParaRPr lang="en-US" sz="4000" b="1" dirty="0">
              <a:solidFill>
                <a:srgbClr val="3E5641"/>
              </a:solidFill>
              <a:latin typeface="Calibri" panose="020F0502020204030204" pitchFamily="34" charset="0"/>
              <a:cs typeface="Calibri" panose="020F0502020204030204" pitchFamily="34" charset="0"/>
            </a:endParaRPr>
          </a:p>
        </p:txBody>
      </p:sp>
      <p:sp>
        <p:nvSpPr>
          <p:cNvPr id="15" name="Title 1"/>
          <p:cNvSpPr txBox="1">
            <a:spLocks/>
          </p:cNvSpPr>
          <p:nvPr/>
        </p:nvSpPr>
        <p:spPr>
          <a:xfrm>
            <a:off x="6174828" y="5546362"/>
            <a:ext cx="4555102" cy="8614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a:r>
              <a:rPr lang="en-US" sz="3200" b="1" dirty="0">
                <a:solidFill>
                  <a:schemeClr val="tx1">
                    <a:lumMod val="65000"/>
                    <a:lumOff val="35000"/>
                  </a:schemeClr>
                </a:solidFill>
                <a:latin typeface="Corbel" panose="020B0503020204020204"/>
              </a:rPr>
              <a:t>Glutamate</a:t>
            </a:r>
            <a:br>
              <a:rPr lang="en-US" sz="3200" b="1" dirty="0">
                <a:solidFill>
                  <a:schemeClr val="tx1">
                    <a:lumMod val="65000"/>
                    <a:lumOff val="35000"/>
                  </a:schemeClr>
                </a:solidFill>
                <a:latin typeface="Corbel" panose="020B0503020204020204"/>
              </a:rPr>
            </a:br>
            <a:r>
              <a:rPr lang="en-US" sz="1800" b="1" dirty="0">
                <a:solidFill>
                  <a:schemeClr val="tx1">
                    <a:lumMod val="65000"/>
                    <a:lumOff val="35000"/>
                  </a:schemeClr>
                </a:solidFill>
                <a:latin typeface="Corbel" panose="020B0503020204020204"/>
              </a:rPr>
              <a:t>Excitatory Neurotransmitter</a:t>
            </a:r>
            <a:endParaRPr lang="en-US" sz="3200" b="1" dirty="0">
              <a:solidFill>
                <a:schemeClr val="tx1">
                  <a:lumMod val="65000"/>
                  <a:lumOff val="35000"/>
                </a:schemeClr>
              </a:solidFill>
              <a:latin typeface="Corbel" panose="020B0503020204020204"/>
            </a:endParaRPr>
          </a:p>
        </p:txBody>
      </p:sp>
      <p:pic>
        <p:nvPicPr>
          <p:cNvPr id="7" name="Picture 6" descr="glass of bee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2" r="2822"/>
          <a:stretch/>
        </p:blipFill>
        <p:spPr>
          <a:xfrm>
            <a:off x="5574278" y="1780802"/>
            <a:ext cx="948266" cy="1600200"/>
          </a:xfrm>
          <a:prstGeom prst="rect">
            <a:avLst/>
          </a:prstGeom>
        </p:spPr>
      </p:pic>
      <p:pic>
        <p:nvPicPr>
          <p:cNvPr id="11" name="Picture 10" descr="glass of bee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10" b="510"/>
          <a:stretch/>
        </p:blipFill>
        <p:spPr>
          <a:xfrm>
            <a:off x="6012404" y="2278652"/>
            <a:ext cx="948266" cy="1600200"/>
          </a:xfrm>
          <a:prstGeom prst="rect">
            <a:avLst/>
          </a:prstGeom>
        </p:spPr>
      </p:pic>
      <p:pic>
        <p:nvPicPr>
          <p:cNvPr id="12" name="Picture 11" descr="glass of bee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475" b="1475"/>
          <a:stretch/>
        </p:blipFill>
        <p:spPr>
          <a:xfrm>
            <a:off x="5113065" y="2278652"/>
            <a:ext cx="948266" cy="1600200"/>
          </a:xfrm>
          <a:prstGeom prst="rect">
            <a:avLst/>
          </a:prstGeom>
        </p:spPr>
      </p:pic>
      <p:pic>
        <p:nvPicPr>
          <p:cNvPr id="16" name="Picture 15" descr="glass of bee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992" b="992"/>
          <a:stretch/>
        </p:blipFill>
        <p:spPr>
          <a:xfrm>
            <a:off x="5566005" y="2699070"/>
            <a:ext cx="948266" cy="1600200"/>
          </a:xfrm>
          <a:prstGeom prst="rect">
            <a:avLst/>
          </a:prstGeom>
        </p:spPr>
      </p:pic>
      <p:sp>
        <p:nvSpPr>
          <p:cNvPr id="8" name="Oval 7" descr="Dark blue circle on left-side of slide, representing GABA, the inhibitory neurotransmitter&#10;&#10;Now in order to feel that intoxicating feeling, more alcohol needs to be consumed. [Click once to move animation forward]  &#10;&#10;This again results in a surge in GABA, [click once to move animation forward] overwhelming the glutamate system again.  &#10;&#10;This process repeating over time results in what we know as tolerance. You will hear more about tolerance on slide 24.&#10;&#10;The compensatory mechanisms continue, [click once to move animation forward] more glutamate [NMDA] receptors are again added to system and balance is again restored.&#10;&#10;[Advance to next slide]&#10;&#10;" title="The Excitatory and Inhibitory Balance (2)"/>
          <p:cNvSpPr/>
          <p:nvPr/>
        </p:nvSpPr>
        <p:spPr>
          <a:xfrm>
            <a:off x="2472025" y="2362200"/>
            <a:ext cx="2590800" cy="2590800"/>
          </a:xfrm>
          <a:prstGeom prst="ellipse">
            <a:avLst/>
          </a:prstGeom>
          <a:solidFill>
            <a:srgbClr val="3E5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00"/>
              </a:solidFill>
              <a:latin typeface="Corbel" panose="020B0503020204020204"/>
            </a:endParaRPr>
          </a:p>
        </p:txBody>
      </p:sp>
      <p:sp>
        <p:nvSpPr>
          <p:cNvPr id="9" name="Oval 8" descr="Light green circle on right-side of slide, representing Glutamate, the excitatory neurotransmitter&#10;&#10;Now in order to feel that intoxicating feeling, more alcohol needs to be consumed. [Click once to move animation forward]  &#10;&#10;This again results in a surge in GABA, [click once to move animation forward] overwhelming the glutamate system again.  &#10;&#10;This process repeating over time results in what we know as tolerance. You will hear more about tolerance on slide 24.&#10;&#10;The compensatory mechanisms continue, [click once to move animation forward] more glutamate [NMDA] receptors are again added to system and balance is again restored.&#10;&#10;[Advance to next slide]&#10;&#10;" title="The Excitatory and Inhibitory Balance (2)"/>
          <p:cNvSpPr/>
          <p:nvPr/>
        </p:nvSpPr>
        <p:spPr>
          <a:xfrm>
            <a:off x="7119008" y="2362200"/>
            <a:ext cx="2590800" cy="25908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Tree>
    <p:extLst>
      <p:ext uri="{BB962C8B-B14F-4D97-AF65-F5344CB8AC3E}">
        <p14:creationId xmlns:p14="http://schemas.microsoft.com/office/powerpoint/2010/main" val="1761911825"/>
      </p:ext>
    </p:extLst>
  </p:cSld>
  <p:clrMapOvr>
    <a:masterClrMapping/>
  </p:clrMapOvr>
  <mc:AlternateContent xmlns:mc="http://schemas.openxmlformats.org/markup-compatibility/2006" xmlns:p14="http://schemas.microsoft.com/office/powerpoint/2010/main">
    <mc:Choice Requires="p14">
      <p:transition spd="slow" p14:dur="2000" advTm="6070"/>
    </mc:Choice>
    <mc:Fallback xmlns="">
      <p:transition spd="slow" advTm="6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8"/>
                                        </p:tgtEl>
                                      </p:cBhvr>
                                      <p:by x="133000" y="133000"/>
                                    </p:animScale>
                                  </p:childTnLst>
                                </p:cTn>
                              </p:par>
                              <p:par>
                                <p:cTn id="24" presetID="6" presetClass="emph" presetSubtype="0" fill="hold" grpId="0" nodeType="withEffect">
                                  <p:stCondLst>
                                    <p:cond delay="0"/>
                                  </p:stCondLst>
                                  <p:childTnLst>
                                    <p:animScale>
                                      <p:cBhvr>
                                        <p:cTn id="25" dur="2000" fill="hold"/>
                                        <p:tgtEl>
                                          <p:spTgt spid="9"/>
                                        </p:tgtEl>
                                      </p:cBhvr>
                                      <p:by x="67000" y="67000"/>
                                    </p:animScale>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1" nodeType="clickEffect">
                                  <p:stCondLst>
                                    <p:cond delay="0"/>
                                  </p:stCondLst>
                                  <p:childTnLst>
                                    <p:animScale>
                                      <p:cBhvr>
                                        <p:cTn id="29" dur="2000" fill="hold"/>
                                        <p:tgtEl>
                                          <p:spTgt spid="8"/>
                                        </p:tgtEl>
                                      </p:cBhvr>
                                      <p:by x="75000" y="75000"/>
                                    </p:animScale>
                                  </p:childTnLst>
                                </p:cTn>
                              </p:par>
                              <p:par>
                                <p:cTn id="30" presetID="6" presetClass="emph" presetSubtype="0" fill="hold" grpId="1" nodeType="withEffect">
                                  <p:stCondLst>
                                    <p:cond delay="0"/>
                                  </p:stCondLst>
                                  <p:childTnLst>
                                    <p:animScale>
                                      <p:cBhvr>
                                        <p:cTn id="3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Excitatory and Inhibitory Balance (3)</a:t>
            </a:r>
          </a:p>
        </p:txBody>
      </p:sp>
      <p:sp>
        <p:nvSpPr>
          <p:cNvPr id="13"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Oval 7" descr="Dark blue circle on left-side of slide, representing GABA, the inhibitory neurotransmitter&#10;&#10;Now we have a brain that is held in balance with alcohol boosting GABA, and a supercharged glutamate system with greatly upregulated numbers of glutamate [NMDA] receptors.&#10;&#10;[Click to move animation forward] What happens when a person stops drinking?&#10;&#10;[Click to move animation forward] GABA levels fall to normal or below.  Because there are way too many NMDA receptors that are not being counterbalanced, the brain goes into overdrive and is over excited in many areas.  This leads to the experience of withdrawal such as shakiness, sweating, loss of appetite, agitation, restlessness, irritability, nausea or vomiting, anxiety or nervousness, fast heart rate, tremor, disorientation, headache, insomnia, or seizures.&#10;" title="The Excitatory and Inhibitory Balance (3)"/>
          <p:cNvSpPr/>
          <p:nvPr/>
        </p:nvSpPr>
        <p:spPr>
          <a:xfrm>
            <a:off x="2472025" y="2362200"/>
            <a:ext cx="2590800" cy="2590800"/>
          </a:xfrm>
          <a:prstGeom prst="ellipse">
            <a:avLst/>
          </a:prstGeom>
          <a:solidFill>
            <a:srgbClr val="3E5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
        <p:nvSpPr>
          <p:cNvPr id="14" name="Title 1"/>
          <p:cNvSpPr txBox="1">
            <a:spLocks/>
          </p:cNvSpPr>
          <p:nvPr/>
        </p:nvSpPr>
        <p:spPr>
          <a:xfrm>
            <a:off x="1524000" y="5585999"/>
            <a:ext cx="4555102" cy="8614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defTabSz="457200">
              <a:lnSpc>
                <a:spcPct val="100000"/>
              </a:lnSpc>
              <a:spcBef>
                <a:spcPts val="0"/>
              </a:spcBef>
            </a:pPr>
            <a:r>
              <a:rPr lang="en-US" sz="3200" b="1" dirty="0">
                <a:solidFill>
                  <a:srgbClr val="3E5641"/>
                </a:solidFill>
                <a:latin typeface="Calibri" panose="020F0502020204030204" pitchFamily="34" charset="0"/>
                <a:cs typeface="Calibri" panose="020F0502020204030204" pitchFamily="34" charset="0"/>
              </a:rPr>
              <a:t>GABA</a:t>
            </a:r>
            <a:br>
              <a:rPr lang="en-US" sz="3200" b="1" dirty="0">
                <a:solidFill>
                  <a:srgbClr val="3E5641"/>
                </a:solidFill>
                <a:latin typeface="Calibri" panose="020F0502020204030204" pitchFamily="34" charset="0"/>
                <a:cs typeface="Calibri" panose="020F0502020204030204" pitchFamily="34" charset="0"/>
              </a:rPr>
            </a:br>
            <a:r>
              <a:rPr lang="en-US" sz="1800" b="1" dirty="0">
                <a:solidFill>
                  <a:srgbClr val="3E5641"/>
                </a:solidFill>
                <a:latin typeface="Calibri" panose="020F0502020204030204" pitchFamily="34" charset="0"/>
                <a:cs typeface="Calibri" panose="020F0502020204030204" pitchFamily="34" charset="0"/>
              </a:rPr>
              <a:t>Inhibitory Neurotransmitter</a:t>
            </a:r>
            <a:endParaRPr lang="en-US" sz="3200" b="1" dirty="0">
              <a:solidFill>
                <a:srgbClr val="3E5641"/>
              </a:solidFill>
              <a:latin typeface="Calibri" panose="020F0502020204030204" pitchFamily="34" charset="0"/>
              <a:cs typeface="Calibri" panose="020F0502020204030204" pitchFamily="34" charset="0"/>
            </a:endParaRPr>
          </a:p>
        </p:txBody>
      </p:sp>
      <p:sp>
        <p:nvSpPr>
          <p:cNvPr id="9" name="Oval 8" descr="Light green circle on right-side of slide, representing Glutamate, the excitatory neurotransmitter&#10;&#10;Now we have a brain that is held in balance with alcohol boosting GABA, and a supercharged glutamate system with greatly upregulated numbers of glutamate [NMDA] receptors.&#10;&#10;[Click to move animation forward] What happens when a person stops drinking?&#10;&#10;[Click to move animation forward] GABA levels fall to normal or below.  Because there are way too many NMDA receptors that are not being counterbalanced, the brain goes into overdrive and is over excited in many areas.  This leads to the experience of withdrawal such as shakiness, sweating, loss of appetite, agitation, restlessness, irritability, nausea or vomiting, anxiety or nervousness, fast heart rate, tremor, disorientation, headache, insomnia, or seizures.&#10;" title="The Excitatory and Inhibitory Balance (3)"/>
          <p:cNvSpPr/>
          <p:nvPr/>
        </p:nvSpPr>
        <p:spPr>
          <a:xfrm>
            <a:off x="7119008" y="2362200"/>
            <a:ext cx="2590800" cy="25908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rbel" panose="020B0503020204020204"/>
            </a:endParaRPr>
          </a:p>
        </p:txBody>
      </p:sp>
      <p:sp>
        <p:nvSpPr>
          <p:cNvPr id="15" name="Title 1"/>
          <p:cNvSpPr txBox="1">
            <a:spLocks/>
          </p:cNvSpPr>
          <p:nvPr/>
        </p:nvSpPr>
        <p:spPr>
          <a:xfrm>
            <a:off x="6138696" y="5585999"/>
            <a:ext cx="4555102" cy="8614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solidFill>
                  <a:schemeClr val="tx1">
                    <a:lumMod val="85000"/>
                  </a:schemeClr>
                </a:solidFill>
                <a:latin typeface="+mj-lt"/>
                <a:ea typeface="+mj-ea"/>
                <a:cs typeface="+mj-cs"/>
              </a:defRPr>
            </a:lvl1pPr>
          </a:lstStyle>
          <a:p>
            <a:pPr algn="ctr"/>
            <a:r>
              <a:rPr lang="en-US" sz="3200" b="1" dirty="0">
                <a:solidFill>
                  <a:schemeClr val="tx1">
                    <a:lumMod val="65000"/>
                    <a:lumOff val="35000"/>
                  </a:schemeClr>
                </a:solidFill>
                <a:latin typeface="Calibri" panose="020F0502020204030204" pitchFamily="34" charset="0"/>
                <a:cs typeface="Calibri" panose="020F0502020204030204" pitchFamily="34" charset="0"/>
              </a:rPr>
              <a:t>Glutamate</a:t>
            </a:r>
            <a:br>
              <a:rPr lang="en-US" sz="3200" b="1" dirty="0">
                <a:solidFill>
                  <a:schemeClr val="tx1">
                    <a:lumMod val="65000"/>
                    <a:lumOff val="35000"/>
                  </a:schemeClr>
                </a:solidFill>
                <a:latin typeface="Calibri" panose="020F0502020204030204" pitchFamily="34" charset="0"/>
                <a:cs typeface="Calibri" panose="020F0502020204030204" pitchFamily="34" charset="0"/>
              </a:rPr>
            </a:br>
            <a:r>
              <a:rPr lang="en-US" sz="1800" b="1" dirty="0">
                <a:solidFill>
                  <a:schemeClr val="tx1">
                    <a:lumMod val="65000"/>
                    <a:lumOff val="35000"/>
                  </a:schemeClr>
                </a:solidFill>
                <a:latin typeface="Calibri" panose="020F0502020204030204" pitchFamily="34" charset="0"/>
                <a:cs typeface="Calibri" panose="020F0502020204030204" pitchFamily="34" charset="0"/>
              </a:rPr>
              <a:t>Excitatory Neurotransmitter</a:t>
            </a:r>
            <a:endParaRPr lang="en-US" sz="3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7" name="Picture 16" descr="glass of bee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2" r="2822"/>
          <a:stretch/>
        </p:blipFill>
        <p:spPr>
          <a:xfrm>
            <a:off x="5578087" y="1774025"/>
            <a:ext cx="948266" cy="1600200"/>
          </a:xfrm>
          <a:prstGeom prst="rect">
            <a:avLst/>
          </a:prstGeom>
        </p:spPr>
      </p:pic>
      <p:pic>
        <p:nvPicPr>
          <p:cNvPr id="11" name="Picture 10" descr="glass of bee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10" b="510"/>
          <a:stretch/>
        </p:blipFill>
        <p:spPr>
          <a:xfrm>
            <a:off x="6016213" y="2281713"/>
            <a:ext cx="948266" cy="1600200"/>
          </a:xfrm>
          <a:prstGeom prst="rect">
            <a:avLst/>
          </a:prstGeom>
        </p:spPr>
      </p:pic>
      <p:pic>
        <p:nvPicPr>
          <p:cNvPr id="12" name="Picture 11" descr="glass of bee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475" b="1475"/>
          <a:stretch/>
        </p:blipFill>
        <p:spPr>
          <a:xfrm>
            <a:off x="5116874" y="2281713"/>
            <a:ext cx="948266" cy="1600200"/>
          </a:xfrm>
          <a:prstGeom prst="rect">
            <a:avLst/>
          </a:prstGeom>
        </p:spPr>
      </p:pic>
      <p:pic>
        <p:nvPicPr>
          <p:cNvPr id="16" name="Picture 15" descr="glass of bee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992" b="992"/>
          <a:stretch/>
        </p:blipFill>
        <p:spPr>
          <a:xfrm>
            <a:off x="5569814" y="2692293"/>
            <a:ext cx="948266" cy="1600200"/>
          </a:xfrm>
          <a:prstGeom prst="rect">
            <a:avLst/>
          </a:prstGeom>
        </p:spPr>
      </p:pic>
    </p:spTree>
    <p:extLst>
      <p:ext uri="{BB962C8B-B14F-4D97-AF65-F5344CB8AC3E}">
        <p14:creationId xmlns:p14="http://schemas.microsoft.com/office/powerpoint/2010/main" val="1727826538"/>
      </p:ext>
    </p:extLst>
  </p:cSld>
  <p:clrMapOvr>
    <a:masterClrMapping/>
  </p:clrMapOvr>
  <mc:AlternateContent xmlns:mc="http://schemas.openxmlformats.org/markup-compatibility/2006" xmlns:p14="http://schemas.microsoft.com/office/powerpoint/2010/main">
    <mc:Choice Requires="p14">
      <p:transition spd="slow" p14:dur="2000" advTm="15613"/>
    </mc:Choice>
    <mc:Fallback xmlns="">
      <p:transition spd="slow" advTm="15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6" fill="hold" nodeType="after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1+ppt_w/2"/>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par>
                                <p:cTn id="9" presetID="2" presetClass="exit" presetSubtype="12" fill="hold" nodeType="withEffect">
                                  <p:stCondLst>
                                    <p:cond delay="0"/>
                                  </p:stCondLst>
                                  <p:childTnLst>
                                    <p:anim calcmode="lin" valueType="num">
                                      <p:cBhvr additive="base">
                                        <p:cTn id="10" dur="400"/>
                                        <p:tgtEl>
                                          <p:spTgt spid="12"/>
                                        </p:tgtEl>
                                        <p:attrNameLst>
                                          <p:attrName>ppt_x</p:attrName>
                                        </p:attrNameLst>
                                      </p:cBhvr>
                                      <p:tavLst>
                                        <p:tav tm="0">
                                          <p:val>
                                            <p:strVal val="ppt_x"/>
                                          </p:val>
                                        </p:tav>
                                        <p:tav tm="100000">
                                          <p:val>
                                            <p:strVal val="0-ppt_w/2"/>
                                          </p:val>
                                        </p:tav>
                                      </p:tavLst>
                                    </p:anim>
                                    <p:anim calcmode="lin" valueType="num">
                                      <p:cBhvr additive="base">
                                        <p:cTn id="11" dur="400"/>
                                        <p:tgtEl>
                                          <p:spTgt spid="12"/>
                                        </p:tgtEl>
                                        <p:attrNameLst>
                                          <p:attrName>ppt_y</p:attrName>
                                        </p:attrNameLst>
                                      </p:cBhvr>
                                      <p:tavLst>
                                        <p:tav tm="0">
                                          <p:val>
                                            <p:strVal val="ppt_y"/>
                                          </p:val>
                                        </p:tav>
                                        <p:tav tm="100000">
                                          <p:val>
                                            <p:strVal val="1+ppt_h/2"/>
                                          </p:val>
                                        </p:tav>
                                      </p:tavLst>
                                    </p:anim>
                                    <p:set>
                                      <p:cBhvr>
                                        <p:cTn id="12" dur="1" fill="hold">
                                          <p:stCondLst>
                                            <p:cond delay="399"/>
                                          </p:stCondLst>
                                        </p:cTn>
                                        <p:tgtEl>
                                          <p:spTgt spid="12"/>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16"/>
                                        </p:tgtEl>
                                        <p:attrNameLst>
                                          <p:attrName>ppt_x</p:attrName>
                                        </p:attrNameLst>
                                      </p:cBhvr>
                                      <p:tavLst>
                                        <p:tav tm="0">
                                          <p:val>
                                            <p:strVal val="ppt_x"/>
                                          </p:val>
                                        </p:tav>
                                        <p:tav tm="100000">
                                          <p:val>
                                            <p:strVal val="ppt_x"/>
                                          </p:val>
                                        </p:tav>
                                      </p:tavLst>
                                    </p:anim>
                                    <p:anim calcmode="lin" valueType="num">
                                      <p:cBhvr additive="base">
                                        <p:cTn id="15" dur="500"/>
                                        <p:tgtEl>
                                          <p:spTgt spid="16"/>
                                        </p:tgtEl>
                                        <p:attrNameLst>
                                          <p:attrName>ppt_y</p:attrName>
                                        </p:attrNameLst>
                                      </p:cBhvr>
                                      <p:tavLst>
                                        <p:tav tm="0">
                                          <p:val>
                                            <p:strVal val="ppt_y"/>
                                          </p:val>
                                        </p:tav>
                                        <p:tav tm="100000">
                                          <p:val>
                                            <p:strVal val="1+ppt_h/2"/>
                                          </p:val>
                                        </p:tav>
                                      </p:tavLst>
                                    </p:anim>
                                    <p:set>
                                      <p:cBhvr>
                                        <p:cTn id="16" dur="1" fill="hold">
                                          <p:stCondLst>
                                            <p:cond delay="499"/>
                                          </p:stCondLst>
                                        </p:cTn>
                                        <p:tgtEl>
                                          <p:spTgt spid="16"/>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17"/>
                                        </p:tgtEl>
                                        <p:attrNameLst>
                                          <p:attrName>ppt_x</p:attrName>
                                        </p:attrNameLst>
                                      </p:cBhvr>
                                      <p:tavLst>
                                        <p:tav tm="0">
                                          <p:val>
                                            <p:strVal val="ppt_x"/>
                                          </p:val>
                                        </p:tav>
                                        <p:tav tm="100000">
                                          <p:val>
                                            <p:strVal val="ppt_x"/>
                                          </p:val>
                                        </p:tav>
                                      </p:tavLst>
                                    </p:anim>
                                    <p:anim calcmode="lin" valueType="num">
                                      <p:cBhvr additive="base">
                                        <p:cTn id="19" dur="500"/>
                                        <p:tgtEl>
                                          <p:spTgt spid="17"/>
                                        </p:tgtEl>
                                        <p:attrNameLst>
                                          <p:attrName>ppt_y</p:attrName>
                                        </p:attrNameLst>
                                      </p:cBhvr>
                                      <p:tavLst>
                                        <p:tav tm="0">
                                          <p:val>
                                            <p:strVal val="ppt_y"/>
                                          </p:val>
                                        </p:tav>
                                        <p:tav tm="100000">
                                          <p:val>
                                            <p:strVal val="1+ppt_h/2"/>
                                          </p:val>
                                        </p:tav>
                                      </p:tavLst>
                                    </p:anim>
                                    <p:set>
                                      <p:cBhvr>
                                        <p:cTn id="20" dur="1" fill="hold">
                                          <p:stCondLst>
                                            <p:cond delay="499"/>
                                          </p:stCondLst>
                                        </p:cTn>
                                        <p:tgtEl>
                                          <p:spTgt spid="17"/>
                                        </p:tgtEl>
                                        <p:attrNameLst>
                                          <p:attrName>style.visibility</p:attrName>
                                        </p:attrNameLst>
                                      </p:cBhvr>
                                      <p:to>
                                        <p:strVal val="hidden"/>
                                      </p:to>
                                    </p:set>
                                  </p:childTnLst>
                                </p:cTn>
                              </p:par>
                              <p:par>
                                <p:cTn id="21" presetID="6" presetClass="emph" presetSubtype="0" fill="hold" grpId="0" nodeType="withEffect">
                                  <p:stCondLst>
                                    <p:cond delay="0"/>
                                  </p:stCondLst>
                                  <p:childTnLst>
                                    <p:animScale>
                                      <p:cBhvr>
                                        <p:cTn id="22" dur="2000" fill="hold"/>
                                        <p:tgtEl>
                                          <p:spTgt spid="8"/>
                                        </p:tgtEl>
                                      </p:cBhvr>
                                      <p:by x="25000" y="25000"/>
                                    </p:animScale>
                                  </p:childTnLst>
                                </p:cTn>
                              </p:par>
                              <p:par>
                                <p:cTn id="23" presetID="6" presetClass="emph" presetSubtype="0" fill="hold" grpId="0" nodeType="withEffect">
                                  <p:stCondLst>
                                    <p:cond delay="0"/>
                                  </p:stCondLst>
                                  <p:childTnLst>
                                    <p:animScale>
                                      <p:cBhvr>
                                        <p:cTn id="24"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1434</Words>
  <Application>Microsoft Macintosh PowerPoint</Application>
  <PresentationFormat>Widescreen</PresentationFormat>
  <Paragraphs>87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Corbel</vt:lpstr>
      <vt:lpstr>Tahoma</vt:lpstr>
      <vt:lpstr>Office Theme</vt:lpstr>
      <vt:lpstr>Alcohol Metabolism </vt:lpstr>
      <vt:lpstr>Four Main Neurotransmitters are Relevant to Alcohol (1)</vt:lpstr>
      <vt:lpstr>Alcohol Neuronal Activity (1)</vt:lpstr>
      <vt:lpstr>Alcohol Neuronal activity (2)</vt:lpstr>
      <vt:lpstr>The Excitatory and Inhibitory Balance (1)</vt:lpstr>
      <vt:lpstr>The Excitatory and Inhibitory Balance (2)</vt:lpstr>
      <vt:lpstr>The Excitatory and Inhibitory Balance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Shannon Browning</cp:lastModifiedBy>
  <cp:revision>61</cp:revision>
  <dcterms:created xsi:type="dcterms:W3CDTF">2022-06-22T17:25:43Z</dcterms:created>
  <dcterms:modified xsi:type="dcterms:W3CDTF">2024-10-21T22:46:34Z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b38bac-b8d9-4247-86ce-c60989fdd649_Enabled">
    <vt:lpwstr>true</vt:lpwstr>
  </property>
  <property fmtid="{D5CDD505-2E9C-101B-9397-08002B2CF9AE}" pid="3" name="MSIP_Label_49b38bac-b8d9-4247-86ce-c60989fdd649_SetDate">
    <vt:lpwstr>2022-08-29T22:05:00Z</vt:lpwstr>
  </property>
  <property fmtid="{D5CDD505-2E9C-101B-9397-08002B2CF9AE}" pid="4" name="MSIP_Label_49b38bac-b8d9-4247-86ce-c60989fdd649_Method">
    <vt:lpwstr>Standard</vt:lpwstr>
  </property>
  <property fmtid="{D5CDD505-2E9C-101B-9397-08002B2CF9AE}" pid="5" name="MSIP_Label_49b38bac-b8d9-4247-86ce-c60989fdd649_Name">
    <vt:lpwstr>defa4170-0d19-0005-0004-bc88714345d2</vt:lpwstr>
  </property>
  <property fmtid="{D5CDD505-2E9C-101B-9397-08002B2CF9AE}" pid="6" name="MSIP_Label_49b38bac-b8d9-4247-86ce-c60989fdd649_SiteId">
    <vt:lpwstr>523b4bfc-0ebd-4c03-b2b9-6f6a17fd31d8</vt:lpwstr>
  </property>
  <property fmtid="{D5CDD505-2E9C-101B-9397-08002B2CF9AE}" pid="7" name="MSIP_Label_49b38bac-b8d9-4247-86ce-c60989fdd649_ActionId">
    <vt:lpwstr>595e3556-ace3-4ac0-852a-77fb1164db9e</vt:lpwstr>
  </property>
  <property fmtid="{D5CDD505-2E9C-101B-9397-08002B2CF9AE}" pid="8" name="MSIP_Label_49b38bac-b8d9-4247-86ce-c60989fdd649_ContentBits">
    <vt:lpwstr>0</vt:lpwstr>
  </property>
</Properties>
</file>