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56" r:id="rId2"/>
    <p:sldId id="705" r:id="rId3"/>
    <p:sldId id="314" r:id="rId4"/>
    <p:sldId id="706" r:id="rId5"/>
    <p:sldId id="707" r:id="rId6"/>
    <p:sldId id="708" r:id="rId7"/>
    <p:sldId id="709" r:id="rId8"/>
    <p:sldId id="618" r:id="rId9"/>
    <p:sldId id="7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89796" autoAdjust="0"/>
  </p:normalViewPr>
  <p:slideViewPr>
    <p:cSldViewPr snapToGrid="0" snapToObjects="1">
      <p:cViewPr varScale="1">
        <p:scale>
          <a:sx n="109" d="100"/>
          <a:sy n="109" d="100"/>
        </p:scale>
        <p:origin x="208" y="30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11/16/22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dirty="0"/>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 of the Addressing Stigmatizing Language in the Workplace slides is Maridee Shogren, DNP. Additional guidance and editing support were provided by Trisha Dudkowski, BA, Thomas E. Freese, PhD, Kenneth Flanagan, PhD, Terra Hamblin, MA, Cindy Juntunen, PhD, Shannon McCarty, BS, LP, Kim Miller, MS, Abby Roach-Moore, MSW, Nancy Roget, MS, Beth Rutkowski, MPH, and Maridee Shogren, DNP.</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 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dirty="0"/>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Marcellus, L., &amp; Poag, E. (2016). Adding to our practice toolkit: Using the ACTS script to address stigmatizing peer behaviors in the context of maternal substance use. Neonatal Network, 35 (5), 327-332. doi: 10.1891/0730-0832.35.5.327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Recto, P., McGlothen-Bell, K., McGrath, J., Brownell, E., &amp; Cleveland, L. (2020). The role of stigma in the nursing care of families impacted by neonatal abstinence syndrome, Advances in Neonatal Care, 20(5), 354-363. doi: 10.1097/ANC.0000000000000778</a:t>
            </a:r>
          </a:p>
          <a:p>
            <a:endParaRPr lang="en-US" sz="1400" dirty="0"/>
          </a:p>
          <a:p>
            <a:r>
              <a:rPr lang="en-US" sz="1400" dirty="0"/>
              <a:t>Renbarger, K., Shieh, C., Moorman, M., Latham-Mintus, K., Draucker, C. (20  ). Health Care Encounters of Pregnant and Postpartum Women with Substance Use Disorders, Western Journal of Nursing Research, 1-17 doi: 10.1177/0193945919893372</a:t>
            </a:r>
          </a:p>
          <a:p>
            <a:endParaRPr lang="en-US" sz="1400" dirty="0"/>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161934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indent="0">
              <a:buNone/>
            </a:pPr>
            <a:r>
              <a:rPr lang="en-US" sz="1400" dirty="0"/>
              <a:t>Marcellus, L., &amp; Poag, E. (2016). Adding to our practice toolkit: Using the ACTS script to address stigmatizing peer behaviors in the contact of maternal substance use. </a:t>
            </a:r>
            <a:r>
              <a:rPr lang="en-US" sz="1400" i="1" dirty="0"/>
              <a:t>Neonatal Network, 35 </a:t>
            </a:r>
            <a:r>
              <a:rPr lang="en-US" sz="1400" dirty="0"/>
              <a:t>(5), 327-332. https://doi.10.1891/0730-0832.35.5.327</a:t>
            </a:r>
          </a:p>
          <a:p>
            <a:pPr marL="0" indent="0">
              <a:buNone/>
            </a:pPr>
            <a:endParaRPr lang="en-US" sz="3800" dirty="0"/>
          </a:p>
          <a:p>
            <a:pPr defTabSz="942289">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dirty="0"/>
          </a:p>
        </p:txBody>
      </p:sp>
    </p:spTree>
    <p:extLst>
      <p:ext uri="{BB962C8B-B14F-4D97-AF65-F5344CB8AC3E}">
        <p14:creationId xmlns:p14="http://schemas.microsoft.com/office/powerpoint/2010/main" val="202672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Recto, P., McGlothen-Bell, K., McGrath, J., Brownell, E., &amp; Cleveland, L. (2020). The role of stigma in the nursing care of families impacted by neonatal abstinence syndrome. </a:t>
            </a:r>
            <a:r>
              <a:rPr lang="en-US" sz="1200" i="1" dirty="0"/>
              <a:t>Advances in Neonatal Care, 20</a:t>
            </a:r>
            <a:r>
              <a:rPr lang="en-US" sz="1200" dirty="0"/>
              <a:t>(5), 354-363. https://doi.10.1097/ANC.0000000000000778</a:t>
            </a:r>
            <a:endParaRPr lang="en-US" dirty="0"/>
          </a:p>
          <a:p>
            <a:endParaRPr lang="en-US" dirty="0"/>
          </a:p>
          <a:p>
            <a:r>
              <a:rPr lang="en-US" dirty="0"/>
              <a:t>Notes: Based on the theoretical framework of Appreciative Inquiry (AI), the ACTS script allows for transformative change by assisting nurses to create opportunities for meaningful dialogue. AI is based on 4 phases of exploration: (a) what works, discovery; (b) what might be, dream; (c) what should be, design; and (d) what will be, deliver (Recto, McGlothen-Bell, McGrath, Brownell, Cleveland, 2020).</a:t>
            </a:r>
          </a:p>
          <a:p>
            <a:endParaRPr lang="en-US" dirty="0"/>
          </a:p>
          <a:p>
            <a:endParaRPr lang="en-US" dirty="0"/>
          </a:p>
        </p:txBody>
      </p:sp>
      <p:sp>
        <p:nvSpPr>
          <p:cNvPr id="4" name="Slide Number Placeholder 3"/>
          <p:cNvSpPr>
            <a:spLocks noGrp="1"/>
          </p:cNvSpPr>
          <p:nvPr>
            <p:ph type="sldNum" sz="quarter" idx="5"/>
          </p:nvPr>
        </p:nvSpPr>
        <p:spPr/>
        <p:txBody>
          <a:bodyPr/>
          <a:lstStyle/>
          <a:p>
            <a:fld id="{8869C2DC-6E54-4698-B2E9-83B0489021BD}" type="slidenum">
              <a:rPr lang="en-US" smtClean="0"/>
              <a:t>4</a:t>
            </a:fld>
            <a:endParaRPr lang="en-US" dirty="0"/>
          </a:p>
        </p:txBody>
      </p:sp>
    </p:spTree>
    <p:extLst>
      <p:ext uri="{BB962C8B-B14F-4D97-AF65-F5344CB8AC3E}">
        <p14:creationId xmlns:p14="http://schemas.microsoft.com/office/powerpoint/2010/main" val="427815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Recto, P., McGlothen-Bell, K., McGrath, J., Brownell, E., &amp; Cleveland, L. (2020). The role of stigma in the nursing care of families impacted by neonatal abstinence syndrome. </a:t>
            </a:r>
            <a:r>
              <a:rPr lang="en-US" sz="1200" i="1" dirty="0"/>
              <a:t>Advances in Neonatal Care, 20</a:t>
            </a:r>
            <a:r>
              <a:rPr lang="en-US" sz="1200" dirty="0"/>
              <a:t>(5), 354-363. https://doi.10.1097/ANC.0000000000000778</a:t>
            </a:r>
          </a:p>
          <a:p>
            <a:endParaRPr lang="en-US" dirty="0"/>
          </a:p>
        </p:txBody>
      </p:sp>
      <p:sp>
        <p:nvSpPr>
          <p:cNvPr id="4" name="Slide Number Placeholder 3"/>
          <p:cNvSpPr>
            <a:spLocks noGrp="1"/>
          </p:cNvSpPr>
          <p:nvPr>
            <p:ph type="sldNum" sz="quarter" idx="5"/>
          </p:nvPr>
        </p:nvSpPr>
        <p:spPr/>
        <p:txBody>
          <a:bodyPr/>
          <a:lstStyle/>
          <a:p>
            <a:fld id="{8869C2DC-6E54-4698-B2E9-83B0489021BD}" type="slidenum">
              <a:rPr lang="en-US" smtClean="0"/>
              <a:t>5</a:t>
            </a:fld>
            <a:endParaRPr lang="en-US" dirty="0"/>
          </a:p>
        </p:txBody>
      </p:sp>
    </p:spTree>
    <p:extLst>
      <p:ext uri="{BB962C8B-B14F-4D97-AF65-F5344CB8AC3E}">
        <p14:creationId xmlns:p14="http://schemas.microsoft.com/office/powerpoint/2010/main" val="316697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1419123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6995684" y="1713490"/>
            <a:ext cx="4760913" cy="3454400"/>
          </a:xfrm>
        </p:spPr>
        <p:txBody>
          <a:bodyPr/>
          <a:lstStyle/>
          <a:p>
            <a:endParaRPr lang="en-US" dirty="0"/>
          </a:p>
        </p:txBody>
      </p:sp>
      <p:sp>
        <p:nvSpPr>
          <p:cNvPr id="5" name="Picture Placeholder 7"/>
          <p:cNvSpPr>
            <a:spLocks noGrp="1"/>
          </p:cNvSpPr>
          <p:nvPr>
            <p:ph type="pic" sz="quarter" idx="12" hasCustomPrompt="1"/>
          </p:nvPr>
        </p:nvSpPr>
        <p:spPr>
          <a:xfrm>
            <a:off x="152401" y="6151564"/>
            <a:ext cx="5236633"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58563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5942-C610-4E7A-AE29-E02791FD4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3B83E-8A62-4891-BD0E-5D67078DD2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31F73-1B5C-4EAD-82FE-4B021BCF6BC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F47140-3EFC-4A0D-BD13-BD8F2B9198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5EF760-FFD8-4732-83EB-F1F773394384}"/>
              </a:ext>
            </a:extLst>
          </p:cNvPr>
          <p:cNvSpPr>
            <a:spLocks noGrp="1"/>
          </p:cNvSpPr>
          <p:nvPr>
            <p:ph type="sldNum" sz="quarter" idx="12"/>
          </p:nvPr>
        </p:nvSpPr>
        <p:spPr/>
        <p:txBody>
          <a:bodyPr/>
          <a:lstStyle/>
          <a:p>
            <a:fld id="{DDDA8272-E669-4EC2-B554-7ACC9B2E24E0}" type="slidenum">
              <a:rPr lang="en-US" smtClean="0"/>
              <a:t>‹#›</a:t>
            </a:fld>
            <a:endParaRPr lang="en-US" dirty="0"/>
          </a:p>
        </p:txBody>
      </p:sp>
    </p:spTree>
    <p:extLst>
      <p:ext uri="{BB962C8B-B14F-4D97-AF65-F5344CB8AC3E}">
        <p14:creationId xmlns:p14="http://schemas.microsoft.com/office/powerpoint/2010/main" val="364439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4" r:id="rId19"/>
    <p:sldLayoutId id="2147483675" r:id="rId20"/>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2"/>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pPr algn="ctr"/>
            <a:r>
              <a:rPr lang="en-US" dirty="0"/>
              <a:t>Addressing Stigmatizing Language in the Workplace </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pPr algn="ctr"/>
            <a:r>
              <a:rPr lang="en-US" dirty="0"/>
              <a:t>A Case Scenario Review &amp; </a:t>
            </a:r>
          </a:p>
          <a:p>
            <a:pPr algn="ctr"/>
            <a:r>
              <a:rPr lang="en-US" dirty="0"/>
              <a:t>Guideline for Group Discussion</a:t>
            </a:r>
          </a:p>
          <a:p>
            <a:endParaRPr lang="en-US" dirty="0"/>
          </a:p>
        </p:txBody>
      </p:sp>
      <p:pic>
        <p:nvPicPr>
          <p:cNvPr id="3" name="Picture Placeholder 2" descr="Group of professional workers talking">
            <a:extLst>
              <a:ext uri="{FF2B5EF4-FFF2-40B4-BE49-F238E27FC236}">
                <a16:creationId xmlns:a16="http://schemas.microsoft.com/office/drawing/2014/main" id="{22DA975F-FC89-A802-3C16-BFEA62340331}"/>
              </a:ext>
            </a:extLst>
          </p:cNvPr>
          <p:cNvPicPr>
            <a:picLocks noGrp="1" noChangeAspect="1"/>
          </p:cNvPicPr>
          <p:nvPr>
            <p:ph type="pic" sz="quarter" idx="10"/>
          </p:nvPr>
        </p:nvPicPr>
        <p:blipFill rotWithShape="1">
          <a:blip r:embed="rId3"/>
          <a:srcRect l="9541" t="6569" r="53580" b="6569"/>
          <a:stretch/>
        </p:blipFill>
        <p:spPr>
          <a:xfrm>
            <a:off x="5843017" y="2231137"/>
            <a:ext cx="3145536" cy="4626865"/>
          </a:xfrm>
        </p:spPr>
      </p:pic>
      <p:pic>
        <p:nvPicPr>
          <p:cNvPr id="10" name="Picture Placeholder 9" descr="Group of professional workers talking">
            <a:extLst>
              <a:ext uri="{FF2B5EF4-FFF2-40B4-BE49-F238E27FC236}">
                <a16:creationId xmlns:a16="http://schemas.microsoft.com/office/drawing/2014/main" id="{29187306-8FA2-27F5-E1C5-2156CA8198ED}"/>
              </a:ext>
            </a:extLst>
          </p:cNvPr>
          <p:cNvPicPr>
            <a:picLocks noGrp="1" noChangeAspect="1"/>
          </p:cNvPicPr>
          <p:nvPr>
            <p:ph type="pic" sz="quarter" idx="11"/>
          </p:nvPr>
        </p:nvPicPr>
        <p:blipFill rotWithShape="1">
          <a:blip r:embed="rId3"/>
          <a:srcRect l="40974" t="6101" r="21733" b="6101"/>
          <a:stretch/>
        </p:blipFill>
        <p:spPr>
          <a:xfrm>
            <a:off x="8485632" y="2231136"/>
            <a:ext cx="3145537" cy="4626866"/>
          </a:xfrm>
        </p:spPr>
      </p:pic>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Can We Reduce Stigma &amp; Improve Care? </a:t>
            </a:r>
          </a:p>
        </p:txBody>
      </p:sp>
      <p:sp>
        <p:nvSpPr>
          <p:cNvPr id="3" name="Content Placeholder 2"/>
          <p:cNvSpPr>
            <a:spLocks noGrp="1"/>
          </p:cNvSpPr>
          <p:nvPr>
            <p:ph idx="1"/>
          </p:nvPr>
        </p:nvSpPr>
        <p:spPr/>
        <p:txBody>
          <a:bodyPr>
            <a:normAutofit/>
          </a:bodyPr>
          <a:lstStyle/>
          <a:p>
            <a:r>
              <a:rPr lang="en-US" sz="2400" b="1" dirty="0"/>
              <a:t>Caring for families impacted by SUDs can be challenging</a:t>
            </a:r>
          </a:p>
          <a:p>
            <a:r>
              <a:rPr lang="en-US" sz="2400" b="1" dirty="0"/>
              <a:t>Personal biases and mis-information can impact the language we use in the workplace</a:t>
            </a:r>
          </a:p>
          <a:p>
            <a:r>
              <a:rPr lang="en-US" sz="2400" b="1" dirty="0"/>
              <a:t>Hearing conversations that are disrespectful and judgmental can create ethical conflict and moral distress </a:t>
            </a:r>
          </a:p>
          <a:p>
            <a:r>
              <a:rPr lang="en-US" sz="2400" dirty="0"/>
              <a:t>It can be helpful for all of us to:</a:t>
            </a:r>
          </a:p>
          <a:p>
            <a:pPr lvl="1"/>
            <a:r>
              <a:rPr lang="en-US" sz="2200" dirty="0"/>
              <a:t>Become more aware of our own biases</a:t>
            </a:r>
          </a:p>
          <a:p>
            <a:pPr lvl="1"/>
            <a:r>
              <a:rPr lang="en-US" sz="2200" dirty="0"/>
              <a:t>Consider the language that we use when speaking with clients</a:t>
            </a:r>
          </a:p>
          <a:p>
            <a:pPr lvl="1"/>
            <a:r>
              <a:rPr lang="en-US" sz="2200" dirty="0"/>
              <a:t>Consider the language that we use when speaking with our colleagues</a:t>
            </a:r>
          </a:p>
          <a:p>
            <a:pPr lvl="1"/>
            <a:r>
              <a:rPr lang="en-US" sz="2200" dirty="0"/>
              <a:t>Learn how to create a healthy dialogue to inform and redirect stigmatizing conversations</a:t>
            </a:r>
          </a:p>
          <a:p>
            <a:pPr marL="457200" lvl="1" indent="0">
              <a:lnSpc>
                <a:spcPct val="110000"/>
              </a:lnSpc>
              <a:buNone/>
            </a:pPr>
            <a:endParaRPr lang="en-US" sz="1400" dirty="0"/>
          </a:p>
          <a:p>
            <a:pPr>
              <a:lnSpc>
                <a:spcPct val="110000"/>
              </a:lnSpc>
            </a:pPr>
            <a:endParaRPr lang="en-US" sz="2300" dirty="0"/>
          </a:p>
          <a:p>
            <a:pPr>
              <a:lnSpc>
                <a:spcPct val="110000"/>
              </a:lnSpc>
            </a:pPr>
            <a:endParaRPr lang="en-US" b="1" dirty="0"/>
          </a:p>
        </p:txBody>
      </p:sp>
      <p:sp>
        <p:nvSpPr>
          <p:cNvPr id="4" name="Slide Number Placeholder 3">
            <a:extLst>
              <a:ext uri="{FF2B5EF4-FFF2-40B4-BE49-F238E27FC236}">
                <a16:creationId xmlns:a16="http://schemas.microsoft.com/office/drawing/2014/main" id="{E5F8221A-2D10-0D67-2B2A-652AD9984C11}"/>
              </a:ext>
            </a:extLst>
          </p:cNvPr>
          <p:cNvSpPr>
            <a:spLocks noGrp="1"/>
          </p:cNvSpPr>
          <p:nvPr>
            <p:ph type="sldNum" sz="quarter" idx="10"/>
          </p:nvPr>
        </p:nvSpPr>
        <p:spPr/>
        <p:txBody>
          <a:bodyPr/>
          <a:lstStyle/>
          <a:p>
            <a:fld id="{40297E34-0326-6442-A83A-7AC02FF9B76A}" type="slidenum">
              <a:rPr lang="en-US" smtClean="0"/>
              <a:pPr/>
              <a:t>2</a:t>
            </a:fld>
            <a:endParaRPr lang="en-US" dirty="0"/>
          </a:p>
        </p:txBody>
      </p:sp>
    </p:spTree>
    <p:custDataLst>
      <p:tags r:id="rId1"/>
    </p:custDataLst>
    <p:extLst>
      <p:ext uri="{BB962C8B-B14F-4D97-AF65-F5344CB8AC3E}">
        <p14:creationId xmlns:p14="http://schemas.microsoft.com/office/powerpoint/2010/main" val="373478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ACTS Tool </a:t>
            </a:r>
          </a:p>
        </p:txBody>
      </p:sp>
      <p:sp>
        <p:nvSpPr>
          <p:cNvPr id="3" name="Content Placeholder 2"/>
          <p:cNvSpPr>
            <a:spLocks noGrp="1"/>
          </p:cNvSpPr>
          <p:nvPr>
            <p:ph idx="1"/>
          </p:nvPr>
        </p:nvSpPr>
        <p:spPr/>
        <p:txBody>
          <a:bodyPr>
            <a:normAutofit fontScale="92500" lnSpcReduction="20000"/>
          </a:bodyPr>
          <a:lstStyle/>
          <a:p>
            <a:r>
              <a:rPr lang="en-US" sz="3100" b="1" dirty="0"/>
              <a:t>ACTS </a:t>
            </a:r>
            <a:r>
              <a:rPr lang="en-US" sz="3100" dirty="0"/>
              <a:t>is a guide for responding respectfully and constructively in the patient care environment when you see or hear colleagues stigmatizing clients through their language and actions</a:t>
            </a:r>
          </a:p>
          <a:p>
            <a:pPr lvl="1"/>
            <a:r>
              <a:rPr lang="en-US" sz="2800" dirty="0"/>
              <a:t>The tool uses four steps to address the concern: “Acknowledge, Create, Teach, &amp; Support” </a:t>
            </a:r>
          </a:p>
          <a:p>
            <a:r>
              <a:rPr lang="en-US" sz="2800" dirty="0"/>
              <a:t>The tool was developed to address peer attitudes and stigma in relation to substance use in pregnant and parenting people; however, it is easily adaptable to other situations</a:t>
            </a:r>
          </a:p>
          <a:p>
            <a:r>
              <a:rPr lang="en-US" sz="2800" dirty="0"/>
              <a:t>Please consider “ACTing” when you encounter a colleague who is using stigmatizing language!</a:t>
            </a:r>
          </a:p>
          <a:p>
            <a:endParaRPr lang="en-US" sz="2800" dirty="0"/>
          </a:p>
          <a:p>
            <a:pPr marL="0" indent="0" algn="ctr">
              <a:buNone/>
            </a:pPr>
            <a:r>
              <a:rPr lang="en-US" sz="1400" dirty="0"/>
              <a:t>(Marcellus, L., &amp; Poag, E.,2016)</a:t>
            </a:r>
          </a:p>
          <a:p>
            <a:pPr marL="0" indent="0">
              <a:buNone/>
            </a:pPr>
            <a:endParaRPr lang="en-US" sz="3800" dirty="0"/>
          </a:p>
          <a:p>
            <a:endParaRPr lang="en-US" b="1" dirty="0"/>
          </a:p>
          <a:p>
            <a:endParaRPr lang="en-US" b="1" dirty="0"/>
          </a:p>
        </p:txBody>
      </p:sp>
      <p:sp>
        <p:nvSpPr>
          <p:cNvPr id="4" name="Slide Number Placeholder 3">
            <a:extLst>
              <a:ext uri="{FF2B5EF4-FFF2-40B4-BE49-F238E27FC236}">
                <a16:creationId xmlns:a16="http://schemas.microsoft.com/office/drawing/2014/main" id="{40AAACC3-11D2-F610-D90C-39CC67E6B481}"/>
              </a:ext>
            </a:extLst>
          </p:cNvPr>
          <p:cNvSpPr>
            <a:spLocks noGrp="1"/>
          </p:cNvSpPr>
          <p:nvPr>
            <p:ph type="sldNum" sz="quarter" idx="10"/>
          </p:nvPr>
        </p:nvSpPr>
        <p:spPr/>
        <p:txBody>
          <a:bodyPr/>
          <a:lstStyle/>
          <a:p>
            <a:fld id="{40297E34-0326-6442-A83A-7AC02FF9B76A}" type="slidenum">
              <a:rPr lang="en-US" smtClean="0"/>
              <a:pPr/>
              <a:t>3</a:t>
            </a:fld>
            <a:endParaRPr lang="en-US" dirty="0"/>
          </a:p>
        </p:txBody>
      </p:sp>
    </p:spTree>
    <p:custDataLst>
      <p:tags r:id="rId1"/>
    </p:custDataLst>
    <p:extLst>
      <p:ext uri="{BB962C8B-B14F-4D97-AF65-F5344CB8AC3E}">
        <p14:creationId xmlns:p14="http://schemas.microsoft.com/office/powerpoint/2010/main" val="19887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8595-11D7-4533-97F6-56F11107598D}"/>
              </a:ext>
            </a:extLst>
          </p:cNvPr>
          <p:cNvSpPr>
            <a:spLocks noGrp="1"/>
          </p:cNvSpPr>
          <p:nvPr>
            <p:ph type="title"/>
          </p:nvPr>
        </p:nvSpPr>
        <p:spPr/>
        <p:txBody>
          <a:bodyPr/>
          <a:lstStyle/>
          <a:p>
            <a:r>
              <a:rPr lang="en-US" dirty="0"/>
              <a:t>The ACTS Script</a:t>
            </a:r>
          </a:p>
        </p:txBody>
      </p:sp>
      <p:sp>
        <p:nvSpPr>
          <p:cNvPr id="3" name="Content Placeholder 2">
            <a:extLst>
              <a:ext uri="{FF2B5EF4-FFF2-40B4-BE49-F238E27FC236}">
                <a16:creationId xmlns:a16="http://schemas.microsoft.com/office/drawing/2014/main" id="{E4441529-7909-4FF6-B772-0859E4312623}"/>
              </a:ext>
            </a:extLst>
          </p:cNvPr>
          <p:cNvSpPr>
            <a:spLocks noGrp="1"/>
          </p:cNvSpPr>
          <p:nvPr>
            <p:ph idx="1"/>
          </p:nvPr>
        </p:nvSpPr>
        <p:spPr>
          <a:xfrm>
            <a:off x="914400" y="1828800"/>
            <a:ext cx="10360152" cy="4760536"/>
          </a:xfrm>
        </p:spPr>
        <p:txBody>
          <a:bodyPr>
            <a:normAutofit fontScale="92500" lnSpcReduction="20000"/>
          </a:bodyPr>
          <a:lstStyle/>
          <a:p>
            <a:r>
              <a:rPr lang="en-US" sz="2800" dirty="0"/>
              <a:t>Scripts are structured communication frameworks that can help initiate difficult conversations</a:t>
            </a:r>
          </a:p>
          <a:p>
            <a:pPr lvl="1"/>
            <a:r>
              <a:rPr lang="en-US" sz="2800" dirty="0"/>
              <a:t>They may also help build confidence and skills needed to address stigmatizing behaviors</a:t>
            </a:r>
          </a:p>
          <a:p>
            <a:endParaRPr lang="en-US" sz="2800" dirty="0"/>
          </a:p>
          <a:p>
            <a:r>
              <a:rPr lang="en-US" sz="2800" dirty="0"/>
              <a:t>Breaking down the ACTS script</a:t>
            </a:r>
          </a:p>
          <a:p>
            <a:pPr lvl="1"/>
            <a:r>
              <a:rPr lang="en-US" sz="2800" dirty="0"/>
              <a:t>First,</a:t>
            </a:r>
            <a:r>
              <a:rPr lang="en-US" sz="2800" b="1" dirty="0"/>
              <a:t> Acknowledge </a:t>
            </a:r>
            <a:r>
              <a:rPr lang="en-US" sz="2800" dirty="0"/>
              <a:t>the disparaging statement</a:t>
            </a:r>
          </a:p>
          <a:p>
            <a:pPr lvl="2"/>
            <a:r>
              <a:rPr lang="en-US" sz="2600" dirty="0"/>
              <a:t>Create an opportunity to open the dialogue</a:t>
            </a:r>
          </a:p>
          <a:p>
            <a:pPr lvl="2"/>
            <a:r>
              <a:rPr lang="en-US" sz="2600" dirty="0"/>
              <a:t>Do not criticize</a:t>
            </a:r>
          </a:p>
          <a:p>
            <a:pPr lvl="1"/>
            <a:r>
              <a:rPr lang="en-US" sz="2800" dirty="0"/>
              <a:t>Next,</a:t>
            </a:r>
            <a:r>
              <a:rPr lang="en-US" sz="2800" b="1" dirty="0"/>
              <a:t> Create a Circumstance for Reflection</a:t>
            </a:r>
          </a:p>
          <a:p>
            <a:pPr lvl="2"/>
            <a:r>
              <a:rPr lang="en-US" sz="2600" dirty="0"/>
              <a:t>Ask questions or think out loud</a:t>
            </a:r>
          </a:p>
          <a:p>
            <a:pPr marL="914400" lvl="2" indent="0">
              <a:buNone/>
            </a:pPr>
            <a:endParaRPr lang="en-US" sz="2600" dirty="0"/>
          </a:p>
          <a:p>
            <a:pPr marL="914400" lvl="2" indent="0">
              <a:buNone/>
            </a:pPr>
            <a:endParaRPr lang="en-US" sz="2600" dirty="0"/>
          </a:p>
          <a:p>
            <a:pPr marL="0" indent="0" algn="ctr">
              <a:buNone/>
            </a:pPr>
            <a:r>
              <a:rPr lang="en-US" sz="1300" dirty="0"/>
              <a:t>(Recto, P., McGlothen-Bell, K., McGrath, J., Brownell, E., &amp; Cleveland, L. 2020) </a:t>
            </a:r>
            <a:endParaRPr lang="en-US" dirty="0"/>
          </a:p>
        </p:txBody>
      </p:sp>
      <p:sp>
        <p:nvSpPr>
          <p:cNvPr id="4" name="Slide Number Placeholder 3">
            <a:extLst>
              <a:ext uri="{FF2B5EF4-FFF2-40B4-BE49-F238E27FC236}">
                <a16:creationId xmlns:a16="http://schemas.microsoft.com/office/drawing/2014/main" id="{401AD049-4046-F6B2-647C-FA074DDB47A0}"/>
              </a:ext>
            </a:extLst>
          </p:cNvPr>
          <p:cNvSpPr>
            <a:spLocks noGrp="1"/>
          </p:cNvSpPr>
          <p:nvPr>
            <p:ph type="sldNum" sz="quarter" idx="10"/>
          </p:nvPr>
        </p:nvSpPr>
        <p:spPr/>
        <p:txBody>
          <a:bodyPr/>
          <a:lstStyle/>
          <a:p>
            <a:fld id="{40297E34-0326-6442-A83A-7AC02FF9B76A}" type="slidenum">
              <a:rPr lang="en-US" smtClean="0"/>
              <a:pPr/>
              <a:t>4</a:t>
            </a:fld>
            <a:endParaRPr lang="en-US" dirty="0"/>
          </a:p>
        </p:txBody>
      </p:sp>
    </p:spTree>
    <p:extLst>
      <p:ext uri="{BB962C8B-B14F-4D97-AF65-F5344CB8AC3E}">
        <p14:creationId xmlns:p14="http://schemas.microsoft.com/office/powerpoint/2010/main" val="275051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914F-7B76-4302-9B49-69F38B006940}"/>
              </a:ext>
            </a:extLst>
          </p:cNvPr>
          <p:cNvSpPr>
            <a:spLocks noGrp="1"/>
          </p:cNvSpPr>
          <p:nvPr>
            <p:ph type="title"/>
          </p:nvPr>
        </p:nvSpPr>
        <p:spPr>
          <a:xfrm>
            <a:off x="914400" y="562137"/>
            <a:ext cx="10360152" cy="914400"/>
          </a:xfrm>
        </p:spPr>
        <p:txBody>
          <a:bodyPr/>
          <a:lstStyle/>
          <a:p>
            <a:r>
              <a:rPr lang="en-US" dirty="0"/>
              <a:t>The ACTS Script</a:t>
            </a:r>
          </a:p>
        </p:txBody>
      </p:sp>
      <p:sp>
        <p:nvSpPr>
          <p:cNvPr id="3" name="Content Placeholder 2">
            <a:extLst>
              <a:ext uri="{FF2B5EF4-FFF2-40B4-BE49-F238E27FC236}">
                <a16:creationId xmlns:a16="http://schemas.microsoft.com/office/drawing/2014/main" id="{63159860-D77F-415D-9C1F-B7089E5733AE}"/>
              </a:ext>
            </a:extLst>
          </p:cNvPr>
          <p:cNvSpPr>
            <a:spLocks noGrp="1"/>
          </p:cNvSpPr>
          <p:nvPr>
            <p:ph idx="1"/>
          </p:nvPr>
        </p:nvSpPr>
        <p:spPr>
          <a:xfrm>
            <a:off x="914400" y="1611985"/>
            <a:ext cx="10360152" cy="5017416"/>
          </a:xfrm>
        </p:spPr>
        <p:txBody>
          <a:bodyPr>
            <a:normAutofit fontScale="85000" lnSpcReduction="10000"/>
          </a:bodyPr>
          <a:lstStyle/>
          <a:p>
            <a:pPr lvl="1"/>
            <a:r>
              <a:rPr lang="en-US" sz="2800" dirty="0"/>
              <a:t>Third, take an opportunity to </a:t>
            </a:r>
            <a:r>
              <a:rPr lang="en-US" sz="2800" b="1" dirty="0"/>
              <a:t>Teach</a:t>
            </a:r>
          </a:p>
          <a:p>
            <a:pPr lvl="2"/>
            <a:r>
              <a:rPr lang="en-US" sz="2800" dirty="0"/>
              <a:t>Ask permission to share some knowledge about what you have learned</a:t>
            </a:r>
          </a:p>
          <a:p>
            <a:pPr lvl="3"/>
            <a:r>
              <a:rPr lang="en-US" sz="2600" dirty="0"/>
              <a:t>i.e. Share an article</a:t>
            </a:r>
          </a:p>
          <a:p>
            <a:pPr lvl="1"/>
            <a:r>
              <a:rPr lang="en-US" sz="2800" dirty="0"/>
              <a:t>Finally, provide </a:t>
            </a:r>
            <a:r>
              <a:rPr lang="en-US" sz="2800" b="1" dirty="0"/>
              <a:t>Support </a:t>
            </a:r>
            <a:r>
              <a:rPr lang="en-US" sz="2800" dirty="0"/>
              <a:t>as your colleague learns a new dialogue</a:t>
            </a:r>
          </a:p>
          <a:p>
            <a:pPr lvl="2"/>
            <a:r>
              <a:rPr lang="en-US" sz="2600" dirty="0"/>
              <a:t>Encourage peers to try new approaches                                               with clients</a:t>
            </a:r>
          </a:p>
          <a:p>
            <a:pPr lvl="2"/>
            <a:r>
              <a:rPr lang="en-US" sz="2600" dirty="0"/>
              <a:t>Identify the moral courage to try a                                                                new language</a:t>
            </a:r>
          </a:p>
          <a:p>
            <a:pPr lvl="2"/>
            <a:r>
              <a:rPr lang="en-US" sz="2600" dirty="0"/>
              <a:t>Debrief those approaches </a:t>
            </a:r>
          </a:p>
          <a:p>
            <a:pPr lvl="2"/>
            <a:r>
              <a:rPr lang="en-US" sz="2600" dirty="0"/>
              <a:t>Celebrate successes!</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ctr">
              <a:buNone/>
            </a:pPr>
            <a:r>
              <a:rPr lang="en-US" sz="1400" dirty="0"/>
              <a:t>(Recto, P., McGlothen-Bell, K., McGrath, J., Brownell, E., &amp; Cleveland, L., 2020)</a:t>
            </a:r>
          </a:p>
          <a:p>
            <a:endParaRPr lang="en-US" dirty="0"/>
          </a:p>
        </p:txBody>
      </p:sp>
      <p:sp>
        <p:nvSpPr>
          <p:cNvPr id="4" name="Slide Number Placeholder 3">
            <a:extLst>
              <a:ext uri="{FF2B5EF4-FFF2-40B4-BE49-F238E27FC236}">
                <a16:creationId xmlns:a16="http://schemas.microsoft.com/office/drawing/2014/main" id="{C1E4E311-2243-B6AE-8706-E3D344691D15}"/>
              </a:ext>
            </a:extLst>
          </p:cNvPr>
          <p:cNvSpPr>
            <a:spLocks noGrp="1"/>
          </p:cNvSpPr>
          <p:nvPr>
            <p:ph type="sldNum" sz="quarter" idx="4"/>
          </p:nvPr>
        </p:nvSpPr>
        <p:spPr/>
        <p:txBody>
          <a:bodyPr/>
          <a:lstStyle/>
          <a:p>
            <a:fld id="{40297E34-0326-6442-A83A-7AC02FF9B76A}" type="slidenum">
              <a:rPr lang="en-US" smtClean="0"/>
              <a:pPr/>
              <a:t>5</a:t>
            </a:fld>
            <a:endParaRPr lang="en-US" dirty="0"/>
          </a:p>
        </p:txBody>
      </p:sp>
      <p:pic>
        <p:nvPicPr>
          <p:cNvPr id="5" name="Picture 4" descr="Abstract coworkers">
            <a:extLst>
              <a:ext uri="{FF2B5EF4-FFF2-40B4-BE49-F238E27FC236}">
                <a16:creationId xmlns:a16="http://schemas.microsoft.com/office/drawing/2014/main" id="{4E04A110-E781-46E4-A1CF-61722E9156B9}"/>
              </a:ext>
            </a:extLst>
          </p:cNvPr>
          <p:cNvPicPr>
            <a:picLocks noChangeAspect="1"/>
          </p:cNvPicPr>
          <p:nvPr/>
        </p:nvPicPr>
        <p:blipFill>
          <a:blip r:embed="rId3"/>
          <a:stretch>
            <a:fillRect/>
          </a:stretch>
        </p:blipFill>
        <p:spPr>
          <a:xfrm>
            <a:off x="7570776" y="3365387"/>
            <a:ext cx="3447584" cy="2585257"/>
          </a:xfrm>
          <a:prstGeom prst="rect">
            <a:avLst/>
          </a:prstGeom>
        </p:spPr>
      </p:pic>
    </p:spTree>
    <p:extLst>
      <p:ext uri="{BB962C8B-B14F-4D97-AF65-F5344CB8AC3E}">
        <p14:creationId xmlns:p14="http://schemas.microsoft.com/office/powerpoint/2010/main" val="373459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D1FD-4C79-45F0-BD5C-EA7632DCEDF8}"/>
              </a:ext>
            </a:extLst>
          </p:cNvPr>
          <p:cNvSpPr>
            <a:spLocks noGrp="1"/>
          </p:cNvSpPr>
          <p:nvPr>
            <p:ph type="title"/>
          </p:nvPr>
        </p:nvSpPr>
        <p:spPr/>
        <p:txBody>
          <a:bodyPr/>
          <a:lstStyle/>
          <a:p>
            <a:r>
              <a:rPr lang="en-US" dirty="0"/>
              <a:t>Group Discussion Directions</a:t>
            </a:r>
          </a:p>
        </p:txBody>
      </p:sp>
      <p:sp>
        <p:nvSpPr>
          <p:cNvPr id="3" name="Content Placeholder 2">
            <a:extLst>
              <a:ext uri="{FF2B5EF4-FFF2-40B4-BE49-F238E27FC236}">
                <a16:creationId xmlns:a16="http://schemas.microsoft.com/office/drawing/2014/main" id="{D9E16658-51D8-4EAE-9904-C0D0D984DD76}"/>
              </a:ext>
            </a:extLst>
          </p:cNvPr>
          <p:cNvSpPr>
            <a:spLocks noGrp="1"/>
          </p:cNvSpPr>
          <p:nvPr>
            <p:ph idx="1"/>
          </p:nvPr>
        </p:nvSpPr>
        <p:spPr>
          <a:xfrm>
            <a:off x="914400" y="1828800"/>
            <a:ext cx="10360152" cy="4535424"/>
          </a:xfrm>
        </p:spPr>
        <p:txBody>
          <a:bodyPr>
            <a:normAutofit fontScale="70000" lnSpcReduction="20000"/>
          </a:bodyPr>
          <a:lstStyle/>
          <a:p>
            <a:pPr marL="0" indent="0">
              <a:buNone/>
            </a:pPr>
            <a:r>
              <a:rPr lang="en-US" dirty="0"/>
              <a:t>1. Suggested discussion questions:</a:t>
            </a:r>
          </a:p>
          <a:p>
            <a:pPr lvl="1"/>
            <a:r>
              <a:rPr lang="en-US" dirty="0"/>
              <a:t>Have you ever considered the kind of stigmatizing healthcare encounters that people who are pregnant and/or parenting and have a substance use disorder may experience? Please provide an example.</a:t>
            </a:r>
          </a:p>
          <a:p>
            <a:pPr lvl="1"/>
            <a:r>
              <a:rPr lang="en-US" dirty="0"/>
              <a:t>Have you ever heard a colleague make a stigmatizing comment about a person who has a substance use disorder?</a:t>
            </a:r>
          </a:p>
          <a:p>
            <a:pPr marL="0" indent="0">
              <a:buNone/>
            </a:pPr>
            <a:r>
              <a:rPr lang="en-US" dirty="0"/>
              <a:t>2. Have your class read the following two articles:</a:t>
            </a:r>
          </a:p>
          <a:p>
            <a:pPr lvl="1"/>
            <a:r>
              <a:rPr lang="en-US" dirty="0"/>
              <a:t>Marcellus, L., &amp; Poag, E. (2016). Adding to our practice toolkit: Using the ACTS script to address stigmatizing peer behaviors in the contact of maternal substance use. </a:t>
            </a:r>
            <a:r>
              <a:rPr lang="en-US" i="1" dirty="0"/>
              <a:t>Neonatal Network, 35 </a:t>
            </a:r>
            <a:r>
              <a:rPr lang="en-US" dirty="0"/>
              <a:t>(5), 327-332. https://doi.10.1891/0730-0832.35.5.327</a:t>
            </a:r>
          </a:p>
          <a:p>
            <a:pPr lvl="1"/>
            <a:r>
              <a:rPr lang="en-US" dirty="0"/>
              <a:t>Renbarger, K., Shieh, C., Moorman, M., Latham-Mintus, K., Draucker, C. (20  ). Health care encounters of pregnant and postpartum women with substance use disorders. </a:t>
            </a:r>
            <a:r>
              <a:rPr lang="en-US" i="1" dirty="0"/>
              <a:t>Western Journal of Nursing Research</a:t>
            </a:r>
            <a:r>
              <a:rPr lang="en-US" dirty="0"/>
              <a:t>, 1-17 https://doi.10.1177/0193945919893372</a:t>
            </a:r>
          </a:p>
          <a:p>
            <a:pPr lvl="1"/>
            <a:r>
              <a:rPr lang="en-US" b="1" dirty="0"/>
              <a:t>OPTIONAL</a:t>
            </a:r>
            <a:r>
              <a:rPr lang="en-US" dirty="0"/>
              <a:t>: Recto, P., McGlothen-Bell, K., McGrath, J., Brownell, E., &amp; Cleveland, L. (2020). The role of stigma in the nursing care of families impacted by neonatal abstinence syndrome. </a:t>
            </a:r>
            <a:r>
              <a:rPr lang="en-US" i="1" dirty="0"/>
              <a:t>Advances in Neonatal Care, 20</a:t>
            </a:r>
            <a:r>
              <a:rPr lang="en-US" dirty="0"/>
              <a:t>(5), 354-363. https://doi.10.1097/ANC.0000000000000778</a:t>
            </a:r>
          </a:p>
          <a:p>
            <a:pPr marL="0" indent="0">
              <a:buNone/>
            </a:pPr>
            <a:r>
              <a:rPr lang="en-US" dirty="0"/>
              <a:t>3. Divide students into groups of 2-3</a:t>
            </a:r>
          </a:p>
          <a:p>
            <a:pPr lvl="1"/>
            <a:r>
              <a:rPr lang="en-US" dirty="0"/>
              <a:t>Ask students to share their insights about the required readings</a:t>
            </a:r>
          </a:p>
          <a:p>
            <a:pPr marL="914400" lvl="2" indent="0">
              <a:buNone/>
            </a:pPr>
            <a:endParaRPr lang="en-US" dirty="0"/>
          </a:p>
        </p:txBody>
      </p:sp>
      <p:sp>
        <p:nvSpPr>
          <p:cNvPr id="4" name="Slide Number Placeholder 3">
            <a:extLst>
              <a:ext uri="{FF2B5EF4-FFF2-40B4-BE49-F238E27FC236}">
                <a16:creationId xmlns:a16="http://schemas.microsoft.com/office/drawing/2014/main" id="{24AC1168-C7F4-0849-037E-74F4A16E5CE9}"/>
              </a:ext>
            </a:extLst>
          </p:cNvPr>
          <p:cNvSpPr>
            <a:spLocks noGrp="1"/>
          </p:cNvSpPr>
          <p:nvPr>
            <p:ph type="sldNum" sz="quarter" idx="4"/>
          </p:nvPr>
        </p:nvSpPr>
        <p:spPr/>
        <p:txBody>
          <a:bodyPr/>
          <a:lstStyle/>
          <a:p>
            <a:fld id="{40297E34-0326-6442-A83A-7AC02FF9B76A}" type="slidenum">
              <a:rPr lang="en-US" smtClean="0"/>
              <a:pPr/>
              <a:t>6</a:t>
            </a:fld>
            <a:endParaRPr lang="en-US" dirty="0"/>
          </a:p>
        </p:txBody>
      </p:sp>
    </p:spTree>
    <p:extLst>
      <p:ext uri="{BB962C8B-B14F-4D97-AF65-F5344CB8AC3E}">
        <p14:creationId xmlns:p14="http://schemas.microsoft.com/office/powerpoint/2010/main" val="382953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163C-97C6-4398-99F8-A3353783E51A}"/>
              </a:ext>
            </a:extLst>
          </p:cNvPr>
          <p:cNvSpPr>
            <a:spLocks noGrp="1"/>
          </p:cNvSpPr>
          <p:nvPr>
            <p:ph type="title"/>
          </p:nvPr>
        </p:nvSpPr>
        <p:spPr/>
        <p:txBody>
          <a:bodyPr/>
          <a:lstStyle/>
          <a:p>
            <a:r>
              <a:rPr lang="en-US" dirty="0"/>
              <a:t>Group Discussion Directions</a:t>
            </a:r>
          </a:p>
        </p:txBody>
      </p:sp>
      <p:sp>
        <p:nvSpPr>
          <p:cNvPr id="3" name="Content Placeholder 2">
            <a:extLst>
              <a:ext uri="{FF2B5EF4-FFF2-40B4-BE49-F238E27FC236}">
                <a16:creationId xmlns:a16="http://schemas.microsoft.com/office/drawing/2014/main" id="{0317FE6A-D86F-4A03-AC53-BB2C5B479599}"/>
              </a:ext>
            </a:extLst>
          </p:cNvPr>
          <p:cNvSpPr>
            <a:spLocks noGrp="1"/>
          </p:cNvSpPr>
          <p:nvPr>
            <p:ph idx="1"/>
          </p:nvPr>
        </p:nvSpPr>
        <p:spPr/>
        <p:txBody>
          <a:bodyPr>
            <a:normAutofit fontScale="85000" lnSpcReduction="10000"/>
          </a:bodyPr>
          <a:lstStyle/>
          <a:p>
            <a:pPr marL="0" indent="0">
              <a:buNone/>
            </a:pPr>
            <a:r>
              <a:rPr lang="en-US" dirty="0"/>
              <a:t>4. Provide each group with the Case Scenario </a:t>
            </a:r>
            <a:r>
              <a:rPr lang="en-US" sz="1600" dirty="0"/>
              <a:t>(Slide 8)</a:t>
            </a:r>
          </a:p>
          <a:p>
            <a:pPr marL="0" indent="0">
              <a:buNone/>
            </a:pPr>
            <a:r>
              <a:rPr lang="en-US" dirty="0"/>
              <a:t>5. Ask each group to read through the Case Scenario and express their initial thoughts about the following comment.  Do they feel the comment is  stigmatizing? If so, why?</a:t>
            </a:r>
          </a:p>
          <a:p>
            <a:pPr marL="0" indent="0">
              <a:buNone/>
            </a:pPr>
            <a:r>
              <a:rPr lang="en-US" sz="2400" dirty="0"/>
              <a:t>	</a:t>
            </a:r>
            <a:r>
              <a:rPr lang="en-US" sz="2400" i="1" dirty="0"/>
              <a:t>“ I can’t stand it!  Do you know she is using methadone?  She might as well be buying it off the 	street! Doesn’t she know she is hurting her baby?”</a:t>
            </a:r>
          </a:p>
          <a:p>
            <a:pPr marL="0" indent="0">
              <a:buNone/>
            </a:pPr>
            <a:r>
              <a:rPr lang="en-US" dirty="0"/>
              <a:t>6. Ask students to review each step of the ACTS script and share dialogue options for each step to address the Case Scenario </a:t>
            </a:r>
            <a:r>
              <a:rPr lang="en-US" sz="1600" dirty="0"/>
              <a:t>(Examples provided on slide 9)</a:t>
            </a:r>
          </a:p>
          <a:p>
            <a:pPr marL="0" indent="0">
              <a:buNone/>
            </a:pPr>
            <a:r>
              <a:rPr lang="en-US" dirty="0"/>
              <a:t>7. Role play the case scenario in the small group using ACTS dialogue to address the stigmatizing comment</a:t>
            </a:r>
          </a:p>
          <a:p>
            <a:pPr marL="0" indent="0">
              <a:buNone/>
            </a:pPr>
            <a:r>
              <a:rPr lang="en-US" dirty="0"/>
              <a:t>8. Debrief:</a:t>
            </a:r>
          </a:p>
          <a:p>
            <a:pPr marL="0" indent="0">
              <a:buNone/>
            </a:pPr>
            <a:r>
              <a:rPr lang="en-US" dirty="0"/>
              <a:t>	Did you feel comfortable using the ACTS dialogue?</a:t>
            </a:r>
          </a:p>
          <a:p>
            <a:pPr marL="0" indent="0">
              <a:buNone/>
            </a:pPr>
            <a:r>
              <a:rPr lang="en-US" dirty="0"/>
              <a:t>	Do you feel you can use this tool in your workplace?</a:t>
            </a:r>
          </a:p>
          <a:p>
            <a:pPr marL="0" indent="0">
              <a:buNone/>
            </a:pPr>
            <a:r>
              <a:rPr lang="en-US" dirty="0"/>
              <a:t>	Offer one additional suggestion to decrease stigma in the workplace.</a:t>
            </a:r>
          </a:p>
          <a:p>
            <a:endParaRPr lang="en-US" dirty="0"/>
          </a:p>
        </p:txBody>
      </p:sp>
      <p:sp>
        <p:nvSpPr>
          <p:cNvPr id="4" name="Slide Number Placeholder 3">
            <a:extLst>
              <a:ext uri="{FF2B5EF4-FFF2-40B4-BE49-F238E27FC236}">
                <a16:creationId xmlns:a16="http://schemas.microsoft.com/office/drawing/2014/main" id="{474D5E95-05A7-21D7-8530-4E53A02401D6}"/>
              </a:ext>
            </a:extLst>
          </p:cNvPr>
          <p:cNvSpPr>
            <a:spLocks noGrp="1"/>
          </p:cNvSpPr>
          <p:nvPr>
            <p:ph type="sldNum" sz="quarter" idx="4"/>
          </p:nvPr>
        </p:nvSpPr>
        <p:spPr/>
        <p:txBody>
          <a:bodyPr/>
          <a:lstStyle/>
          <a:p>
            <a:fld id="{40297E34-0326-6442-A83A-7AC02FF9B76A}" type="slidenum">
              <a:rPr lang="en-US" smtClean="0"/>
              <a:pPr/>
              <a:t>7</a:t>
            </a:fld>
            <a:endParaRPr lang="en-US" dirty="0"/>
          </a:p>
        </p:txBody>
      </p:sp>
    </p:spTree>
    <p:extLst>
      <p:ext uri="{BB962C8B-B14F-4D97-AF65-F5344CB8AC3E}">
        <p14:creationId xmlns:p14="http://schemas.microsoft.com/office/powerpoint/2010/main" val="88297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DD7E-53E8-42AD-AADE-2191277A46D8}"/>
              </a:ext>
            </a:extLst>
          </p:cNvPr>
          <p:cNvSpPr>
            <a:spLocks noGrp="1"/>
          </p:cNvSpPr>
          <p:nvPr>
            <p:ph type="title"/>
          </p:nvPr>
        </p:nvSpPr>
        <p:spPr>
          <a:xfrm>
            <a:off x="914400" y="914400"/>
            <a:ext cx="10360152" cy="704088"/>
          </a:xfrm>
        </p:spPr>
        <p:txBody>
          <a:bodyPr>
            <a:normAutofit fontScale="90000"/>
          </a:bodyPr>
          <a:lstStyle/>
          <a:p>
            <a:r>
              <a:rPr lang="en-US" b="1" dirty="0"/>
              <a:t>The Case Scenario: </a:t>
            </a:r>
            <a:r>
              <a:rPr lang="en-US" sz="2700" dirty="0"/>
              <a:t>Imagine you are seeing a client in your office, agency or clinic…</a:t>
            </a:r>
          </a:p>
        </p:txBody>
      </p:sp>
      <p:sp>
        <p:nvSpPr>
          <p:cNvPr id="3" name="Content Placeholder 2">
            <a:extLst>
              <a:ext uri="{FF2B5EF4-FFF2-40B4-BE49-F238E27FC236}">
                <a16:creationId xmlns:a16="http://schemas.microsoft.com/office/drawing/2014/main" id="{11B4CC02-0F0F-4ACF-97DA-E18AB3CC9AAB}"/>
              </a:ext>
            </a:extLst>
          </p:cNvPr>
          <p:cNvSpPr>
            <a:spLocks noGrp="1"/>
          </p:cNvSpPr>
          <p:nvPr>
            <p:ph idx="1"/>
          </p:nvPr>
        </p:nvSpPr>
        <p:spPr/>
        <p:txBody>
          <a:bodyPr>
            <a:normAutofit fontScale="92500" lnSpcReduction="20000"/>
          </a:bodyPr>
          <a:lstStyle/>
          <a:p>
            <a:pPr marL="0" indent="0">
              <a:buNone/>
            </a:pPr>
            <a:r>
              <a:rPr lang="en-US" sz="2400" dirty="0"/>
              <a:t>Jaci (she/her) is a 32-year-old client.  She is pregnant with her second baby and has come to the office for a counseling appointment.  She has been coming to the office since her first pregnancy and continues to work through depression concerns.  She delivered her first baby about 11 months ago.  You remember that she entered treatment for Opioid Use Disorder when she was postpartum and was breastfeeding her first child.</a:t>
            </a:r>
          </a:p>
          <a:p>
            <a:pPr marL="0" indent="0">
              <a:buNone/>
            </a:pPr>
            <a:endParaRPr lang="en-US" sz="2400" dirty="0"/>
          </a:p>
          <a:p>
            <a:pPr marL="0" indent="0">
              <a:buNone/>
            </a:pPr>
            <a:r>
              <a:rPr lang="en-US" sz="2400" dirty="0"/>
              <a:t>Today’s visit goes well!  Jaci tells you she is still in recovery and sees her treatment provider and her OB provider regularly. She loves being a mom and has a great support system. You feel so proud of her!</a:t>
            </a:r>
          </a:p>
          <a:p>
            <a:pPr marL="0" indent="0">
              <a:buNone/>
            </a:pPr>
            <a:endParaRPr lang="en-US" sz="2400" dirty="0"/>
          </a:p>
          <a:p>
            <a:pPr marL="0" indent="0">
              <a:buNone/>
            </a:pPr>
            <a:r>
              <a:rPr lang="en-US" sz="2400" dirty="0"/>
              <a:t>When Jaci is leaving the office, you overhear your colleagues talking. One person says, “ I can’t stand it!  Do you know she is using methadone?  She might as well be buying it off the street! Doesn’t she know she is hurting her baby?”</a:t>
            </a:r>
          </a:p>
        </p:txBody>
      </p:sp>
      <p:sp>
        <p:nvSpPr>
          <p:cNvPr id="4" name="Slide Number Placeholder 3">
            <a:extLst>
              <a:ext uri="{FF2B5EF4-FFF2-40B4-BE49-F238E27FC236}">
                <a16:creationId xmlns:a16="http://schemas.microsoft.com/office/drawing/2014/main" id="{2D43E728-6CBC-3E0D-09E8-57DD61A6CA88}"/>
              </a:ext>
            </a:extLst>
          </p:cNvPr>
          <p:cNvSpPr>
            <a:spLocks noGrp="1"/>
          </p:cNvSpPr>
          <p:nvPr>
            <p:ph type="sldNum" sz="quarter" idx="10"/>
          </p:nvPr>
        </p:nvSpPr>
        <p:spPr/>
        <p:txBody>
          <a:bodyPr/>
          <a:lstStyle/>
          <a:p>
            <a:fld id="{40297E34-0326-6442-A83A-7AC02FF9B76A}" type="slidenum">
              <a:rPr lang="en-US" smtClean="0"/>
              <a:pPr/>
              <a:t>8</a:t>
            </a:fld>
            <a:endParaRPr lang="en-US" dirty="0"/>
          </a:p>
        </p:txBody>
      </p:sp>
    </p:spTree>
    <p:extLst>
      <p:ext uri="{BB962C8B-B14F-4D97-AF65-F5344CB8AC3E}">
        <p14:creationId xmlns:p14="http://schemas.microsoft.com/office/powerpoint/2010/main" val="313030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0EFB-9A09-42D2-9D71-BB490BD10451}"/>
              </a:ext>
            </a:extLst>
          </p:cNvPr>
          <p:cNvSpPr>
            <a:spLocks noGrp="1"/>
          </p:cNvSpPr>
          <p:nvPr>
            <p:ph type="title"/>
          </p:nvPr>
        </p:nvSpPr>
        <p:spPr>
          <a:xfrm>
            <a:off x="914400" y="677862"/>
            <a:ext cx="10360152" cy="914400"/>
          </a:xfrm>
        </p:spPr>
        <p:txBody>
          <a:bodyPr/>
          <a:lstStyle/>
          <a:p>
            <a:r>
              <a:rPr lang="en-US" dirty="0"/>
              <a:t>Group Discussion</a:t>
            </a:r>
          </a:p>
        </p:txBody>
      </p:sp>
      <p:sp>
        <p:nvSpPr>
          <p:cNvPr id="3" name="Content Placeholder 2">
            <a:extLst>
              <a:ext uri="{FF2B5EF4-FFF2-40B4-BE49-F238E27FC236}">
                <a16:creationId xmlns:a16="http://schemas.microsoft.com/office/drawing/2014/main" id="{A4CA5F74-325E-446F-8D85-EC40688D09E7}"/>
              </a:ext>
            </a:extLst>
          </p:cNvPr>
          <p:cNvSpPr>
            <a:spLocks noGrp="1"/>
          </p:cNvSpPr>
          <p:nvPr>
            <p:ph idx="1"/>
          </p:nvPr>
        </p:nvSpPr>
        <p:spPr/>
        <p:txBody>
          <a:bodyPr>
            <a:normAutofit fontScale="55000" lnSpcReduction="20000"/>
          </a:bodyPr>
          <a:lstStyle/>
          <a:p>
            <a:r>
              <a:rPr lang="en-US" sz="2600" b="1" dirty="0"/>
              <a:t>How do you Acknowledge the situation and start the conversation with your peers?</a:t>
            </a:r>
          </a:p>
          <a:p>
            <a:pPr lvl="1"/>
            <a:r>
              <a:rPr lang="en-US" sz="2300" dirty="0"/>
              <a:t>Create an opportunity to open the dialogue</a:t>
            </a:r>
          </a:p>
          <a:p>
            <a:pPr lvl="2"/>
            <a:r>
              <a:rPr lang="en-US" sz="2300" dirty="0"/>
              <a:t>Do not criticize</a:t>
            </a:r>
          </a:p>
          <a:p>
            <a:pPr lvl="1"/>
            <a:r>
              <a:rPr lang="en-US" sz="2300" b="0" dirty="0"/>
              <a:t>Example: “Hey, I heard you mention Jaci?  She is doing so well.  She shared that she has been in recovery for 10 months!”</a:t>
            </a:r>
          </a:p>
          <a:p>
            <a:r>
              <a:rPr lang="en-US" sz="2600" b="1" dirty="0"/>
              <a:t>Create Circumstance for Reflection</a:t>
            </a:r>
          </a:p>
          <a:p>
            <a:pPr lvl="1"/>
            <a:r>
              <a:rPr lang="en-US" sz="2300" b="0" dirty="0"/>
              <a:t>Ask questions or think out loud</a:t>
            </a:r>
          </a:p>
          <a:p>
            <a:pPr lvl="1"/>
            <a:r>
              <a:rPr lang="en-US" sz="2300" b="0" dirty="0"/>
              <a:t>Example: “Do you know much about methadone and buprenorphine?”, “I was doing some reading about this.”</a:t>
            </a:r>
          </a:p>
          <a:p>
            <a:r>
              <a:rPr lang="en-US" sz="2600" b="1" dirty="0"/>
              <a:t>Teach</a:t>
            </a:r>
          </a:p>
          <a:p>
            <a:pPr lvl="1"/>
            <a:r>
              <a:rPr lang="en-US" sz="2300" dirty="0"/>
              <a:t>Ask permission to share some knowledge about what you have learned</a:t>
            </a:r>
          </a:p>
          <a:p>
            <a:pPr lvl="2"/>
            <a:r>
              <a:rPr lang="en-US" sz="2300" dirty="0"/>
              <a:t>Share an article or evidence-based information</a:t>
            </a:r>
          </a:p>
          <a:p>
            <a:pPr lvl="1"/>
            <a:r>
              <a:rPr lang="en-US" sz="2300" b="0" dirty="0"/>
              <a:t>Example: “Did you happen to listen to the webinar training our director sent out about substance use in pregnancy?  The speaker talked about methadone and buprenorphine and how it is safe to use in pregnancy and when moms are breastfeeding.  May I share the link with you?” ,“Maybe we should ask our director if we can view the webinar as a group for our next lunch and learn?”</a:t>
            </a:r>
          </a:p>
          <a:p>
            <a:r>
              <a:rPr lang="en-US" sz="2600" b="1" dirty="0"/>
              <a:t>Support</a:t>
            </a:r>
          </a:p>
          <a:p>
            <a:pPr lvl="1"/>
            <a:r>
              <a:rPr lang="en-US" sz="2300" dirty="0"/>
              <a:t>Encourage your peers to try new approaches to clients and then debrief those approaches </a:t>
            </a:r>
          </a:p>
          <a:p>
            <a:pPr lvl="1"/>
            <a:r>
              <a:rPr lang="en-US" sz="2300" dirty="0"/>
              <a:t>Celebrate successes!</a:t>
            </a:r>
          </a:p>
          <a:p>
            <a:pPr lvl="1"/>
            <a:r>
              <a:rPr lang="en-US" sz="2300" b="0" dirty="0"/>
              <a:t>Example: A lunch and learn was held at the office.  The staff talked about the importance of asking people about their recovery and learning more about treatment options. The next time Jaci comes in for an appointment, you notice that she is scheduled to see your co-worker.  You feel nervous at first but you ask your co-worker how the appointment went.  She tells you that she asked Jaci about her recovery and that she learned so much about Jaci’s peer support network and how great her pregnancy is going this time. You tell her how awesome it is to work with her!</a:t>
            </a:r>
          </a:p>
          <a:p>
            <a:endParaRPr lang="en-US" dirty="0"/>
          </a:p>
        </p:txBody>
      </p:sp>
      <p:pic>
        <p:nvPicPr>
          <p:cNvPr id="5" name="Picture 4" descr="People holding puzzle pieces together">
            <a:extLst>
              <a:ext uri="{FF2B5EF4-FFF2-40B4-BE49-F238E27FC236}">
                <a16:creationId xmlns:a16="http://schemas.microsoft.com/office/drawing/2014/main" id="{066792D6-514D-4CCF-81AE-3E4E9A43B6AC}"/>
              </a:ext>
            </a:extLst>
          </p:cNvPr>
          <p:cNvPicPr>
            <a:picLocks noChangeAspect="1"/>
          </p:cNvPicPr>
          <p:nvPr/>
        </p:nvPicPr>
        <p:blipFill rotWithShape="1">
          <a:blip r:embed="rId2"/>
          <a:srcRect t="18144" b="16354"/>
          <a:stretch/>
        </p:blipFill>
        <p:spPr>
          <a:xfrm>
            <a:off x="8073874" y="796598"/>
            <a:ext cx="4118126" cy="1348724"/>
          </a:xfrm>
          <a:prstGeom prst="rect">
            <a:avLst/>
          </a:prstGeom>
        </p:spPr>
      </p:pic>
      <p:sp>
        <p:nvSpPr>
          <p:cNvPr id="4" name="Slide Number Placeholder 3">
            <a:extLst>
              <a:ext uri="{FF2B5EF4-FFF2-40B4-BE49-F238E27FC236}">
                <a16:creationId xmlns:a16="http://schemas.microsoft.com/office/drawing/2014/main" id="{1D0459D7-2D6F-8D07-B9F9-5F0A36A1D900}"/>
              </a:ext>
            </a:extLst>
          </p:cNvPr>
          <p:cNvSpPr>
            <a:spLocks noGrp="1"/>
          </p:cNvSpPr>
          <p:nvPr>
            <p:ph type="sldNum" sz="quarter" idx="10"/>
          </p:nvPr>
        </p:nvSpPr>
        <p:spPr/>
        <p:txBody>
          <a:bodyPr/>
          <a:lstStyle/>
          <a:p>
            <a:fld id="{40297E34-0326-6442-A83A-7AC02FF9B76A}" type="slidenum">
              <a:rPr lang="en-US" smtClean="0"/>
              <a:pPr/>
              <a:t>9</a:t>
            </a:fld>
            <a:endParaRPr lang="en-US" dirty="0"/>
          </a:p>
        </p:txBody>
      </p:sp>
    </p:spTree>
    <p:extLst>
      <p:ext uri="{BB962C8B-B14F-4D97-AF65-F5344CB8AC3E}">
        <p14:creationId xmlns:p14="http://schemas.microsoft.com/office/powerpoint/2010/main" val="1194794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2239</Words>
  <Application>Microsoft Macintosh PowerPoint</Application>
  <PresentationFormat>Widescreen</PresentationFormat>
  <Paragraphs>122</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Addressing Stigmatizing Language in the Workplace </vt:lpstr>
      <vt:lpstr>How Can We Reduce Stigma &amp; Improve Care? </vt:lpstr>
      <vt:lpstr>The ACTS Tool </vt:lpstr>
      <vt:lpstr>The ACTS Script</vt:lpstr>
      <vt:lpstr>The ACTS Script</vt:lpstr>
      <vt:lpstr>Group Discussion Directions</vt:lpstr>
      <vt:lpstr>Group Discussion Directions</vt:lpstr>
      <vt:lpstr>The Case Scenario: Imagine you are seeing a client in your office, agency or clinic…</vt:lpstr>
      <vt:lpstr>Group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Shannon L McCarty</cp:lastModifiedBy>
  <cp:revision>63</cp:revision>
  <dcterms:created xsi:type="dcterms:W3CDTF">2022-06-22T17:25:43Z</dcterms:created>
  <dcterms:modified xsi:type="dcterms:W3CDTF">2022-11-17T02:24:37Z</dcterms:modified>
</cp:coreProperties>
</file>