
<file path=[Content_Types].xml><?xml version="1.0" encoding="utf-8"?>
<Types xmlns="http://schemas.openxmlformats.org/package/2006/content-types">
  <Default Extension="emf" ContentType="image/x-emf"/>
  <Default Extension="jpeg" ContentType="image/jpeg"/>
  <Default Extension="jpg" ContentType="image/jpeg"/>
  <Default Extension="m4v"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sldIdLst>
    <p:sldId id="256" r:id="rId2"/>
    <p:sldId id="974" r:id="rId3"/>
    <p:sldId id="1317" r:id="rId4"/>
    <p:sldId id="178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742"/>
    <a:srgbClr val="89A1A9"/>
    <a:srgbClr val="768632"/>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51508" autoAdjust="0"/>
  </p:normalViewPr>
  <p:slideViewPr>
    <p:cSldViewPr snapToGrid="0" snapToObjects="1">
      <p:cViewPr varScale="1">
        <p:scale>
          <a:sx n="58" d="100"/>
          <a:sy n="58" d="100"/>
        </p:scale>
        <p:origin x="276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rldefense.com/v3/__http:/www.mpattc.org__;!!F9wkZZsI-LA!DC6mG9OmhndYHzjYKAoaur-6VSEixvwlvCVV0wm5wDDPWoXhHr1NAfOvGuaHylN7eDcQriyjWEiTCE-vdiQaBEoO0AV8dOph5i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rldefense.com/v3/__http:/www.psattc.org__;!!F9wkZZsI-LA!DC6mG9OmhndYHzjYKAoaur-6VSEixvwlvCVV0wm5wDDPWoXhHr1NAfOvGuaHylN7eDcQriyjWEiTCE-vdiQaBEoO0AV8c0q09i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uclaisa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rugabuse.gov/publications/research-reports/cocaine/what-cocain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07/s00213-002-1288-7"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oi.org/10.1073/pnas.85.14.527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a:p>
            <a:endParaRPr lang="en-US" dirty="0"/>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altLang="en-US" sz="1200" b="1" dirty="0"/>
              <a:t>INSTRUCTIONS:</a:t>
            </a:r>
          </a:p>
          <a:p>
            <a:pPr marL="0" indent="-228600"/>
            <a:r>
              <a:rPr lang="en-US" altLang="en-US" sz="1200" b="1" i="1" dirty="0"/>
              <a:t>This slide contains a movie clip that will play automatically</a:t>
            </a:r>
            <a:r>
              <a:rPr lang="en-US" altLang="en-US" sz="1200" b="1" i="1" baseline="0" dirty="0"/>
              <a:t> </a:t>
            </a:r>
            <a:r>
              <a:rPr lang="en-US" altLang="en-US" sz="1200" b="1" i="1" dirty="0"/>
              <a:t>when the trainer clicks on the black box.  In order for this to work, the connection between the PowerPoint presentation and the video file must be maintained. When moving the PowerPoint file to another location on your computer or to another computer, make sure to always move the video file along with it. If the link becomes broken, the video will need to be reinserted. Delete the black box. From the insert menu in PowerPoint, select “movie.” Select the video file that was included for this training. When asked, indicate that the movie should play automatically. It will appear as a black box on the screen. The video should play when the slide show is being viewed when the trainer clicks on the black box.</a:t>
            </a:r>
            <a:r>
              <a:rPr lang="en-US" altLang="en-US" sz="1200" dirty="0"/>
              <a:t> </a:t>
            </a:r>
          </a:p>
          <a:p>
            <a:pPr marL="0" indent="-228600"/>
            <a:endParaRPr lang="en-US" altLang="en-US" sz="1200" dirty="0"/>
          </a:p>
          <a:p>
            <a:pPr marL="0" indent="-228600"/>
            <a:r>
              <a:rPr lang="en-US" altLang="en-US" sz="1200" dirty="0"/>
              <a:t>Video Length: 48 seconds.</a:t>
            </a:r>
          </a:p>
          <a:p>
            <a:pPr marL="228600" indent="-228600"/>
            <a:endParaRPr lang="en-US" altLang="en-US" sz="1200" dirty="0"/>
          </a:p>
          <a:p>
            <a:pPr marL="0" marR="0" lvl="0" indent="-228600" algn="l" defTabSz="914400" rtl="0" eaLnBrk="0" fontAlgn="base" latinLnBrk="0" hangingPunct="0">
              <a:lnSpc>
                <a:spcPct val="100000"/>
              </a:lnSpc>
              <a:spcBef>
                <a:spcPct val="30000"/>
              </a:spcBef>
              <a:spcAft>
                <a:spcPct val="0"/>
              </a:spcAft>
              <a:buClrTx/>
              <a:buSzTx/>
              <a:buFontTx/>
              <a:buNone/>
              <a:tabLst/>
              <a:defRPr/>
            </a:pPr>
            <a:r>
              <a:rPr lang="en-US" baseline="0" dirty="0"/>
              <a:t>As you will see from this video clip, the effects of methamphetamine on the brain are different than what we see from other stimulants such as cocaine. While t</a:t>
            </a:r>
            <a:r>
              <a:rPr lang="en-US" sz="1200" b="0" i="0" kern="1200" dirty="0">
                <a:solidFill>
                  <a:schemeClr val="tx1"/>
                </a:solidFill>
                <a:effectLst/>
                <a:latin typeface="+mn-lt"/>
                <a:ea typeface="+mn-ea"/>
                <a:cs typeface="+mn-cs"/>
              </a:rPr>
              <a:t>he methamphetamine molecule is structurally similar to amphetamine and to the neurotransmitter dopamine, it is quite different from cocaine. Although these stimulants have similar behavioral and physiological effects, there are some major differences in the basic mechanisms of how they work. According</a:t>
            </a:r>
            <a:r>
              <a:rPr lang="en-US" sz="1200" b="0" i="0" kern="1200" baseline="0" dirty="0">
                <a:solidFill>
                  <a:schemeClr val="tx1"/>
                </a:solidFill>
                <a:effectLst/>
                <a:latin typeface="+mn-lt"/>
                <a:ea typeface="+mn-ea"/>
                <a:cs typeface="+mn-cs"/>
              </a:rPr>
              <a:t> to NIDA, “i</a:t>
            </a:r>
            <a:r>
              <a:rPr lang="en-US" sz="1200" b="0" i="0" kern="1200" dirty="0">
                <a:solidFill>
                  <a:schemeClr val="tx1"/>
                </a:solidFill>
                <a:effectLst/>
                <a:latin typeface="+mn-lt"/>
                <a:ea typeface="+mn-ea"/>
                <a:cs typeface="+mn-cs"/>
              </a:rPr>
              <a:t>n contrast to cocaine, which is quickly removed from and almost completely metabolized in the body, methamphetamine has a </a:t>
            </a:r>
            <a:r>
              <a:rPr lang="en-US" sz="1200" b="1" i="0" kern="1200" dirty="0">
                <a:solidFill>
                  <a:schemeClr val="tx1"/>
                </a:solidFill>
                <a:effectLst/>
                <a:latin typeface="+mn-lt"/>
                <a:ea typeface="+mn-ea"/>
                <a:cs typeface="+mn-cs"/>
              </a:rPr>
              <a:t>much longer duration of action</a:t>
            </a:r>
            <a:r>
              <a:rPr lang="en-US" sz="1200" b="0" i="0" kern="1200" dirty="0">
                <a:solidFill>
                  <a:schemeClr val="tx1"/>
                </a:solidFill>
                <a:effectLst/>
                <a:latin typeface="+mn-lt"/>
                <a:ea typeface="+mn-ea"/>
                <a:cs typeface="+mn-cs"/>
              </a:rPr>
              <a:t>, and a larger percentage of the drug </a:t>
            </a:r>
            <a:r>
              <a:rPr lang="en-US" sz="1200" b="1" i="0" kern="1200" dirty="0">
                <a:solidFill>
                  <a:schemeClr val="tx1"/>
                </a:solidFill>
                <a:effectLst/>
                <a:latin typeface="+mn-lt"/>
                <a:ea typeface="+mn-ea"/>
                <a:cs typeface="+mn-cs"/>
              </a:rPr>
              <a:t>remains unchanged in the body</a:t>
            </a:r>
            <a:r>
              <a:rPr lang="en-US" sz="1200" b="0" i="0" kern="1200" dirty="0">
                <a:solidFill>
                  <a:schemeClr val="tx1"/>
                </a:solidFill>
                <a:effectLst/>
                <a:latin typeface="+mn-lt"/>
                <a:ea typeface="+mn-ea"/>
                <a:cs typeface="+mn-cs"/>
              </a:rPr>
              <a:t>. Methamphetamine therefore </a:t>
            </a:r>
            <a:r>
              <a:rPr lang="en-US" sz="1200" b="1" i="0" kern="1200" dirty="0">
                <a:solidFill>
                  <a:schemeClr val="tx1"/>
                </a:solidFill>
                <a:effectLst/>
                <a:latin typeface="+mn-lt"/>
                <a:ea typeface="+mn-ea"/>
                <a:cs typeface="+mn-cs"/>
              </a:rPr>
              <a:t>remains in the brain longer</a:t>
            </a:r>
            <a:r>
              <a:rPr lang="en-US" sz="1200" b="0" i="0" kern="1200" dirty="0">
                <a:solidFill>
                  <a:schemeClr val="tx1"/>
                </a:solidFill>
                <a:effectLst/>
                <a:latin typeface="+mn-lt"/>
                <a:ea typeface="+mn-ea"/>
                <a:cs typeface="+mn-cs"/>
              </a:rPr>
              <a:t>, which ultimately leads to prolonged stimulant effects. </a:t>
            </a:r>
          </a:p>
          <a:p>
            <a:pPr marL="0" marR="0" lvl="0" indent="-22860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22860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Although both methamphetamine and cocaine increase levels of dopamine, </a:t>
            </a:r>
            <a:r>
              <a:rPr lang="en-US" sz="1200" b="1" i="0" kern="1200" dirty="0">
                <a:solidFill>
                  <a:schemeClr val="tx1"/>
                </a:solidFill>
                <a:effectLst/>
                <a:latin typeface="+mn-lt"/>
                <a:ea typeface="+mn-ea"/>
                <a:cs typeface="+mn-cs"/>
              </a:rPr>
              <a:t>administration of methamphetamine in animal studies leads to much higher levels of dopamine</a:t>
            </a:r>
            <a:r>
              <a:rPr lang="en-US" sz="1200" b="0" i="0" kern="1200" dirty="0">
                <a:solidFill>
                  <a:schemeClr val="tx1"/>
                </a:solidFill>
                <a:effectLst/>
                <a:latin typeface="+mn-lt"/>
                <a:ea typeface="+mn-ea"/>
                <a:cs typeface="+mn-cs"/>
              </a:rPr>
              <a:t>, because nerve cells respond differently to the two drugs. Cocaine prolongs dopamine actions in the brain by blocking the re-absorption (re-uptake) of the neurotransmitter by signaling nerve cells. </a:t>
            </a:r>
            <a:r>
              <a:rPr lang="en-US" sz="1200" b="1" i="0" kern="1200" dirty="0">
                <a:solidFill>
                  <a:schemeClr val="tx1"/>
                </a:solidFill>
                <a:effectLst/>
                <a:latin typeface="+mn-lt"/>
                <a:ea typeface="+mn-ea"/>
                <a:cs typeface="+mn-cs"/>
              </a:rPr>
              <a:t>At low doses, methamphetamine also blocks the re-uptake of dopamine, but it also increases the release of dopamine</a:t>
            </a:r>
            <a:r>
              <a:rPr lang="en-US" sz="1200" b="0" i="0" kern="1200" dirty="0">
                <a:solidFill>
                  <a:schemeClr val="tx1"/>
                </a:solidFill>
                <a:effectLst/>
                <a:latin typeface="+mn-lt"/>
                <a:ea typeface="+mn-ea"/>
                <a:cs typeface="+mn-cs"/>
              </a:rPr>
              <a:t>, leading to much higher concentrations in the synapse (the gap between neurons), which can be toxic to nerve terminals.”</a:t>
            </a:r>
          </a:p>
          <a:p>
            <a:pPr marL="228600" indent="-228600"/>
            <a:endParaRPr lang="en-US" altLang="en-US" sz="1200" dirty="0"/>
          </a:p>
          <a:p>
            <a:pPr marL="228600" indent="-228600"/>
            <a:r>
              <a:rPr lang="en-US" altLang="en-US" sz="1200" b="1" i="0" dirty="0"/>
              <a:t>VIDEO</a:t>
            </a:r>
            <a:r>
              <a:rPr lang="en-US" altLang="en-US" sz="1200" b="1" i="0" baseline="0" dirty="0"/>
              <a:t> SOURCE:</a:t>
            </a:r>
            <a:endParaRPr lang="en-US" altLang="en-US" sz="1200" b="1" i="0" dirty="0"/>
          </a:p>
          <a:p>
            <a:pPr marL="0" indent="0"/>
            <a:r>
              <a:rPr lang="en-US" altLang="en-US" sz="1200" dirty="0"/>
              <a:t>Meyers,</a:t>
            </a:r>
            <a:r>
              <a:rPr lang="en-US" altLang="en-US" sz="1200" baseline="0" dirty="0"/>
              <a:t> E. (Director). (2008). </a:t>
            </a:r>
            <a:r>
              <a:rPr lang="en-US" altLang="en-US" sz="1200" i="1" baseline="0" dirty="0"/>
              <a:t>Meth Inside Out: How the Brain Responds to Methamphetamine</a:t>
            </a:r>
            <a:r>
              <a:rPr lang="en-US" altLang="en-US" sz="1200" b="0" i="1" kern="1200" baseline="0" dirty="0">
                <a:solidFill>
                  <a:schemeClr val="tx1"/>
                </a:solidFill>
                <a:effectLst/>
                <a:latin typeface="+mn-lt"/>
                <a:ea typeface="+mn-ea"/>
                <a:cs typeface="+mn-cs"/>
              </a:rPr>
              <a:t>. </a:t>
            </a:r>
            <a:r>
              <a:rPr lang="en-US" altLang="en-US" sz="1200" b="0" i="0" kern="1200" baseline="0" dirty="0">
                <a:solidFill>
                  <a:schemeClr val="tx1"/>
                </a:solidFill>
                <a:effectLst/>
                <a:latin typeface="+mn-lt"/>
                <a:ea typeface="+mn-ea"/>
                <a:cs typeface="+mn-cs"/>
              </a:rPr>
              <a:t>[Film]. Los Angeles, CA: Eyes of the World Media Group. Available at</a:t>
            </a:r>
            <a:r>
              <a:rPr lang="en-US" sz="1200" b="0" i="0" kern="1200" baseline="0" dirty="0">
                <a:solidFill>
                  <a:schemeClr val="tx1"/>
                </a:solidFill>
                <a:effectLst/>
                <a:latin typeface="+mn-lt"/>
                <a:ea typeface="+mn-ea"/>
                <a:cs typeface="+mn-cs"/>
              </a:rPr>
              <a:t>: </a:t>
            </a:r>
            <a:r>
              <a:rPr lang="en-US" sz="1200" dirty="0">
                <a:hlinkClick r:id="rId3"/>
              </a:rPr>
              <a:t>https://vimeo.com/uclaisap</a:t>
            </a:r>
            <a:r>
              <a:rPr lang="en-US" altLang="en-US" sz="1200" baseline="0" dirty="0"/>
              <a:t>.</a:t>
            </a:r>
            <a:endParaRPr lang="en-US" altLang="en-US" sz="1200" dirty="0"/>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2</a:t>
            </a:fld>
            <a:endParaRPr lang="en-US" altLang="en-US" dirty="0"/>
          </a:p>
        </p:txBody>
      </p:sp>
    </p:spTree>
    <p:extLst>
      <p:ext uri="{BB962C8B-B14F-4D97-AF65-F5344CB8AC3E}">
        <p14:creationId xmlns:p14="http://schemas.microsoft.com/office/powerpoint/2010/main" val="137802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900" dirty="0"/>
              <a:t>The most extensively studied effect of cocaine on the central nervous system is the blockage of the dopamine transporter protein. In the normal communication process, dopamine is released by a neuron into the synapse, where it can bind to dopamine receptors on neighboring neurons. </a:t>
            </a:r>
          </a:p>
          <a:p>
            <a:pPr>
              <a:spcBef>
                <a:spcPct val="0"/>
              </a:spcBef>
            </a:pPr>
            <a:endParaRPr lang="en-US" altLang="en-US" sz="900" dirty="0"/>
          </a:p>
          <a:p>
            <a:pPr>
              <a:spcBef>
                <a:spcPct val="0"/>
              </a:spcBef>
            </a:pPr>
            <a:r>
              <a:rPr lang="en-US" altLang="en-US" sz="900" dirty="0"/>
              <a:t>Normally, dopamine is then recycled back into the transmitting neuron by a specialized protein called the dopamine transporter. Cocaine acts by preventing the dopamine from being recycled, causing excessive amounts of the neurotransmitter to build up, amplifying the message to and response of the receiving neuron, and ultimately disrupting normal communication. It is this excess of dopamine that is responsible for cocaine’s euphoric effects. </a:t>
            </a:r>
          </a:p>
          <a:p>
            <a:pPr>
              <a:spcBef>
                <a:spcPct val="0"/>
              </a:spcBef>
            </a:pPr>
            <a:endParaRPr lang="en-US" altLang="en-US" sz="900" dirty="0"/>
          </a:p>
          <a:p>
            <a:pPr>
              <a:spcBef>
                <a:spcPct val="0"/>
              </a:spcBef>
            </a:pPr>
            <a:r>
              <a:rPr lang="en-US" altLang="en-US" sz="900" dirty="0"/>
              <a:t>With repeated use, cocaine can cause long-term changes in the brain’s reward system and in other brain systems as well, which may eventually lead to development of a cocaine</a:t>
            </a:r>
            <a:r>
              <a:rPr lang="en-US" altLang="en-US" sz="900" baseline="0" dirty="0"/>
              <a:t> use disorder</a:t>
            </a:r>
            <a:r>
              <a:rPr lang="en-US" altLang="en-US" sz="900" dirty="0"/>
              <a:t>. With repeated use, tolerance to the cocaine high also often develops. Many people who</a:t>
            </a:r>
            <a:r>
              <a:rPr lang="en-US" altLang="en-US" sz="900" baseline="0" dirty="0"/>
              <a:t> use </a:t>
            </a:r>
            <a:r>
              <a:rPr lang="en-US" altLang="en-US" sz="900" dirty="0"/>
              <a:t>cocaine report that they seek but fail to achieve as much pleasure as they did from their first exposure. Some people will increase their dose in an attempt to intensify and prolong the euphoria, but this can also increase the risk of adverse psychological or physiological effects.</a:t>
            </a:r>
          </a:p>
          <a:p>
            <a:pPr>
              <a:spcBef>
                <a:spcPct val="0"/>
              </a:spcBef>
            </a:pPr>
            <a:endParaRPr lang="en-US" altLang="en-US" sz="900" dirty="0"/>
          </a:p>
          <a:p>
            <a:pPr>
              <a:spcBef>
                <a:spcPct val="0"/>
              </a:spcBef>
            </a:pPr>
            <a:r>
              <a:rPr lang="en-US" altLang="en-US" sz="900" dirty="0"/>
              <a:t>Dopamine-rich brain regions such as the ventral tegmental area, nucleus accumbens, and prefrontal cortex are frequent targets of cocaine research. </a:t>
            </a:r>
          </a:p>
          <a:p>
            <a:pPr>
              <a:spcBef>
                <a:spcPct val="0"/>
              </a:spcBef>
            </a:pPr>
            <a:endParaRPr lang="en-US" altLang="en-US" sz="90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800" b="1" dirty="0"/>
              <a:t>REFERENCE: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800" dirty="0"/>
              <a:t>National</a:t>
            </a:r>
            <a:r>
              <a:rPr lang="en-US" altLang="en-US" sz="800" baseline="0" dirty="0"/>
              <a:t> Institute on Drug Abuse. (2016, May 6). </a:t>
            </a:r>
            <a:r>
              <a:rPr lang="en-US" altLang="en-US" sz="800" i="1" baseline="0" dirty="0"/>
              <a:t>Cocaine. </a:t>
            </a:r>
            <a:r>
              <a:rPr lang="en-US" altLang="en-US" sz="800" i="0" baseline="0" dirty="0"/>
              <a:t>Retrieved May 14, 2020, from </a:t>
            </a:r>
            <a:r>
              <a:rPr lang="en-US" sz="900" dirty="0">
                <a:hlinkClick r:id="rId3"/>
              </a:rPr>
              <a:t>https://www.drugabuse.gov/publications/research-reports/cocaine/what-cocaine</a:t>
            </a:r>
            <a:r>
              <a:rPr lang="en-US" sz="900" b="0" i="0" kern="1200" dirty="0">
                <a:solidFill>
                  <a:schemeClr val="tx1"/>
                </a:solidFill>
                <a:effectLst/>
                <a:latin typeface="+mn-lt"/>
                <a:ea typeface="+mn-ea"/>
                <a:cs typeface="+mn-cs"/>
              </a:rPr>
              <a:t>.</a:t>
            </a:r>
            <a:endParaRPr lang="en-US" altLang="en-US" sz="800" dirty="0"/>
          </a:p>
          <a:p>
            <a:pPr>
              <a:spcBef>
                <a:spcPct val="0"/>
              </a:spcBef>
            </a:pPr>
            <a:endParaRPr lang="en-US" altLang="en-US" sz="900" dirty="0"/>
          </a:p>
          <a:p>
            <a:pPr>
              <a:spcBef>
                <a:spcPct val="0"/>
              </a:spcBef>
            </a:pPr>
            <a:r>
              <a:rPr lang="en-US" altLang="en-US" sz="900" b="1" dirty="0"/>
              <a:t>IMAGE CREDIT:</a:t>
            </a:r>
          </a:p>
          <a:p>
            <a:pPr>
              <a:spcBef>
                <a:spcPct val="0"/>
              </a:spcBef>
            </a:pPr>
            <a:r>
              <a:rPr lang="en-US" altLang="en-US" sz="900" dirty="0"/>
              <a:t>NIDA</a:t>
            </a:r>
            <a:r>
              <a:rPr lang="en-US" altLang="en-US" sz="900" baseline="0" dirty="0"/>
              <a:t> website, 2020.</a:t>
            </a:r>
            <a:endParaRPr lang="en-US" altLang="en-US" sz="900" dirty="0"/>
          </a:p>
        </p:txBody>
      </p:sp>
    </p:spTree>
    <p:extLst>
      <p:ext uri="{BB962C8B-B14F-4D97-AF65-F5344CB8AC3E}">
        <p14:creationId xmlns:p14="http://schemas.microsoft.com/office/powerpoint/2010/main" val="222230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3425"/>
            <a:ext cx="6507163" cy="3660775"/>
          </a:xfrm>
        </p:spPr>
      </p:sp>
      <p:sp>
        <p:nvSpPr>
          <p:cNvPr id="3" name="Notes Placeholder 2"/>
          <p:cNvSpPr>
            <a:spLocks noGrp="1"/>
          </p:cNvSpPr>
          <p:nvPr>
            <p:ph type="body" idx="1"/>
          </p:nvPr>
        </p:nvSpPr>
        <p:spPr/>
        <p:txBody>
          <a:bodyPr/>
          <a:lstStyle/>
          <a:p>
            <a:r>
              <a:rPr lang="en-US" dirty="0"/>
              <a:t>When</a:t>
            </a:r>
            <a:r>
              <a:rPr lang="en-US" baseline="0" dirty="0"/>
              <a:t> scientists looked at the impact of drugs used by humans on dopamine output in rats, they found that all of them had a direct impact. </a:t>
            </a:r>
            <a:r>
              <a:rPr lang="en-US" sz="1200" b="0" i="0" u="none" strike="noStrike" kern="1200" baseline="0" dirty="0">
                <a:solidFill>
                  <a:schemeClr val="tx1"/>
                </a:solidFill>
                <a:latin typeface="+mn-lt"/>
                <a:ea typeface="+mn-ea"/>
                <a:cs typeface="+mn-cs"/>
              </a:rPr>
              <a:t>The same phenomenon of dopamine release can be seen with alcohol and other psychoactive drugs that was seen with food and sex, but in some cases, to an even larger extent. Alcohol (ethanol) increases dopamine levels to 125, nicotine increases dopamine levels to 225, and cocaine causes a spike in dopamine to about 350. With methamphetamine, however, you see an unparalleled spike in dopamine to a level of about 1,300. Nothing that exists in nature can have as large an impact on dopamine levels than methamphetamine.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REFERENCES:</a:t>
            </a:r>
          </a:p>
          <a:p>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Shoblock</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 R., Sullivan, E. B., Maisonneuve, I. M., &amp; Glick, S. D. (2003). Neurochemical and behavioral differences between d-methamphetamine and d-amphetamine in rats.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Psychopharmacology (</a:t>
            </a:r>
            <a:r>
              <a:rPr lang="en-US"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Berl</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165</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359–369. </a:t>
            </a:r>
            <a:r>
              <a:rPr lang="en-US" sz="1800" u="sng" dirty="0">
                <a:solidFill>
                  <a:srgbClr val="333333"/>
                </a:solidFill>
                <a:effectLst/>
                <a:latin typeface="Calibri" panose="020F0502020204030204" pitchFamily="34" charset="0"/>
                <a:ea typeface="Calibri" panose="020F0502020204030204" pitchFamily="34" charset="0"/>
                <a:hlinkClick r:id="rId3"/>
              </a:rPr>
              <a:t>https://doi.org/10.1007/s00213-002-1288-7</a:t>
            </a:r>
            <a:endParaRPr lang="en-US" sz="1800" b="0" i="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0" i="0" u="sng" dirty="0">
              <a:solidFill>
                <a:schemeClr val="tx1"/>
              </a:solidFill>
              <a:effectLst/>
              <a:latin typeface="Calibri" panose="020F0502020204030204" pitchFamily="34" charset="0"/>
              <a:cs typeface="Times New Roman" panose="02020603050405020304" pitchFamily="18" charset="0"/>
            </a:endParaRPr>
          </a:p>
          <a:p>
            <a:r>
              <a:rPr lang="en-US" sz="2800" b="0" i="0">
                <a:solidFill>
                  <a:srgbClr val="212121"/>
                </a:solidFill>
                <a:effectLst/>
                <a:latin typeface="BlinkMacSystemFont"/>
              </a:rPr>
              <a:t>Di </a:t>
            </a:r>
            <a:r>
              <a:rPr lang="en-US" sz="2800" b="0" i="0" dirty="0">
                <a:solidFill>
                  <a:srgbClr val="212121"/>
                </a:solidFill>
                <a:effectLst/>
                <a:latin typeface="BlinkMacSystemFont"/>
              </a:rPr>
              <a:t>Chiara, G., &amp; </a:t>
            </a:r>
            <a:r>
              <a:rPr lang="en-US" sz="2800" b="0" i="0" dirty="0" err="1">
                <a:solidFill>
                  <a:srgbClr val="212121"/>
                </a:solidFill>
                <a:effectLst/>
                <a:latin typeface="BlinkMacSystemFont"/>
              </a:rPr>
              <a:t>Imperato</a:t>
            </a:r>
            <a:r>
              <a:rPr lang="en-US" sz="2800" b="0" i="0" dirty="0">
                <a:solidFill>
                  <a:srgbClr val="212121"/>
                </a:solidFill>
                <a:effectLst/>
                <a:latin typeface="BlinkMacSystemFont"/>
              </a:rPr>
              <a:t>, A. (1988). Drugs abused by humans preferentially increase synaptic dopamine concentrations in the mesolimbic system of freely moving rats. </a:t>
            </a:r>
            <a:r>
              <a:rPr lang="en-US" sz="2800" b="0" i="1" dirty="0">
                <a:solidFill>
                  <a:srgbClr val="212121"/>
                </a:solidFill>
                <a:effectLst/>
                <a:latin typeface="BlinkMacSystemFont"/>
              </a:rPr>
              <a:t>Proceedings of the National Academy of Sciences of the United States of America</a:t>
            </a:r>
            <a:r>
              <a:rPr lang="en-US" sz="2800" b="0" i="0" dirty="0">
                <a:solidFill>
                  <a:srgbClr val="212121"/>
                </a:solidFill>
                <a:effectLst/>
                <a:latin typeface="BlinkMacSystemFont"/>
              </a:rPr>
              <a:t>, </a:t>
            </a:r>
            <a:r>
              <a:rPr lang="en-US" sz="2800" b="0" i="1" dirty="0">
                <a:solidFill>
                  <a:srgbClr val="212121"/>
                </a:solidFill>
                <a:effectLst/>
                <a:latin typeface="BlinkMacSystemFont"/>
              </a:rPr>
              <a:t>85</a:t>
            </a:r>
            <a:r>
              <a:rPr lang="en-US" sz="2800" b="0" i="0" dirty="0">
                <a:solidFill>
                  <a:srgbClr val="212121"/>
                </a:solidFill>
                <a:effectLst/>
                <a:latin typeface="BlinkMacSystemFont"/>
              </a:rPr>
              <a:t>(14), 5274–5278. </a:t>
            </a:r>
            <a:r>
              <a:rPr lang="en-US" sz="1800" u="sng"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https://doi.org/10.1073/pnas.85.14.5274</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3CDF30-0842-4EC5-AC85-EC2D1E900DB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59175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8A8C8F">
            <a:alpha val="34901"/>
          </a:srgb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276DFEE-6111-B044-B70B-587C38B4A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143003"/>
            <a:ext cx="10972800"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37CEBB7-AEC1-4C49-839C-FD72B16E5D8B}"/>
              </a:ext>
            </a:extLst>
          </p:cNvPr>
          <p:cNvSpPr>
            <a:spLocks noGrp="1"/>
          </p:cNvSpPr>
          <p:nvPr>
            <p:ph type="dt" sz="half" idx="10"/>
          </p:nvPr>
        </p:nvSpPr>
        <p:spPr>
          <a:xfrm>
            <a:off x="609600" y="6208716"/>
            <a:ext cx="2844800" cy="365125"/>
          </a:xfrm>
        </p:spPr>
        <p:txBody>
          <a:bodyPr/>
          <a:lstStyle>
            <a:lvl1pPr>
              <a:defRPr/>
            </a:lvl1pPr>
          </a:lstStyle>
          <a:p>
            <a:fld id="{117E417A-E05E-4A14-BE62-9A880CF10071}" type="datetime1">
              <a:rPr lang="en-US" smtClean="0"/>
              <a:t>8/17/2022</a:t>
            </a:fld>
            <a:endParaRPr lang="en-US" dirty="0"/>
          </a:p>
        </p:txBody>
      </p:sp>
      <p:sp>
        <p:nvSpPr>
          <p:cNvPr id="6" name="Footer Placeholder 4">
            <a:extLst>
              <a:ext uri="{FF2B5EF4-FFF2-40B4-BE49-F238E27FC236}">
                <a16:creationId xmlns:a16="http://schemas.microsoft.com/office/drawing/2014/main" id="{85598108-10C3-5A4C-96E3-2DAD9E7AD2B8}"/>
              </a:ext>
            </a:extLst>
          </p:cNvPr>
          <p:cNvSpPr>
            <a:spLocks noGrp="1"/>
          </p:cNvSpPr>
          <p:nvPr>
            <p:ph type="ftr" sz="quarter" idx="11"/>
          </p:nvPr>
        </p:nvSpPr>
        <p:spPr>
          <a:xfrm>
            <a:off x="4165600" y="6208716"/>
            <a:ext cx="3860800" cy="365125"/>
          </a:xfrm>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57BF6C96-EAE8-E041-BBDF-FB4234E93359}"/>
              </a:ext>
            </a:extLst>
          </p:cNvPr>
          <p:cNvSpPr>
            <a:spLocks noGrp="1"/>
          </p:cNvSpPr>
          <p:nvPr>
            <p:ph type="sldNum" sz="quarter" idx="12"/>
          </p:nvPr>
        </p:nvSpPr>
        <p:spPr>
          <a:xfrm>
            <a:off x="8737600" y="6208716"/>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345759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3" r:id="rId19"/>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1"/>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video" Target="../media/media1.m4v"/><Relationship Id="rId2" Type="http://schemas.microsoft.com/office/2007/relationships/media" Target="../media/media1.m4v"/><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Stimulants and </a:t>
            </a:r>
            <a:br>
              <a:rPr lang="en-US" dirty="0"/>
            </a:br>
            <a:r>
              <a:rPr lang="en-US" dirty="0"/>
              <a:t>the Brain</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normAutofit lnSpcReduction="10000"/>
          </a:bodyPr>
          <a:lstStyle/>
          <a:p>
            <a:r>
              <a:rPr lang="en-US" dirty="0"/>
              <a:t>What happens when </a:t>
            </a:r>
            <a:br>
              <a:rPr lang="en-US" dirty="0"/>
            </a:br>
            <a:r>
              <a:rPr lang="en-US" dirty="0"/>
              <a:t>stimulants are added?</a:t>
            </a:r>
          </a:p>
          <a:p>
            <a:endParaRPr lang="en-US" dirty="0"/>
          </a:p>
          <a:p>
            <a:r>
              <a:rPr lang="en-US"/>
              <a:t>Stimulant Keys – Mini Deck 3</a:t>
            </a:r>
            <a:endParaRPr lang="en-US" dirty="0"/>
          </a:p>
        </p:txBody>
      </p:sp>
      <p:pic>
        <p:nvPicPr>
          <p:cNvPr id="10" name="Picture 9">
            <a:extLst>
              <a:ext uri="{FF2B5EF4-FFF2-40B4-BE49-F238E27FC236}">
                <a16:creationId xmlns:a16="http://schemas.microsoft.com/office/drawing/2014/main" id="{B432C968-C85F-560F-5586-581B900F140C}"/>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3F3F3"/>
              </a:clrFrom>
              <a:clrTo>
                <a:srgbClr val="F3F3F3">
                  <a:alpha val="0"/>
                </a:srgbClr>
              </a:clrTo>
            </a:clrChange>
            <a:alphaModFix amt="50000"/>
          </a:blip>
          <a:srcRect l="10675" t="7737" r="52244" b="9359"/>
          <a:stretch/>
        </p:blipFill>
        <p:spPr>
          <a:xfrm>
            <a:off x="6702813" y="3417426"/>
            <a:ext cx="1265922" cy="2254286"/>
          </a:xfrm>
          <a:prstGeom prst="rect">
            <a:avLst/>
          </a:prstGeom>
        </p:spPr>
      </p:pic>
      <p:pic>
        <p:nvPicPr>
          <p:cNvPr id="11" name="Picture 10">
            <a:extLst>
              <a:ext uri="{FF2B5EF4-FFF2-40B4-BE49-F238E27FC236}">
                <a16:creationId xmlns:a16="http://schemas.microsoft.com/office/drawing/2014/main" id="{242FA9BD-2E17-FB55-EFB3-A44CA6A9A055}"/>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3F3F3"/>
              </a:clrFrom>
              <a:clrTo>
                <a:srgbClr val="F3F3F3">
                  <a:alpha val="0"/>
                </a:srgbClr>
              </a:clrTo>
            </a:clrChange>
            <a:alphaModFix amt="50000"/>
          </a:blip>
          <a:srcRect l="47749" t="7737" r="7232" b="9359"/>
          <a:stretch/>
        </p:blipFill>
        <p:spPr>
          <a:xfrm>
            <a:off x="9762723" y="3429000"/>
            <a:ext cx="1496088" cy="2254286"/>
          </a:xfrm>
          <a:prstGeom prst="rect">
            <a:avLst/>
          </a:prstGeom>
        </p:spPr>
      </p:pic>
    </p:spTree>
    <p:extLst>
      <p:ext uri="{BB962C8B-B14F-4D97-AF65-F5344CB8AC3E}">
        <p14:creationId xmlns:p14="http://schemas.microsoft.com/office/powerpoint/2010/main" val="176021715"/>
      </p:ext>
    </p:extLst>
  </p:cSld>
  <p:clrMapOvr>
    <a:masterClrMapping/>
  </p:clrMapOvr>
  <mc:AlternateContent xmlns:mc="http://schemas.openxmlformats.org/markup-compatibility/2006" xmlns:p14="http://schemas.microsoft.com/office/powerpoint/2010/main">
    <mc:Choice Requires="p14">
      <p:transition spd="slow" p14:dur="2000" advTm="7393"/>
    </mc:Choice>
    <mc:Fallback xmlns="">
      <p:transition spd="slow" advTm="73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57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84162"/>
            <a:ext cx="10360152" cy="914400"/>
          </a:xfrm>
        </p:spPr>
        <p:txBody>
          <a:bodyPr>
            <a:normAutofit/>
          </a:bodyPr>
          <a:lstStyle/>
          <a:p>
            <a:pPr algn="ctr"/>
            <a:r>
              <a:rPr lang="en-US" dirty="0"/>
              <a:t>How the Brain Responds to Methamphetamine</a:t>
            </a:r>
          </a:p>
        </p:txBody>
      </p:sp>
      <p:pic>
        <p:nvPicPr>
          <p:cNvPr id="4" name="Dopamine Meth_captioned" descr="This 48 second video, which shows how the brain responds to methamphetamine, is captioned to meet 508 compliance standards." title="How the Brain Responds to Methamphetamine Video Clip">
            <a:hlinkClick r:id="" action="ppaction://media"/>
          </p:cNvPr>
          <p:cNvPicPr>
            <a:picLocks noGrp="1" noChangeAspect="1"/>
          </p:cNvPicPr>
          <p:nvPr>
            <p:ph idx="1"/>
            <a:videoFile r:link="rId3"/>
            <p:extLst>
              <p:ext uri="{DAA4B4D4-6D71-4841-9C94-3DE7FCFB9230}">
                <p14:media xmlns:p14="http://schemas.microsoft.com/office/powerpoint/2010/main" r:embed="rId2"/>
              </p:ext>
            </p:extLst>
          </p:nvPr>
        </p:nvPicPr>
        <p:blipFill>
          <a:blip r:embed="rId6"/>
          <a:stretch>
            <a:fillRect/>
          </a:stretch>
        </p:blipFill>
        <p:spPr>
          <a:xfrm>
            <a:off x="2447925" y="1582377"/>
            <a:ext cx="7296150" cy="4104410"/>
          </a:xfrm>
          <a:prstGeom prst="rect">
            <a:avLst/>
          </a:prstGeom>
          <a:ln w="314325">
            <a:solidFill>
              <a:srgbClr val="89A1A9"/>
            </a:solidFill>
          </a:ln>
          <a:effectLst>
            <a:softEdge rad="63500"/>
          </a:effectLst>
        </p:spPr>
      </p:pic>
      <p:sp>
        <p:nvSpPr>
          <p:cNvPr id="9" name="Slide Number Placeholder 8"/>
          <p:cNvSpPr>
            <a:spLocks noGrp="1"/>
          </p:cNvSpPr>
          <p:nvPr>
            <p:ph type="sldNum" sz="quarter" idx="10"/>
          </p:nvPr>
        </p:nvSpPr>
        <p:spPr/>
        <p:txBody>
          <a:bodyPr/>
          <a:lstStyle/>
          <a:p>
            <a:fld id="{AA5A8000-143E-E345-AB7D-4AEB5E1250A5}" type="slidenum">
              <a:rPr lang="en-US" sz="1200"/>
              <a:t>2</a:t>
            </a:fld>
            <a:endParaRPr lang="en-US" sz="1200" dirty="0"/>
          </a:p>
        </p:txBody>
      </p:sp>
      <p:sp>
        <p:nvSpPr>
          <p:cNvPr id="8" name="Footer Placeholder 7"/>
          <p:cNvSpPr>
            <a:spLocks noGrp="1"/>
          </p:cNvSpPr>
          <p:nvPr>
            <p:ph type="ftr" sz="quarter" idx="4294967295"/>
          </p:nvPr>
        </p:nvSpPr>
        <p:spPr>
          <a:xfrm>
            <a:off x="0" y="6208713"/>
            <a:ext cx="3860800" cy="365125"/>
          </a:xfrm>
        </p:spPr>
        <p:txBody>
          <a:bodyPr/>
          <a:lstStyle/>
          <a:p>
            <a:r>
              <a:rPr lang="en-US" sz="1200" dirty="0"/>
              <a:t>SOURCE: Meyers, 2008</a:t>
            </a:r>
          </a:p>
        </p:txBody>
      </p:sp>
    </p:spTree>
    <p:extLst>
      <p:ext uri="{BB962C8B-B14F-4D97-AF65-F5344CB8AC3E}">
        <p14:creationId xmlns:p14="http://schemas.microsoft.com/office/powerpoint/2010/main" val="23833488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914400" y="762000"/>
            <a:ext cx="10360152" cy="914400"/>
          </a:xfrm>
        </p:spPr>
        <p:txBody>
          <a:bodyPr>
            <a:noAutofit/>
          </a:bodyPr>
          <a:lstStyle/>
          <a:p>
            <a:pPr algn="ctr">
              <a:defRPr/>
            </a:pPr>
            <a:r>
              <a:rPr lang="en-US" altLang="en-US" dirty="0"/>
              <a:t>How Does Cocaine Produce its Effects?</a:t>
            </a:r>
          </a:p>
        </p:txBody>
      </p:sp>
      <p:pic>
        <p:nvPicPr>
          <p:cNvPr id="3" name="Content Placeholder 2" descr="This cartoon image presents a transmitting neuron and receiving neuron to show the impact of cocaine on the brain. Cocaine blocks the dopamine transporters, causing excessive amounts of the dopamine neurotransmitter to build up, amplifying the message to and response of the receiving neuron." title="Cocaine's Impact on the Brain"/>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30625" y="1914531"/>
            <a:ext cx="4727576" cy="3930476"/>
          </a:xfrm>
          <a:ln w="304800">
            <a:solidFill>
              <a:srgbClr val="3F5742"/>
            </a:solidFill>
          </a:ln>
        </p:spPr>
      </p:pic>
      <p:sp>
        <p:nvSpPr>
          <p:cNvPr id="5" name="Slide Number Placeholder 4"/>
          <p:cNvSpPr>
            <a:spLocks noGrp="1"/>
          </p:cNvSpPr>
          <p:nvPr>
            <p:ph type="sldNum" sz="quarter" idx="10"/>
          </p:nvPr>
        </p:nvSpPr>
        <p:spPr/>
        <p:txBody>
          <a:bodyPr/>
          <a:lstStyle/>
          <a:p>
            <a:fld id="{AA5A8000-143E-E345-AB7D-4AEB5E1250A5}" type="slidenum">
              <a:rPr lang="en-US" sz="1200"/>
              <a:t>3</a:t>
            </a:fld>
            <a:endParaRPr lang="en-US" sz="1200" dirty="0"/>
          </a:p>
        </p:txBody>
      </p:sp>
      <p:sp>
        <p:nvSpPr>
          <p:cNvPr id="4" name="Footer Placeholder 3"/>
          <p:cNvSpPr>
            <a:spLocks noGrp="1"/>
          </p:cNvSpPr>
          <p:nvPr>
            <p:ph type="ftr" sz="quarter" idx="4294967295"/>
          </p:nvPr>
        </p:nvSpPr>
        <p:spPr>
          <a:xfrm>
            <a:off x="4164012" y="6159500"/>
            <a:ext cx="3860800" cy="365125"/>
          </a:xfrm>
        </p:spPr>
        <p:txBody>
          <a:bodyPr/>
          <a:lstStyle/>
          <a:p>
            <a:pPr algn="ctr"/>
            <a:r>
              <a:rPr lang="en-US" sz="1200" dirty="0"/>
              <a:t>SOURCE: NIDA, 2016</a:t>
            </a:r>
          </a:p>
        </p:txBody>
      </p:sp>
    </p:spTree>
    <p:custDataLst>
      <p:tags r:id="rId1"/>
    </p:custDataLst>
    <p:extLst>
      <p:ext uri="{BB962C8B-B14F-4D97-AF65-F5344CB8AC3E}">
        <p14:creationId xmlns:p14="http://schemas.microsoft.com/office/powerpoint/2010/main" val="3493100143"/>
      </p:ext>
    </p:extLst>
  </p:cSld>
  <p:clrMapOvr>
    <a:masterClrMapping/>
  </p:clrMapOvr>
  <mc:AlternateContent xmlns:mc="http://schemas.openxmlformats.org/markup-compatibility/2006" xmlns:p14="http://schemas.microsoft.com/office/powerpoint/2010/main">
    <mc:Choice Requires="p14">
      <p:transition spd="slow" p14:dur="2000" advTm="57995"/>
    </mc:Choice>
    <mc:Fallback xmlns="">
      <p:transition spd="slow" advTm="579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2137"/>
            <a:ext cx="10360152" cy="914400"/>
          </a:xfrm>
        </p:spPr>
        <p:txBody>
          <a:bodyPr/>
          <a:lstStyle/>
          <a:p>
            <a:pPr algn="ctr"/>
            <a:r>
              <a:rPr lang="en-US" altLang="en-US" dirty="0"/>
              <a:t>Effects of Drugs on Dopamine Release</a:t>
            </a:r>
            <a:endParaRPr lang="en-US" dirty="0"/>
          </a:p>
        </p:txBody>
      </p:sp>
      <p:pic>
        <p:nvPicPr>
          <p:cNvPr id="4" name="Content Placeholder 3" descr="Ethanol: Graph shows dopamine repsonse to alcohol (ethanol).  The X axis indicates time and the Y axis shows the level of dopamine.  At baseline the rat is at 100%.  When the rat consumes alcohol, the level goes up to 200% of baseline output.  This indicates that drinking alcohol produces a dopamine output similar to sexual behavior.&#10;&#10;Nicotine: Graph shows dopamine repsonse to nicotine.  The X axis indicates time and the Y axis shows the level of dopamine.  At baseline the rat is at 100%.  When the rat uses nicotine (smokin, vaping, chewing,etc.), the level goes up to about 220% of baseline output.  This indicates that nicotine produces a dopamine output similar to sexual behavior.&#10;&#10;Cocaine: Graph shows dopamine repsonse to cocaine use.  The X axis indicates time and the Y axis shows the level of dopamine.  At baseline the rat is at 100%.  When the rat uses cocaine, the level goes up to about 350% of baseline output.  This indicates that usign cocaine produces a powerful dopamine output significantly greater than the sexual behavior.&#10;&#10;Methamphetamine: Graph shows dopamine repsonse to methampetamine use.  The X axis indicates time and the Y axis shows the level of dopamine.  At baseline the rat is at 100%.  When the rat uses methampetamine, the level goes up to about 1400% of baseline output.  This indicates that using methampetamine produces an intense dopamine output many times greater than the sexual behavior." title="Effects of Drugs on Dopamine Release"/>
          <p:cNvPicPr>
            <a:picLocks noGrp="1" noChangeAspect="1"/>
          </p:cNvPicPr>
          <p:nvPr>
            <p:ph idx="1"/>
          </p:nvPr>
        </p:nvPicPr>
        <p:blipFill>
          <a:blip r:embed="rId3">
            <a:duotone>
              <a:schemeClr val="accent2">
                <a:shade val="45000"/>
                <a:satMod val="135000"/>
              </a:schemeClr>
              <a:prstClr val="white"/>
            </a:duotone>
          </a:blip>
          <a:stretch>
            <a:fillRect/>
          </a:stretch>
        </p:blipFill>
        <p:spPr>
          <a:xfrm>
            <a:off x="2428353" y="1390488"/>
            <a:ext cx="7299470" cy="4878388"/>
          </a:xfrm>
          <a:prstGeom prst="rect">
            <a:avLst/>
          </a:prstGeom>
        </p:spPr>
      </p:pic>
      <p:sp>
        <p:nvSpPr>
          <p:cNvPr id="12" name="Slide Number Placeholder 11"/>
          <p:cNvSpPr>
            <a:spLocks noGrp="1"/>
          </p:cNvSpPr>
          <p:nvPr>
            <p:ph type="sldNum" sz="quarter" idx="10"/>
          </p:nvPr>
        </p:nvSpPr>
        <p:spPr/>
        <p:txBody>
          <a:bodyPr/>
          <a:lstStyle/>
          <a:p>
            <a:fld id="{AA5A8000-143E-E345-AB7D-4AEB5E1250A5}" type="slidenum">
              <a:rPr lang="en-US" sz="1200"/>
              <a:t>4</a:t>
            </a:fld>
            <a:endParaRPr lang="en-US" sz="1200" dirty="0"/>
          </a:p>
        </p:txBody>
      </p:sp>
      <p:sp>
        <p:nvSpPr>
          <p:cNvPr id="11" name="Footer Placeholder 10"/>
          <p:cNvSpPr>
            <a:spLocks noGrp="1"/>
          </p:cNvSpPr>
          <p:nvPr>
            <p:ph type="ftr" sz="quarter" idx="4294967295"/>
          </p:nvPr>
        </p:nvSpPr>
        <p:spPr>
          <a:xfrm>
            <a:off x="3552825" y="6268876"/>
            <a:ext cx="4705350" cy="365125"/>
          </a:xfrm>
        </p:spPr>
        <p:txBody>
          <a:bodyPr/>
          <a:lstStyle/>
          <a:p>
            <a:pPr algn="ctr"/>
            <a:r>
              <a:rPr lang="en-US" sz="1200" dirty="0"/>
              <a:t>SOURCES: </a:t>
            </a:r>
            <a:r>
              <a:rPr lang="en-US" sz="1200" dirty="0" err="1"/>
              <a:t>Shoblock</a:t>
            </a:r>
            <a:r>
              <a:rPr lang="en-US" sz="1200" dirty="0"/>
              <a:t> et al., 2003; </a:t>
            </a:r>
            <a:r>
              <a:rPr lang="en-US" sz="1200" dirty="0" err="1"/>
              <a:t>DiChiara</a:t>
            </a:r>
            <a:r>
              <a:rPr lang="en-US" sz="1200" dirty="0"/>
              <a:t> &amp; </a:t>
            </a:r>
            <a:r>
              <a:rPr lang="en-US" sz="1200" dirty="0" err="1"/>
              <a:t>Imperato</a:t>
            </a:r>
            <a:r>
              <a:rPr lang="en-US" sz="1200" dirty="0"/>
              <a:t>, 1988</a:t>
            </a:r>
          </a:p>
        </p:txBody>
      </p:sp>
      <p:sp>
        <p:nvSpPr>
          <p:cNvPr id="3" name="Rectangle 2">
            <a:extLst>
              <a:ext uri="{FF2B5EF4-FFF2-40B4-BE49-F238E27FC236}">
                <a16:creationId xmlns:a16="http://schemas.microsoft.com/office/drawing/2014/main" id="{718540F7-E0D2-6104-9BCC-BE30906D1037}"/>
              </a:ext>
              <a:ext uri="{C183D7F6-B498-43B3-948B-1728B52AA6E4}">
                <adec:decorative xmlns:adec="http://schemas.microsoft.com/office/drawing/2017/decorative" val="1"/>
              </a:ext>
            </a:extLst>
          </p:cNvPr>
          <p:cNvSpPr/>
          <p:nvPr/>
        </p:nvSpPr>
        <p:spPr>
          <a:xfrm>
            <a:off x="6189589" y="1435900"/>
            <a:ext cx="3546098" cy="234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2AFC89-2458-3D46-20C0-070499250017}"/>
              </a:ext>
              <a:ext uri="{C183D7F6-B498-43B3-948B-1728B52AA6E4}">
                <adec:decorative xmlns:adec="http://schemas.microsoft.com/office/drawing/2017/decorative" val="1"/>
              </a:ext>
            </a:extLst>
          </p:cNvPr>
          <p:cNvSpPr/>
          <p:nvPr/>
        </p:nvSpPr>
        <p:spPr>
          <a:xfrm>
            <a:off x="2482089" y="3856669"/>
            <a:ext cx="3631823" cy="2439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E2A03C-52E3-2029-2987-7536FE449574}"/>
              </a:ext>
              <a:ext uri="{C183D7F6-B498-43B3-948B-1728B52AA6E4}">
                <adec:decorative xmlns:adec="http://schemas.microsoft.com/office/drawing/2017/decorative" val="1"/>
              </a:ext>
            </a:extLst>
          </p:cNvPr>
          <p:cNvSpPr/>
          <p:nvPr/>
        </p:nvSpPr>
        <p:spPr>
          <a:xfrm>
            <a:off x="6149736" y="3829682"/>
            <a:ext cx="3631823" cy="2439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965596"/>
      </p:ext>
    </p:extLst>
  </p:cSld>
  <p:clrMapOvr>
    <a:masterClrMapping/>
  </p:clrMapOvr>
  <p:transition advTm="423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500</TotalTime>
  <Words>1572</Words>
  <Application>Microsoft Office PowerPoint</Application>
  <PresentationFormat>Widescreen</PresentationFormat>
  <Paragraphs>57</Paragraphs>
  <Slides>4</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BlinkMacSystemFont</vt:lpstr>
      <vt:lpstr>Calibri</vt:lpstr>
      <vt:lpstr>Office Theme</vt:lpstr>
      <vt:lpstr>Stimulants and  the Brain</vt:lpstr>
      <vt:lpstr>How the Brain Responds to Methamphetamine</vt:lpstr>
      <vt:lpstr>How Does Cocaine Produce its Effects?</vt:lpstr>
      <vt:lpstr>Effects of Drugs on Dopamine Release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63</cp:revision>
  <dcterms:created xsi:type="dcterms:W3CDTF">2022-06-22T17:25:43Z</dcterms:created>
  <dcterms:modified xsi:type="dcterms:W3CDTF">2022-08-17T14:09:17Z</dcterms:modified>
</cp:coreProperties>
</file>