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5" r:id="rId2"/>
    <p:sldId id="258" r:id="rId3"/>
    <p:sldId id="267" r:id="rId4"/>
    <p:sldId id="261" r:id="rId5"/>
    <p:sldId id="265" r:id="rId6"/>
    <p:sldId id="266" r:id="rId7"/>
    <p:sldId id="262" r:id="rId8"/>
    <p:sldId id="263" r:id="rId9"/>
    <p:sldId id="264" r:id="rId10"/>
    <p:sldId id="268"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641"/>
    <a:srgbClr val="88A0A8"/>
    <a:srgbClr val="94A545"/>
    <a:srgbClr val="006600"/>
    <a:srgbClr val="001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86531" autoAdjust="0"/>
  </p:normalViewPr>
  <p:slideViewPr>
    <p:cSldViewPr snapToGrid="0">
      <p:cViewPr varScale="1">
        <p:scale>
          <a:sx n="78" d="100"/>
          <a:sy n="78" d="100"/>
        </p:scale>
        <p:origin x="192" y="8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14E62-AE21-4AA4-BA3F-B3DAE58874B7}" type="datetimeFigureOut">
              <a:rPr lang="en-US" smtClean="0"/>
              <a:t>10/21/24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57568-7238-436D-869A-88042FAF71A3}" type="slidenum">
              <a:rPr lang="en-US" smtClean="0"/>
              <a:t>‹#›</a:t>
            </a:fld>
            <a:endParaRPr lang="en-US"/>
          </a:p>
        </p:txBody>
      </p:sp>
    </p:spTree>
    <p:extLst>
      <p:ext uri="{BB962C8B-B14F-4D97-AF65-F5344CB8AC3E}">
        <p14:creationId xmlns:p14="http://schemas.microsoft.com/office/powerpoint/2010/main" val="413466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pattc.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psattc.org/"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guideline.guidelinecentral.com/i/1254278-alcohol-withdrawal-management/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guideline.guidelinecentral.com/i/1254278-alcohol-withdrawal-management/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10.1111/add.15647"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111/add.1564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111/add.15647"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oi.org/10.1513/AnnalsATS.202105-591ED"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111/add.1564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111/add.1564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111/add.1564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guideline.guidelinecentral.com/i/1254278-alcohol-withdrawal-management/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176/appi.books.978089042559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guideline.guidelinecentral.com/i/1254278-alcohol-withdrawal-management/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doi.org/10.1111/add.1564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29100"/>
            <a:ext cx="6167120" cy="4817364"/>
          </a:xfrm>
        </p:spPr>
        <p:txBody>
          <a:bodyPr/>
          <a:lstStyle/>
          <a:p>
            <a:pPr marL="0" marR="0">
              <a:spcBef>
                <a:spcPts val="0"/>
              </a:spcBef>
              <a:spcAft>
                <a:spcPts val="600"/>
              </a:spcAft>
            </a:pPr>
            <a:r>
              <a:rPr lang="en-US" sz="1000" dirty="0">
                <a:solidFill>
                  <a:srgbClr val="000000"/>
                </a:solidFill>
                <a:effectLst/>
                <a:latin typeface="Calibri" panose="020F0502020204030204" pitchFamily="34" charset="0"/>
                <a:ea typeface="Times New Roman" panose="02020603050405020304" pitchFamily="18" charset="0"/>
              </a:rPr>
              <a:t>SUD Keys to Education is a product for educators and clinical supervisors developed in 2022 by the Mountain Plains and Pacific Southwest Addiction Technology Transfer Centers (MPATTC and PSATTC). The main developers of the alcohol materials are Nancy Roget, MS, Kim Miller, MS, and Trisha Dudkowski, BA. Additional guidance and editing support were provided by Kenneth Flanagan, PhD, Terra Hamblin, MA, Cindy </a:t>
            </a:r>
            <a:r>
              <a:rPr lang="en-US" sz="1000" dirty="0" err="1">
                <a:solidFill>
                  <a:srgbClr val="000000"/>
                </a:solidFill>
                <a:effectLst/>
                <a:latin typeface="Calibri" panose="020F0502020204030204" pitchFamily="34" charset="0"/>
                <a:ea typeface="Times New Roman" panose="02020603050405020304" pitchFamily="18" charset="0"/>
              </a:rPr>
              <a:t>Juntenen</a:t>
            </a:r>
            <a:r>
              <a:rPr lang="en-US" sz="1000" dirty="0">
                <a:solidFill>
                  <a:srgbClr val="000000"/>
                </a:solidFill>
                <a:effectLst/>
                <a:latin typeface="Calibri" panose="020F0502020204030204" pitchFamily="34" charset="0"/>
                <a:ea typeface="Times New Roman" panose="02020603050405020304" pitchFamily="18" charset="0"/>
              </a:rPr>
              <a:t>, PhD, Shannon McCarty, BS, LP, Abby Roach-Moore, MSW, Beth Rutkowski, MPH, Thomas E. Freese, PhD, and </a:t>
            </a:r>
            <a:r>
              <a:rPr lang="en-US" sz="1000" dirty="0" err="1">
                <a:solidFill>
                  <a:srgbClr val="000000"/>
                </a:solidFill>
                <a:effectLst/>
                <a:latin typeface="Calibri" panose="020F0502020204030204" pitchFamily="34" charset="0"/>
                <a:ea typeface="Times New Roman" panose="02020603050405020304" pitchFamily="18" charset="0"/>
              </a:rPr>
              <a:t>Maridee</a:t>
            </a:r>
            <a:r>
              <a:rPr lang="en-US" sz="1000" dirty="0">
                <a:solidFill>
                  <a:srgbClr val="000000"/>
                </a:solidFill>
                <a:effectLst/>
                <a:latin typeface="Calibri" panose="020F0502020204030204" pitchFamily="34" charset="0"/>
                <a:ea typeface="Times New Roman" panose="02020603050405020304" pitchFamily="18" charset="0"/>
              </a:rPr>
              <a:t> </a:t>
            </a:r>
            <a:r>
              <a:rPr lang="en-US" sz="1000" dirty="0" err="1">
                <a:solidFill>
                  <a:srgbClr val="000000"/>
                </a:solidFill>
                <a:effectLst/>
                <a:latin typeface="Calibri" panose="020F0502020204030204" pitchFamily="34" charset="0"/>
                <a:ea typeface="Times New Roman" panose="02020603050405020304" pitchFamily="18" charset="0"/>
              </a:rPr>
              <a:t>Shogren</a:t>
            </a:r>
            <a:r>
              <a:rPr lang="en-US" sz="1000" dirty="0">
                <a:solidFill>
                  <a:srgbClr val="000000"/>
                </a:solidFill>
                <a:effectLst/>
                <a:latin typeface="Calibri" panose="020F0502020204030204" pitchFamily="34" charset="0"/>
                <a:ea typeface="Times New Roman" panose="02020603050405020304" pitchFamily="18" charset="0"/>
              </a:rPr>
              <a:t>, DNP.</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1000" dirty="0">
                <a:solidFill>
                  <a:srgbClr val="000000"/>
                </a:solidFill>
                <a:effectLst/>
                <a:latin typeface="Calibri" panose="020F0502020204030204" pitchFamily="34" charset="0"/>
                <a:ea typeface="Times New Roman" panose="02020603050405020304" pitchFamily="18" charset="0"/>
              </a:rPr>
              <a:t> This product was developed to help community college/university faculty, as well as clinical supervisors and recovery support staff have access to brief, science-based content with the goal of providing materials that can be easily infused into existing substance use disorder and related courses (e.g., social work, nursing, criminal justice, foundation of addiction courses, ethics, counseling courses, etc.) and for clinical and recovery staff use in in-service meetings. Individuals can select the specific content to infuse into existing curricula/materials depending on specific needs of their learners. Each slide in the slide decks contain notes to provide guidance on the topics along with references and handouts where appropriate.</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1000" dirty="0">
                <a:solidFill>
                  <a:srgbClr val="000000"/>
                </a:solidFill>
                <a:effectLst/>
                <a:latin typeface="Calibri" panose="020F0502020204030204" pitchFamily="34" charset="0"/>
                <a:ea typeface="Times New Roman" panose="02020603050405020304" pitchFamily="18" charset="0"/>
              </a:rPr>
              <a:t>If you require further information, please do not hesitate to contact the MPATTC (</a:t>
            </a:r>
            <a:r>
              <a:rPr lang="en-US" sz="1000" u="sng" dirty="0">
                <a:solidFill>
                  <a:srgbClr val="1155CC"/>
                </a:solidFill>
                <a:effectLst/>
                <a:latin typeface="Calibri" panose="020F0502020204030204" pitchFamily="34" charset="0"/>
                <a:ea typeface="Times New Roman" panose="02020603050405020304" pitchFamily="18" charset="0"/>
                <a:hlinkClick r:id="rId3"/>
              </a:rPr>
              <a:t>http://www.mpattc.org</a:t>
            </a:r>
            <a:r>
              <a:rPr lang="en-US" sz="1000" dirty="0">
                <a:solidFill>
                  <a:srgbClr val="000000"/>
                </a:solidFill>
                <a:effectLst/>
                <a:latin typeface="Calibri" panose="020F0502020204030204" pitchFamily="34" charset="0"/>
                <a:ea typeface="Times New Roman" panose="02020603050405020304" pitchFamily="18" charset="0"/>
              </a:rPr>
              <a:t>) or PSATTC (</a:t>
            </a:r>
            <a:r>
              <a:rPr lang="en-US" sz="1000" u="sng" dirty="0">
                <a:solidFill>
                  <a:srgbClr val="1155CC"/>
                </a:solidFill>
                <a:effectLst/>
                <a:latin typeface="Calibri" panose="020F0502020204030204" pitchFamily="34" charset="0"/>
                <a:ea typeface="Times New Roman" panose="02020603050405020304" pitchFamily="18" charset="0"/>
                <a:hlinkClick r:id="rId4"/>
              </a:rPr>
              <a:t>http://www.psattc.org</a:t>
            </a:r>
            <a:r>
              <a:rPr lang="en-US" sz="1000" dirty="0">
                <a:solidFill>
                  <a:srgbClr val="000000"/>
                </a:solidFill>
                <a:effectLst/>
                <a:latin typeface="Calibri" panose="020F0502020204030204" pitchFamily="34" charset="0"/>
                <a:ea typeface="Times New Roman" panose="02020603050405020304" pitchFamily="18" charset="0"/>
              </a:rPr>
              <a:t>) . You are free to use these slides and pictures, but please give credit to the MPATTC and PSATTC when using them by referencing both Centers at the beginning of your presentation. The MPATTC (HHS Region 8) and PSATTC (HHS Region 9) are part of the SAMHSA-funded ATTC Network that offers training and technical assistance (TA) services. HHS Region 8 is comprised of Colorado, Montana, North Dakota, South Dakota, Utah, and Wyoming, and HHS Region 9 is comprised of Arizona, California, Hawaii, Nevada, and the six U.S.-affiliated Pacific Jurisdictions (American Samoa, Commonwealth of the Northern Mariana Islands, Federated States of Micronesia, Guam, Republic of the Marshall Islands, and Republic of Palau). For additional information, please visit </a:t>
            </a:r>
            <a:r>
              <a:rPr lang="en-US" sz="1000" u="sng" dirty="0">
                <a:solidFill>
                  <a:srgbClr val="1155CC"/>
                </a:solidFill>
                <a:effectLst/>
                <a:latin typeface="Calibri" panose="020F0502020204030204" pitchFamily="34" charset="0"/>
                <a:ea typeface="Times New Roman" panose="02020603050405020304" pitchFamily="18" charset="0"/>
                <a:hlinkClick r:id="rId3"/>
              </a:rPr>
              <a:t>http://www.mpattc.org</a:t>
            </a:r>
            <a:r>
              <a:rPr lang="en-US" sz="1000" dirty="0">
                <a:solidFill>
                  <a:srgbClr val="000000"/>
                </a:solidFill>
                <a:effectLst/>
                <a:latin typeface="Calibri" panose="020F0502020204030204" pitchFamily="34" charset="0"/>
                <a:ea typeface="Times New Roman" panose="02020603050405020304" pitchFamily="18" charset="0"/>
              </a:rPr>
              <a:t> and </a:t>
            </a:r>
            <a:r>
              <a:rPr lang="en-US" sz="1000" u="sng" dirty="0">
                <a:solidFill>
                  <a:srgbClr val="1155CC"/>
                </a:solidFill>
                <a:effectLst/>
                <a:latin typeface="Calibri" panose="020F0502020204030204" pitchFamily="34" charset="0"/>
                <a:ea typeface="Times New Roman" panose="02020603050405020304" pitchFamily="18" charset="0"/>
                <a:hlinkClick r:id="rId4"/>
              </a:rPr>
              <a:t>http://www.psattc.org</a:t>
            </a:r>
            <a:r>
              <a:rPr lang="en-US" sz="1000" dirty="0">
                <a:solidFill>
                  <a:srgbClr val="000000"/>
                </a:solidFill>
                <a:effectLst/>
                <a:latin typeface="Calibri" panose="020F0502020204030204" pitchFamily="34" charset="0"/>
                <a:ea typeface="Times New Roman" panose="02020603050405020304" pitchFamily="18" charset="0"/>
              </a:rPr>
              <a:t>.</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1000" dirty="0">
                <a:solidFill>
                  <a:srgbClr val="000000"/>
                </a:solidFill>
                <a:effectLst/>
                <a:latin typeface="Calibri" panose="020F0502020204030204" pitchFamily="34" charset="0"/>
                <a:ea typeface="Times New Roman" panose="02020603050405020304" pitchFamily="18" charset="0"/>
              </a:rPr>
              <a:t>Funding for this product was made possible (in part) by SAMHSA Cooperative Agreement numbers UR1 TI080200 (MPATTC) and UR1 TI080211 (PSATTC). The views expressed in these materials do not necessarily reflect the official policies of the Department of Health and Human Services, nor does mention of trade names, commercial practices, or organizations imply endorsement by the U.S. Government.</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1000" dirty="0">
                <a:solidFill>
                  <a:srgbClr val="000000"/>
                </a:solidFill>
                <a:effectLst/>
                <a:latin typeface="Calibri" panose="020F0502020204030204" pitchFamily="34" charset="0"/>
                <a:ea typeface="Times New Roman" panose="02020603050405020304" pitchFamily="18" charset="0"/>
              </a:rPr>
              <a:t>Additional resources are available to enhance and support the information provided in this brief presentation.</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1000" dirty="0">
                <a:solidFill>
                  <a:srgbClr val="222222"/>
                </a:solidFill>
                <a:effectLst/>
                <a:latin typeface="Calibri" panose="020F0502020204030204" pitchFamily="34" charset="0"/>
                <a:ea typeface="Times New Roman" panose="02020603050405020304" pitchFamily="18" charset="0"/>
              </a:rPr>
              <a:t>Image Credit: Shutterstock (unless otherwise noted)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1000" dirty="0">
                <a:solidFill>
                  <a:srgbClr val="000000"/>
                </a:solidFill>
                <a:effectLst/>
                <a:latin typeface="Calibri" panose="020F0502020204030204" pitchFamily="34" charset="0"/>
                <a:ea typeface="Times New Roman" panose="02020603050405020304" pitchFamily="18" charset="0"/>
              </a:rPr>
              <a:t>Date last updated: July 27, 2022.</a:t>
            </a:r>
            <a:endParaRPr lang="en-US" sz="11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1</a:t>
            </a:fld>
            <a:endParaRPr lang="en-US"/>
          </a:p>
        </p:txBody>
      </p:sp>
    </p:spTree>
    <p:extLst>
      <p:ext uri="{BB962C8B-B14F-4D97-AF65-F5344CB8AC3E}">
        <p14:creationId xmlns:p14="http://schemas.microsoft.com/office/powerpoint/2010/main" val="337897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This slide reinforces the point that alcohol withdrawal management by itself is not an effective treatment intervention. Some clients/peers go through multiple alcohol withdrawal experiences before engaging in alcohol treatment services. However, every alcohol withdrawal management episode provides another opportunity to engage or re-engage in treatment/recovery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American Society of Addiction Medicine. (2020). </a:t>
            </a:r>
            <a:r>
              <a:rPr kumimoji="0" lang="en-US" b="0" i="1" u="none" strike="noStrike" kern="1200" cap="none" spc="0" normalizeH="0" baseline="0" noProof="0" dirty="0">
                <a:ln>
                  <a:noFill/>
                </a:ln>
                <a:solidFill>
                  <a:srgbClr val="000000"/>
                </a:solidFill>
                <a:effectLst/>
                <a:uLnTx/>
                <a:uFillTx/>
                <a:ea typeface="+mn-ea"/>
                <a:cs typeface="+mn-cs"/>
              </a:rPr>
              <a:t>The ASAM Clinical Practice Guideline on Alcohol Withdrawal Management. </a:t>
            </a:r>
            <a:r>
              <a:rPr kumimoji="0" lang="en-US" b="0" i="0" u="sng" strike="noStrike" kern="1200" cap="none" spc="0" normalizeH="0" baseline="0" noProof="0" dirty="0">
                <a:ln>
                  <a:noFill/>
                </a:ln>
                <a:solidFill>
                  <a:srgbClr val="0000FF"/>
                </a:solidFill>
                <a:effectLst/>
                <a:uLnTx/>
                <a:uFillTx/>
                <a:ea typeface="+mn-ea"/>
                <a:cs typeface="+mn-cs"/>
                <a:hlinkClick r:id="rId3"/>
              </a:rPr>
              <a:t>http://eguideline.guidelinecentral.com/i/1254278-alcohol-withdrawal-management/1</a:t>
            </a:r>
            <a:r>
              <a:rPr kumimoji="0" lang="en-US" b="0" i="0" u="none" strike="noStrike" kern="1200" cap="none" spc="0" normalizeH="0" baseline="0" noProof="0" dirty="0">
                <a:ln>
                  <a:noFill/>
                </a:ln>
                <a:solidFill>
                  <a:srgbClr val="000000"/>
                </a:solidFill>
                <a:effectLst/>
                <a:uLnTx/>
                <a:uFillTx/>
                <a:ea typeface="+mn-ea"/>
                <a:cs typeface="+mn-cs"/>
              </a:rPr>
              <a:t>?</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10</a:t>
            </a:fld>
            <a:endParaRPr lang="en-US"/>
          </a:p>
        </p:txBody>
      </p:sp>
    </p:spTree>
    <p:extLst>
      <p:ext uri="{BB962C8B-B14F-4D97-AF65-F5344CB8AC3E}">
        <p14:creationId xmlns:p14="http://schemas.microsoft.com/office/powerpoint/2010/main" val="369750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11250"/>
            <a:ext cx="5486400" cy="3086100"/>
          </a:xfrm>
        </p:spPr>
      </p:sp>
      <p:sp>
        <p:nvSpPr>
          <p:cNvPr id="3" name="Notes Placeholder 2"/>
          <p:cNvSpPr>
            <a:spLocks noGrp="1"/>
          </p:cNvSpPr>
          <p:nvPr>
            <p:ph type="body" idx="1"/>
          </p:nvPr>
        </p:nvSpPr>
        <p:spPr>
          <a:xfrm>
            <a:off x="685800" y="4400550"/>
            <a:ext cx="5486400" cy="38787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This slide can be used as a part of the lecture to test students/clinicians/peers’ knowledge at the beginning or end of the lecture. The point of this slide is to highlight the risks associated with alcohol withdrawal as opposed to opioid withdrawal. The slide starts off without the red circle (animation). Ask students/clinicians/peers to answer the question </a:t>
            </a:r>
            <a:r>
              <a:rPr kumimoji="0" lang="en-US" b="0" i="1" u="none" strike="noStrike" kern="1200" cap="none" spc="0" normalizeH="0" baseline="0" noProof="0" dirty="0">
                <a:ln>
                  <a:noFill/>
                </a:ln>
                <a:solidFill>
                  <a:prstClr val="black"/>
                </a:solidFill>
                <a:effectLst/>
                <a:uLnTx/>
                <a:uFillTx/>
                <a:ea typeface="+mn-ea"/>
                <a:cs typeface="+mn-cs"/>
              </a:rPr>
              <a:t>Which Withdrawal Can be Deadly</a:t>
            </a:r>
            <a:r>
              <a:rPr kumimoji="0" lang="en-US" b="0" i="0" u="none" strike="noStrike" kern="1200" cap="none" spc="0" normalizeH="0" baseline="0" noProof="0" dirty="0">
                <a:ln>
                  <a:noFill/>
                </a:ln>
                <a:solidFill>
                  <a:prstClr val="black"/>
                </a:solidFill>
                <a:effectLst/>
                <a:uLnTx/>
                <a:uFillTx/>
                <a:ea typeface="+mn-ea"/>
                <a:cs typeface="+mn-cs"/>
              </a:rPr>
              <a:t>? Then hit enter and the red circle should appear. The goal of this slide is to dispel the myths that opioid withdrawal is more risky than alcohol or benzodiazepine withdrawal is more dangerous and more deadly.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American Society of Addiction Medicine. (2020). </a:t>
            </a:r>
            <a:r>
              <a:rPr kumimoji="0" lang="en-US" b="0" i="1" u="none" strike="noStrike" kern="1200" cap="none" spc="0" normalizeH="0" baseline="0" noProof="0" dirty="0">
                <a:ln>
                  <a:noFill/>
                </a:ln>
                <a:solidFill>
                  <a:srgbClr val="000000"/>
                </a:solidFill>
                <a:effectLst/>
                <a:uLnTx/>
                <a:uFillTx/>
                <a:ea typeface="+mn-ea"/>
                <a:cs typeface="+mn-cs"/>
              </a:rPr>
              <a:t>The ASAM Clinical Practice Guideline on Alcohol Withdrawal Management. </a:t>
            </a:r>
            <a:r>
              <a:rPr kumimoji="0" lang="en-US" b="0" i="0" u="sng" strike="noStrike" kern="1200" cap="none" spc="0" normalizeH="0" baseline="0" noProof="0" dirty="0">
                <a:ln>
                  <a:noFill/>
                </a:ln>
                <a:solidFill>
                  <a:srgbClr val="0000FF"/>
                </a:solidFill>
                <a:effectLst/>
                <a:uLnTx/>
                <a:uFillTx/>
                <a:ea typeface="+mn-ea"/>
                <a:cs typeface="+mn-cs"/>
                <a:hlinkClick r:id="rId3"/>
              </a:rPr>
              <a:t>http://eguideline.guidelinecentral.com/i/1254278-alcohol-withdrawal-management/1</a:t>
            </a:r>
            <a:r>
              <a:rPr kumimoji="0" lang="en-US" b="0" i="0" u="none" strike="noStrike" kern="1200" cap="none" spc="0" normalizeH="0" baseline="0" noProof="0" dirty="0">
                <a:ln>
                  <a:noFill/>
                </a:ln>
                <a:solidFill>
                  <a:srgbClr val="000000"/>
                </a:solidFill>
                <a:effectLst/>
                <a:uLnTx/>
                <a:uFillTx/>
                <a:ea typeface="+mn-ea"/>
                <a:cs typeface="+mn-cs"/>
              </a:rPr>
              <a:t>?</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Day, E., &amp; Daly, C. (2022). Clinical management of the alcohol withdrawal syndrome. </a:t>
            </a:r>
            <a:r>
              <a:rPr kumimoji="0" lang="en-US" b="0" i="1" u="none" strike="noStrike" kern="1200" cap="none" spc="0" normalizeH="0" baseline="0" noProof="0" dirty="0">
                <a:ln>
                  <a:noFill/>
                </a:ln>
                <a:solidFill>
                  <a:srgbClr val="000000"/>
                </a:solidFill>
                <a:effectLst/>
                <a:uLnTx/>
                <a:uFillTx/>
                <a:ea typeface="+mn-ea"/>
                <a:cs typeface="+mn-cs"/>
              </a:rPr>
              <a:t>Addiction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117</a:t>
            </a:r>
            <a:r>
              <a:rPr kumimoji="0" lang="en-US" b="0" i="0" u="none" strike="noStrike" kern="1200" cap="none" spc="0" normalizeH="0" baseline="0" noProof="0" dirty="0">
                <a:ln>
                  <a:noFill/>
                </a:ln>
                <a:solidFill>
                  <a:srgbClr val="000000"/>
                </a:solidFill>
                <a:effectLst/>
                <a:uLnTx/>
                <a:uFillTx/>
                <a:ea typeface="+mn-ea"/>
                <a:cs typeface="+mn-cs"/>
              </a:rPr>
              <a:t>(3), 804-814. </a:t>
            </a:r>
            <a:r>
              <a:rPr kumimoji="0" lang="en-US" b="0" i="0" u="sng" strike="noStrike" kern="1200" cap="none" spc="0" normalizeH="0" baseline="0" noProof="0" dirty="0">
                <a:ln>
                  <a:noFill/>
                </a:ln>
                <a:solidFill>
                  <a:srgbClr val="0000FF"/>
                </a:solidFill>
                <a:effectLst/>
                <a:uLnTx/>
                <a:uFillTx/>
                <a:ea typeface="+mn-ea"/>
                <a:cs typeface="+mn-cs"/>
                <a:hlinkClick r:id="rId4"/>
              </a:rPr>
              <a:t>https://doi.org/10.1111/add.15647</a:t>
            </a:r>
            <a:r>
              <a:rPr kumimoji="0" lang="en-US" b="0" i="0" u="none" strike="noStrike" kern="1200" cap="none" spc="0" normalizeH="0" baseline="0" noProof="0" dirty="0">
                <a:ln>
                  <a:noFill/>
                </a:ln>
                <a:solidFill>
                  <a:srgbClr val="000000"/>
                </a:solidFill>
                <a:effectLst/>
                <a:uLnTx/>
                <a:uFillTx/>
                <a:ea typeface="+mn-ea"/>
                <a:cs typeface="+mn-cs"/>
              </a:rPr>
              <a:t>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Tiglao, S. M., </a:t>
            </a:r>
            <a:r>
              <a:rPr kumimoji="0" lang="en-US" b="0" i="0" u="none" strike="noStrike" kern="1200" cap="none" spc="0" normalizeH="0" baseline="0" noProof="0" dirty="0" err="1">
                <a:ln>
                  <a:noFill/>
                </a:ln>
                <a:solidFill>
                  <a:srgbClr val="000000"/>
                </a:solidFill>
                <a:effectLst/>
                <a:uLnTx/>
                <a:uFillTx/>
                <a:ea typeface="+mn-ea"/>
                <a:cs typeface="+mn-cs"/>
              </a:rPr>
              <a:t>Meisenheimer</a:t>
            </a:r>
            <a:r>
              <a:rPr kumimoji="0" lang="en-US" b="0" i="0" u="none" strike="noStrike" kern="1200" cap="none" spc="0" normalizeH="0" baseline="0" noProof="0" dirty="0">
                <a:ln>
                  <a:noFill/>
                </a:ln>
                <a:solidFill>
                  <a:srgbClr val="000000"/>
                </a:solidFill>
                <a:effectLst/>
                <a:uLnTx/>
                <a:uFillTx/>
                <a:ea typeface="+mn-ea"/>
                <a:cs typeface="+mn-cs"/>
              </a:rPr>
              <a:t>, E. S., &amp; Oh, R. C. (2021). Alcohol withdrawal syndrome: Outpatient management. </a:t>
            </a:r>
            <a:r>
              <a:rPr kumimoji="0" lang="en-US" b="0" i="1" u="none" strike="noStrike" kern="1200" cap="none" spc="0" normalizeH="0" baseline="0" noProof="0" dirty="0">
                <a:ln>
                  <a:noFill/>
                </a:ln>
                <a:solidFill>
                  <a:srgbClr val="000000"/>
                </a:solidFill>
                <a:effectLst/>
                <a:uLnTx/>
                <a:uFillTx/>
                <a:ea typeface="+mn-ea"/>
                <a:cs typeface="+mn-cs"/>
              </a:rPr>
              <a:t>American family physician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104</a:t>
            </a:r>
            <a:r>
              <a:rPr kumimoji="0" lang="en-US" b="0" i="0" u="none" strike="noStrike" kern="1200" cap="none" spc="0" normalizeH="0" baseline="0" noProof="0" dirty="0">
                <a:ln>
                  <a:noFill/>
                </a:ln>
                <a:solidFill>
                  <a:srgbClr val="000000"/>
                </a:solidFill>
                <a:effectLst/>
                <a:uLnTx/>
                <a:uFillTx/>
                <a:ea typeface="+mn-ea"/>
                <a:cs typeface="+mn-cs"/>
              </a:rPr>
              <a:t>(3), 253-262.</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11</a:t>
            </a:fld>
            <a:endParaRPr lang="en-US"/>
          </a:p>
        </p:txBody>
      </p:sp>
    </p:spTree>
    <p:extLst>
      <p:ext uri="{BB962C8B-B14F-4D97-AF65-F5344CB8AC3E}">
        <p14:creationId xmlns:p14="http://schemas.microsoft.com/office/powerpoint/2010/main" val="363457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This slide deck highlights important issues regarding alcohol withdrawal symptoms. The goal of this slide deck is to help students/clinicians/peers understand the risks associated with alcohol and the symptoms associated with alcohol withdrawal.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This slide demonstrates the frequency of alcohol withdrawal symptoms, especially with individuals with a history of long-term heavy alcohol consumption for over two weeks.  This slide also helps build the case regarding the importance of taking a thorough alcohol/drug use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Day, E., &amp; Daly, C. (2022). Clinical management of the alcohol withdrawal syndrome. </a:t>
            </a:r>
            <a:r>
              <a:rPr kumimoji="0" lang="en-US" b="0" i="1" u="none" strike="noStrike" kern="1200" cap="none" spc="0" normalizeH="0" baseline="0" noProof="0" dirty="0">
                <a:ln>
                  <a:noFill/>
                </a:ln>
                <a:solidFill>
                  <a:srgbClr val="000000"/>
                </a:solidFill>
                <a:effectLst/>
                <a:uLnTx/>
                <a:uFillTx/>
                <a:ea typeface="+mn-ea"/>
                <a:cs typeface="+mn-cs"/>
              </a:rPr>
              <a:t>Addiction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117</a:t>
            </a:r>
            <a:r>
              <a:rPr kumimoji="0" lang="en-US" b="0" i="0" u="none" strike="noStrike" kern="1200" cap="none" spc="0" normalizeH="0" baseline="0" noProof="0" dirty="0">
                <a:ln>
                  <a:noFill/>
                </a:ln>
                <a:solidFill>
                  <a:srgbClr val="000000"/>
                </a:solidFill>
                <a:effectLst/>
                <a:uLnTx/>
                <a:uFillTx/>
                <a:ea typeface="+mn-ea"/>
                <a:cs typeface="+mn-cs"/>
              </a:rPr>
              <a:t>(3), 804-814. </a:t>
            </a:r>
            <a:r>
              <a:rPr kumimoji="0" lang="en-US" b="0" i="0" u="sng" strike="noStrike" kern="1200" cap="none" spc="0" normalizeH="0" baseline="0" noProof="0" dirty="0">
                <a:ln>
                  <a:noFill/>
                </a:ln>
                <a:solidFill>
                  <a:srgbClr val="0000FF"/>
                </a:solidFill>
                <a:effectLst/>
                <a:uLnTx/>
                <a:uFillTx/>
                <a:ea typeface="+mn-ea"/>
                <a:cs typeface="+mn-cs"/>
                <a:hlinkClick r:id="rId3"/>
              </a:rPr>
              <a:t>https://doi.org/10.1111/add.15647</a:t>
            </a:r>
            <a:r>
              <a:rPr kumimoji="0" lang="en-US" b="0" i="0" u="none" strike="noStrike" kern="1200" cap="none" spc="0" normalizeH="0" baseline="0" noProof="0" dirty="0">
                <a:ln>
                  <a:noFill/>
                </a:ln>
                <a:solidFill>
                  <a:srgbClr val="000000"/>
                </a:solidFill>
                <a:effectLst/>
                <a:uLnTx/>
                <a:uFillTx/>
                <a:ea typeface="+mn-ea"/>
                <a:cs typeface="+mn-cs"/>
              </a:rPr>
              <a:t>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Tiglao, S. M., </a:t>
            </a:r>
            <a:r>
              <a:rPr kumimoji="0" lang="en-US" b="0" i="0" u="none" strike="noStrike" kern="1200" cap="none" spc="0" normalizeH="0" baseline="0" noProof="0" dirty="0" err="1">
                <a:ln>
                  <a:noFill/>
                </a:ln>
                <a:solidFill>
                  <a:srgbClr val="000000"/>
                </a:solidFill>
                <a:effectLst/>
                <a:uLnTx/>
                <a:uFillTx/>
                <a:ea typeface="+mn-ea"/>
                <a:cs typeface="+mn-cs"/>
              </a:rPr>
              <a:t>Meisenheimer</a:t>
            </a:r>
            <a:r>
              <a:rPr kumimoji="0" lang="en-US" b="0" i="0" u="none" strike="noStrike" kern="1200" cap="none" spc="0" normalizeH="0" baseline="0" noProof="0" dirty="0">
                <a:ln>
                  <a:noFill/>
                </a:ln>
                <a:solidFill>
                  <a:srgbClr val="000000"/>
                </a:solidFill>
                <a:effectLst/>
                <a:uLnTx/>
                <a:uFillTx/>
                <a:ea typeface="+mn-ea"/>
                <a:cs typeface="+mn-cs"/>
              </a:rPr>
              <a:t>, E. S., &amp; Oh, R. C. (2021). Alcohol withdrawal syndrome: Outpatient management. </a:t>
            </a:r>
            <a:r>
              <a:rPr kumimoji="0" lang="en-US" b="0" i="1" u="none" strike="noStrike" kern="1200" cap="none" spc="0" normalizeH="0" baseline="0" noProof="0" dirty="0">
                <a:ln>
                  <a:noFill/>
                </a:ln>
                <a:solidFill>
                  <a:srgbClr val="000000"/>
                </a:solidFill>
                <a:effectLst/>
                <a:uLnTx/>
                <a:uFillTx/>
                <a:ea typeface="+mn-ea"/>
                <a:cs typeface="+mn-cs"/>
              </a:rPr>
              <a:t>American family physician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104</a:t>
            </a:r>
            <a:r>
              <a:rPr kumimoji="0" lang="en-US" b="0" i="0" u="none" strike="noStrike" kern="1200" cap="none" spc="0" normalizeH="0" baseline="0" noProof="0" dirty="0">
                <a:ln>
                  <a:noFill/>
                </a:ln>
                <a:solidFill>
                  <a:srgbClr val="000000"/>
                </a:solidFill>
                <a:effectLst/>
                <a:uLnTx/>
                <a:uFillTx/>
                <a:ea typeface="+mn-ea"/>
                <a:cs typeface="+mn-cs"/>
              </a:rPr>
              <a:t>(3), 253-262.</a:t>
            </a:r>
            <a:endParaRPr lang="en-US" dirty="0"/>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2</a:t>
            </a:fld>
            <a:endParaRPr lang="en-US"/>
          </a:p>
        </p:txBody>
      </p:sp>
    </p:spTree>
    <p:extLst>
      <p:ext uri="{BB962C8B-B14F-4D97-AF65-F5344CB8AC3E}">
        <p14:creationId xmlns:p14="http://schemas.microsoft.com/office/powerpoint/2010/main" val="196346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7408" y="4400550"/>
            <a:ext cx="5876544" cy="46337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It is possible that individuals with severe alcohol withdrawal symptoms will experience a seizure (approximately 10%). Remind students/clinicians/peers that seizures can be life threatening. Medications are available to enhance GABBA and suppress Glutamate (neurotransmitters impacted by alcohol intoxication and alcohol detoxification). Student/clinicians/peers should watch the video provided by </a:t>
            </a:r>
            <a:r>
              <a:rPr kumimoji="0" lang="en-US" b="0" i="1" u="none" strike="noStrike" kern="1200" cap="none" spc="0" normalizeH="0" baseline="0" noProof="0" dirty="0">
                <a:ln>
                  <a:noFill/>
                </a:ln>
                <a:solidFill>
                  <a:prstClr val="black"/>
                </a:solidFill>
                <a:effectLst/>
                <a:uLnTx/>
                <a:uFillTx/>
                <a:ea typeface="+mn-ea"/>
                <a:cs typeface="+mn-cs"/>
              </a:rPr>
              <a:t>Keys to SUD Education </a:t>
            </a:r>
            <a:r>
              <a:rPr kumimoji="0" lang="en-US" b="0" i="0" u="none" strike="noStrike" kern="1200" cap="none" spc="0" normalizeH="0" baseline="0" noProof="0" dirty="0">
                <a:ln>
                  <a:noFill/>
                </a:ln>
                <a:solidFill>
                  <a:prstClr val="black"/>
                </a:solidFill>
                <a:effectLst/>
                <a:uLnTx/>
                <a:uFillTx/>
                <a:ea typeface="+mn-ea"/>
                <a:cs typeface="+mn-cs"/>
              </a:rPr>
              <a:t>on neurotransmitters and alcohol for further information on GABBA and Glutamate. Typically, benzodiazepines (e.g., diazepam, etc.) along with other medications are used to manage the severe withdrawal symptoms. Recent studies are showing success with the use of phenobarbital as well. People who have experienced a seizure during alcohol withdrawal are more likely to have a seizure again when experiencing alcohol withdrawal.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Day, E., &amp; Daly, C. (2022). Clinical management of the alcohol withdrawal syndrome. </a:t>
            </a:r>
            <a:r>
              <a:rPr kumimoji="0" lang="en-US" b="0" i="1" u="none" strike="noStrike" kern="1200" cap="none" spc="0" normalizeH="0" baseline="0" noProof="0" dirty="0">
                <a:ln>
                  <a:noFill/>
                </a:ln>
                <a:solidFill>
                  <a:srgbClr val="000000"/>
                </a:solidFill>
                <a:effectLst/>
                <a:uLnTx/>
                <a:uFillTx/>
                <a:ea typeface="+mn-ea"/>
                <a:cs typeface="+mn-cs"/>
              </a:rPr>
              <a:t>Addiction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117</a:t>
            </a:r>
            <a:r>
              <a:rPr kumimoji="0" lang="en-US" b="0" i="0" u="none" strike="noStrike" kern="1200" cap="none" spc="0" normalizeH="0" baseline="0" noProof="0" dirty="0">
                <a:ln>
                  <a:noFill/>
                </a:ln>
                <a:solidFill>
                  <a:srgbClr val="000000"/>
                </a:solidFill>
                <a:effectLst/>
                <a:uLnTx/>
                <a:uFillTx/>
                <a:ea typeface="+mn-ea"/>
                <a:cs typeface="+mn-cs"/>
              </a:rPr>
              <a:t>(3), 804-814. </a:t>
            </a:r>
            <a:r>
              <a:rPr kumimoji="0" lang="en-US" b="0" i="0" u="sng" strike="noStrike" kern="1200" cap="none" spc="0" normalizeH="0" baseline="0" noProof="0" dirty="0">
                <a:ln>
                  <a:noFill/>
                </a:ln>
                <a:solidFill>
                  <a:srgbClr val="0000FF"/>
                </a:solidFill>
                <a:effectLst/>
                <a:uLnTx/>
                <a:uFillTx/>
                <a:ea typeface="+mn-ea"/>
                <a:cs typeface="+mn-cs"/>
                <a:hlinkClick r:id="rId3"/>
              </a:rPr>
              <a:t>https://doi.org/10.1111/add.15647</a:t>
            </a:r>
            <a:r>
              <a:rPr kumimoji="0" lang="en-US" b="0" i="0" u="none" strike="noStrike" kern="1200" cap="none" spc="0" normalizeH="0" baseline="0" noProof="0" dirty="0">
                <a:ln>
                  <a:noFill/>
                </a:ln>
                <a:solidFill>
                  <a:srgbClr val="000000"/>
                </a:solidFill>
                <a:effectLst/>
                <a:uLnTx/>
                <a:uFillTx/>
                <a:ea typeface="+mn-ea"/>
                <a:cs typeface="+mn-cs"/>
              </a:rPr>
              <a:t>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Steel, T. L., &amp; Bradley, K. A. (2021). Improving care for inpatient alcohol withdrawal syndrome: Addressing the lack of rigorous research on a common condition. </a:t>
            </a:r>
            <a:r>
              <a:rPr kumimoji="0" lang="en-US" b="0" i="1" u="none" strike="noStrike" kern="1200" cap="none" spc="0" normalizeH="0" baseline="0" noProof="0" dirty="0">
                <a:ln>
                  <a:noFill/>
                </a:ln>
                <a:solidFill>
                  <a:srgbClr val="000000"/>
                </a:solidFill>
                <a:effectLst/>
                <a:uLnTx/>
                <a:uFillTx/>
                <a:ea typeface="+mn-ea"/>
                <a:cs typeface="+mn-cs"/>
              </a:rPr>
              <a:t>Annals of the American Thoracic Society</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18</a:t>
            </a:r>
            <a:r>
              <a:rPr kumimoji="0" lang="en-US" b="0" i="0" u="none" strike="noStrike" kern="1200" cap="none" spc="0" normalizeH="0" baseline="0" noProof="0" dirty="0">
                <a:ln>
                  <a:noFill/>
                </a:ln>
                <a:solidFill>
                  <a:srgbClr val="000000"/>
                </a:solidFill>
                <a:effectLst/>
                <a:uLnTx/>
                <a:uFillTx/>
                <a:ea typeface="+mn-ea"/>
                <a:cs typeface="+mn-cs"/>
              </a:rPr>
              <a:t>(10), 1622-1623.</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kumimoji="0" lang="en-US" b="0" i="0" u="sng" strike="noStrike" kern="1200" cap="none" spc="0" normalizeH="0" baseline="0" noProof="0" dirty="0">
                <a:ln>
                  <a:noFill/>
                </a:ln>
                <a:solidFill>
                  <a:srgbClr val="0000FF"/>
                </a:solidFill>
                <a:effectLst/>
                <a:uLnTx/>
                <a:uFillTx/>
                <a:ea typeface="+mn-ea"/>
                <a:cs typeface="+mn-cs"/>
                <a:hlinkClick r:id="rId4"/>
              </a:rPr>
              <a:t>https://doi.org/10.1513/AnnalsATS.202105-591ED</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Tiglao, S. M., </a:t>
            </a:r>
            <a:r>
              <a:rPr kumimoji="0" lang="en-US" b="0" i="0" u="none" strike="noStrike" kern="1200" cap="none" spc="0" normalizeH="0" baseline="0" noProof="0" dirty="0" err="1">
                <a:ln>
                  <a:noFill/>
                </a:ln>
                <a:solidFill>
                  <a:srgbClr val="000000"/>
                </a:solidFill>
                <a:effectLst/>
                <a:uLnTx/>
                <a:uFillTx/>
                <a:ea typeface="+mn-ea"/>
                <a:cs typeface="+mn-cs"/>
              </a:rPr>
              <a:t>Meisenheimer</a:t>
            </a:r>
            <a:r>
              <a:rPr kumimoji="0" lang="en-US" b="0" i="0" u="none" strike="noStrike" kern="1200" cap="none" spc="0" normalizeH="0" baseline="0" noProof="0" dirty="0">
                <a:ln>
                  <a:noFill/>
                </a:ln>
                <a:solidFill>
                  <a:srgbClr val="000000"/>
                </a:solidFill>
                <a:effectLst/>
                <a:uLnTx/>
                <a:uFillTx/>
                <a:ea typeface="+mn-ea"/>
                <a:cs typeface="+mn-cs"/>
              </a:rPr>
              <a:t>, E. S., &amp; Oh, R. C. (2021). Alcohol withdrawal syndrome: Outpatient management. </a:t>
            </a:r>
            <a:r>
              <a:rPr kumimoji="0" lang="en-US" b="0" i="1" u="none" strike="noStrike" kern="1200" cap="none" spc="0" normalizeH="0" baseline="0" noProof="0" dirty="0">
                <a:ln>
                  <a:noFill/>
                </a:ln>
                <a:solidFill>
                  <a:srgbClr val="000000"/>
                </a:solidFill>
                <a:effectLst/>
                <a:uLnTx/>
                <a:uFillTx/>
                <a:ea typeface="+mn-ea"/>
                <a:cs typeface="+mn-cs"/>
              </a:rPr>
              <a:t>American family physician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104</a:t>
            </a:r>
            <a:r>
              <a:rPr kumimoji="0" lang="en-US" b="0" i="0" u="none" strike="noStrike" kern="1200" cap="none" spc="0" normalizeH="0" baseline="0" noProof="0" dirty="0">
                <a:ln>
                  <a:noFill/>
                </a:ln>
                <a:solidFill>
                  <a:srgbClr val="000000"/>
                </a:solidFill>
                <a:effectLst/>
                <a:uLnTx/>
                <a:uFillTx/>
                <a:ea typeface="+mn-ea"/>
                <a:cs typeface="+mn-cs"/>
              </a:rPr>
              <a:t>(3), 253-262.</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3</a:t>
            </a:fld>
            <a:endParaRPr lang="en-US"/>
          </a:p>
        </p:txBody>
      </p:sp>
    </p:spTree>
    <p:extLst>
      <p:ext uri="{BB962C8B-B14F-4D97-AF65-F5344CB8AC3E}">
        <p14:creationId xmlns:p14="http://schemas.microsoft.com/office/powerpoint/2010/main" val="344329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Delirium tremens (DTs) can occur as part of severe alcohol withdrawal symptoms. Review the list of symptoms for individuals with DTs highlighting hallucinations that occur. It is important to collect information about recent (</a:t>
            </a:r>
            <a:r>
              <a:rPr kumimoji="0" lang="en-US" b="0" i="1" u="none" strike="noStrike" kern="1200" cap="none" spc="0" normalizeH="0" baseline="0" noProof="0" dirty="0">
                <a:ln>
                  <a:noFill/>
                </a:ln>
                <a:solidFill>
                  <a:prstClr val="black"/>
                </a:solidFill>
                <a:effectLst/>
                <a:uLnTx/>
                <a:uFillTx/>
                <a:ea typeface="+mn-ea"/>
                <a:cs typeface="+mn-cs"/>
              </a:rPr>
              <a:t>How many hours ago was your last drink?</a:t>
            </a:r>
            <a:r>
              <a:rPr kumimoji="0" lang="en-US" b="0" i="0" u="none" strike="noStrike" kern="1200" cap="none" spc="0" normalizeH="0" baseline="0" noProof="0" dirty="0">
                <a:ln>
                  <a:noFill/>
                </a:ln>
                <a:solidFill>
                  <a:prstClr val="black"/>
                </a:solidFill>
                <a:effectLst/>
                <a:uLnTx/>
                <a:uFillTx/>
                <a:ea typeface="+mn-ea"/>
                <a:cs typeface="+mn-cs"/>
              </a:rPr>
              <a:t>) and past drinking, specifically in the last two weeks (</a:t>
            </a:r>
            <a:r>
              <a:rPr kumimoji="0" lang="en-US" b="0" i="1" u="none" strike="noStrike" kern="1200" cap="none" spc="0" normalizeH="0" baseline="0" noProof="0" dirty="0">
                <a:ln>
                  <a:noFill/>
                </a:ln>
                <a:solidFill>
                  <a:prstClr val="black"/>
                </a:solidFill>
                <a:effectLst/>
                <a:uLnTx/>
                <a:uFillTx/>
                <a:ea typeface="+mn-ea"/>
                <a:cs typeface="+mn-cs"/>
              </a:rPr>
              <a:t>Prior to your last drink how much alcohol were your drinking a day in the last two weeks?</a:t>
            </a:r>
            <a:r>
              <a:rPr kumimoji="0" lang="en-US" b="0" i="0" u="none" strike="noStrike" kern="1200" cap="none" spc="0" normalizeH="0" baseline="0" noProof="0" dirty="0">
                <a:ln>
                  <a:noFill/>
                </a:ln>
                <a:solidFill>
                  <a:prstClr val="black"/>
                </a:solidFill>
                <a:effectLst/>
                <a:uLnTx/>
                <a:uFillTx/>
                <a:ea typeface="+mn-ea"/>
                <a:cs typeface="+mn-cs"/>
              </a:rPr>
              <a:t>). Remind students/clinicians/peers about having a non-judgmental attitude when asking these questions about alcohol use. Assisting the patient/client to seek medical care if experiencing DTs to manage withdrawal symptoms is indicated (e.g., call 911) while ensuring that follow-up treatment/recovery support sessions are in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Day, E., &amp; Daly, C. (2022). Clinical management of the alcohol withdrawal syndrome. </a:t>
            </a:r>
            <a:r>
              <a:rPr kumimoji="0" lang="en-US" b="0" i="1" u="none" strike="noStrike" kern="1200" cap="none" spc="0" normalizeH="0" baseline="0" noProof="0" dirty="0">
                <a:ln>
                  <a:noFill/>
                </a:ln>
                <a:solidFill>
                  <a:srgbClr val="000000"/>
                </a:solidFill>
                <a:effectLst/>
                <a:uLnTx/>
                <a:uFillTx/>
                <a:ea typeface="+mn-ea"/>
                <a:cs typeface="+mn-cs"/>
              </a:rPr>
              <a:t>Addiction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117</a:t>
            </a:r>
            <a:r>
              <a:rPr kumimoji="0" lang="en-US" b="0" i="0" u="none" strike="noStrike" kern="1200" cap="none" spc="0" normalizeH="0" baseline="0" noProof="0" dirty="0">
                <a:ln>
                  <a:noFill/>
                </a:ln>
                <a:solidFill>
                  <a:srgbClr val="000000"/>
                </a:solidFill>
                <a:effectLst/>
                <a:uLnTx/>
                <a:uFillTx/>
                <a:ea typeface="+mn-ea"/>
                <a:cs typeface="+mn-cs"/>
              </a:rPr>
              <a:t>(3), 804-814. </a:t>
            </a:r>
            <a:r>
              <a:rPr kumimoji="0" lang="en-US" b="0" i="0" u="sng" strike="noStrike" kern="1200" cap="none" spc="0" normalizeH="0" baseline="0" noProof="0" dirty="0">
                <a:ln>
                  <a:noFill/>
                </a:ln>
                <a:solidFill>
                  <a:srgbClr val="0000FF"/>
                </a:solidFill>
                <a:effectLst/>
                <a:uLnTx/>
                <a:uFillTx/>
                <a:ea typeface="+mn-ea"/>
                <a:cs typeface="+mn-cs"/>
                <a:hlinkClick r:id="rId3"/>
              </a:rPr>
              <a:t>https://doi.org/10.1111/add.15647</a:t>
            </a:r>
            <a:r>
              <a:rPr kumimoji="0" lang="en-US" b="0" i="0" u="none" strike="noStrike" kern="1200" cap="none" spc="0" normalizeH="0" baseline="0" noProof="0" dirty="0">
                <a:ln>
                  <a:noFill/>
                </a:ln>
                <a:solidFill>
                  <a:srgbClr val="000000"/>
                </a:solidFill>
                <a:effectLst/>
                <a:uLnTx/>
                <a:uFillTx/>
                <a:ea typeface="+mn-ea"/>
                <a:cs typeface="+mn-cs"/>
              </a:rPr>
              <a:t>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Tiglao, S. M., </a:t>
            </a:r>
            <a:r>
              <a:rPr kumimoji="0" lang="en-US" b="0" i="0" u="none" strike="noStrike" kern="1200" cap="none" spc="0" normalizeH="0" baseline="0" noProof="0" dirty="0" err="1">
                <a:ln>
                  <a:noFill/>
                </a:ln>
                <a:solidFill>
                  <a:srgbClr val="000000"/>
                </a:solidFill>
                <a:effectLst/>
                <a:uLnTx/>
                <a:uFillTx/>
                <a:ea typeface="+mn-ea"/>
                <a:cs typeface="+mn-cs"/>
              </a:rPr>
              <a:t>Meisenheimer</a:t>
            </a:r>
            <a:r>
              <a:rPr kumimoji="0" lang="en-US" b="0" i="0" u="none" strike="noStrike" kern="1200" cap="none" spc="0" normalizeH="0" baseline="0" noProof="0" dirty="0">
                <a:ln>
                  <a:noFill/>
                </a:ln>
                <a:solidFill>
                  <a:srgbClr val="000000"/>
                </a:solidFill>
                <a:effectLst/>
                <a:uLnTx/>
                <a:uFillTx/>
                <a:ea typeface="+mn-ea"/>
                <a:cs typeface="+mn-cs"/>
              </a:rPr>
              <a:t>, E. S., &amp; Oh, R. C. (2021). Alcohol withdrawal syndrome: Outpatient management. </a:t>
            </a:r>
            <a:r>
              <a:rPr kumimoji="0" lang="en-US" b="0" i="1" u="none" strike="noStrike" kern="1200" cap="none" spc="0" normalizeH="0" baseline="0" noProof="0" dirty="0">
                <a:ln>
                  <a:noFill/>
                </a:ln>
                <a:solidFill>
                  <a:srgbClr val="000000"/>
                </a:solidFill>
                <a:effectLst/>
                <a:uLnTx/>
                <a:uFillTx/>
                <a:ea typeface="+mn-ea"/>
                <a:cs typeface="+mn-cs"/>
              </a:rPr>
              <a:t>American family physician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104</a:t>
            </a:r>
            <a:r>
              <a:rPr kumimoji="0" lang="en-US" b="0" i="0" u="none" strike="noStrike" kern="1200" cap="none" spc="0" normalizeH="0" baseline="0" noProof="0" dirty="0">
                <a:ln>
                  <a:noFill/>
                </a:ln>
                <a:solidFill>
                  <a:srgbClr val="000000"/>
                </a:solidFill>
                <a:effectLst/>
                <a:uLnTx/>
                <a:uFillTx/>
                <a:ea typeface="+mn-ea"/>
                <a:cs typeface="+mn-cs"/>
              </a:rPr>
              <a:t>(3), 253-262.</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4</a:t>
            </a:fld>
            <a:endParaRPr lang="en-US"/>
          </a:p>
        </p:txBody>
      </p:sp>
    </p:spTree>
    <p:extLst>
      <p:ext uri="{BB962C8B-B14F-4D97-AF65-F5344CB8AC3E}">
        <p14:creationId xmlns:p14="http://schemas.microsoft.com/office/powerpoint/2010/main" val="1516828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ask patients/clients/peers the time of their last use of alcohol and how much they consumed. As a reminder, some individuals can begin the alcohol withdrawal process while still being intoxicated. DTs are considered a medical emergency due to possible injury caused by confusion and/or hallucinations, irregular heartbeat, seizures, etc. The American Society of Addiction Medicine (ASAM) has divided alcohol withdrawal symptoms into Mild, Medium, Severe, and Complicated. These designations may be helpful in determining a referral. It is ALWAYS appropriate for students/clinicians/peers to refer patients/clients/peers to have the individual examined/evaluated by a health care provider to determine their risk for severe or complicated alcohol withdrawal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Day, E., &amp; Daly, C. (2022). Clinical management of the alcohol withdrawal syndrome. </a:t>
            </a:r>
            <a:r>
              <a:rPr kumimoji="0" lang="en-US" b="0" i="1" u="none" strike="noStrike" kern="1200" cap="none" spc="0" normalizeH="0" baseline="0" noProof="0" dirty="0">
                <a:ln>
                  <a:noFill/>
                </a:ln>
                <a:solidFill>
                  <a:srgbClr val="000000"/>
                </a:solidFill>
                <a:effectLst/>
                <a:uLnTx/>
                <a:uFillTx/>
                <a:ea typeface="+mn-ea"/>
                <a:cs typeface="+mn-cs"/>
              </a:rPr>
              <a:t>Addiction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117</a:t>
            </a:r>
            <a:r>
              <a:rPr kumimoji="0" lang="en-US" b="0" i="0" u="none" strike="noStrike" kern="1200" cap="none" spc="0" normalizeH="0" baseline="0" noProof="0" dirty="0">
                <a:ln>
                  <a:noFill/>
                </a:ln>
                <a:solidFill>
                  <a:srgbClr val="000000"/>
                </a:solidFill>
                <a:effectLst/>
                <a:uLnTx/>
                <a:uFillTx/>
                <a:ea typeface="+mn-ea"/>
                <a:cs typeface="+mn-cs"/>
              </a:rPr>
              <a:t>(3), 804-814. </a:t>
            </a:r>
            <a:r>
              <a:rPr kumimoji="0" lang="en-US" b="0" i="0" u="sng" strike="noStrike" kern="1200" cap="none" spc="0" normalizeH="0" baseline="0" noProof="0" dirty="0">
                <a:ln>
                  <a:noFill/>
                </a:ln>
                <a:solidFill>
                  <a:srgbClr val="0000FF"/>
                </a:solidFill>
                <a:effectLst/>
                <a:uLnTx/>
                <a:uFillTx/>
                <a:ea typeface="+mn-ea"/>
                <a:cs typeface="+mn-cs"/>
                <a:hlinkClick r:id="rId3"/>
              </a:rPr>
              <a:t>https://doi.org/10.1111/add.15647</a:t>
            </a:r>
            <a:r>
              <a:rPr kumimoji="0" lang="en-US" b="0" i="0" u="none" strike="noStrike" kern="1200" cap="none" spc="0" normalizeH="0" baseline="0" noProof="0" dirty="0">
                <a:ln>
                  <a:noFill/>
                </a:ln>
                <a:solidFill>
                  <a:srgbClr val="000000"/>
                </a:solidFill>
                <a:effectLst/>
                <a:uLnTx/>
                <a:uFillTx/>
                <a:ea typeface="+mn-ea"/>
                <a:cs typeface="+mn-cs"/>
              </a:rPr>
              <a:t>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Tiglao, S. M., </a:t>
            </a:r>
            <a:r>
              <a:rPr kumimoji="0" lang="en-US" b="0" i="0" u="none" strike="noStrike" kern="1200" cap="none" spc="0" normalizeH="0" baseline="0" noProof="0" dirty="0" err="1">
                <a:ln>
                  <a:noFill/>
                </a:ln>
                <a:solidFill>
                  <a:srgbClr val="000000"/>
                </a:solidFill>
                <a:effectLst/>
                <a:uLnTx/>
                <a:uFillTx/>
                <a:ea typeface="+mn-ea"/>
                <a:cs typeface="+mn-cs"/>
              </a:rPr>
              <a:t>Meisenheimer</a:t>
            </a:r>
            <a:r>
              <a:rPr kumimoji="0" lang="en-US" b="0" i="0" u="none" strike="noStrike" kern="1200" cap="none" spc="0" normalizeH="0" baseline="0" noProof="0" dirty="0">
                <a:ln>
                  <a:noFill/>
                </a:ln>
                <a:solidFill>
                  <a:srgbClr val="000000"/>
                </a:solidFill>
                <a:effectLst/>
                <a:uLnTx/>
                <a:uFillTx/>
                <a:ea typeface="+mn-ea"/>
                <a:cs typeface="+mn-cs"/>
              </a:rPr>
              <a:t>, E. S., &amp; Oh, R. C. (2021). Alcohol withdrawal syndrome: Outpatient management. </a:t>
            </a:r>
            <a:r>
              <a:rPr kumimoji="0" lang="en-US" b="0" i="1" u="none" strike="noStrike" kern="1200" cap="none" spc="0" normalizeH="0" baseline="0" noProof="0" dirty="0">
                <a:ln>
                  <a:noFill/>
                </a:ln>
                <a:solidFill>
                  <a:srgbClr val="000000"/>
                </a:solidFill>
                <a:effectLst/>
                <a:uLnTx/>
                <a:uFillTx/>
                <a:ea typeface="+mn-ea"/>
                <a:cs typeface="+mn-cs"/>
              </a:rPr>
              <a:t>American family physician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104</a:t>
            </a:r>
            <a:r>
              <a:rPr kumimoji="0" lang="en-US" b="0" i="0" u="none" strike="noStrike" kern="1200" cap="none" spc="0" normalizeH="0" baseline="0" noProof="0" dirty="0">
                <a:ln>
                  <a:noFill/>
                </a:ln>
                <a:solidFill>
                  <a:srgbClr val="000000"/>
                </a:solidFill>
                <a:effectLst/>
                <a:uLnTx/>
                <a:uFillTx/>
                <a:ea typeface="+mn-ea"/>
                <a:cs typeface="+mn-cs"/>
              </a:rPr>
              <a:t>(3), 253-262.</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5</a:t>
            </a:fld>
            <a:endParaRPr lang="en-US"/>
          </a:p>
        </p:txBody>
      </p:sp>
    </p:spTree>
    <p:extLst>
      <p:ext uri="{BB962C8B-B14F-4D97-AF65-F5344CB8AC3E}">
        <p14:creationId xmlns:p14="http://schemas.microsoft.com/office/powerpoint/2010/main" val="423299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The goal is to collect data in order to make an appropriate assessment of the patient’s/client’s/peers’ condition to provide services or refer for medical services. As mentioned previously, make sure questions are asked about the results from previous attempts to stop alcohol use (did they experience seizures? If so, chances are higher that they would experience seizures again) and what other psychoactive substances are they using that may complicate or mask alcohol withdrawal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Day, E., &amp; Daly, C. (2022). Clinical management of the alcohol withdrawal syndrome. </a:t>
            </a:r>
            <a:r>
              <a:rPr kumimoji="0" lang="en-US" b="0" i="1" u="none" strike="noStrike" kern="1200" cap="none" spc="0" normalizeH="0" baseline="0" noProof="0" dirty="0">
                <a:ln>
                  <a:noFill/>
                </a:ln>
                <a:solidFill>
                  <a:srgbClr val="000000"/>
                </a:solidFill>
                <a:effectLst/>
                <a:uLnTx/>
                <a:uFillTx/>
                <a:ea typeface="+mn-ea"/>
                <a:cs typeface="+mn-cs"/>
              </a:rPr>
              <a:t>Addiction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117</a:t>
            </a:r>
            <a:r>
              <a:rPr kumimoji="0" lang="en-US" b="0" i="0" u="none" strike="noStrike" kern="1200" cap="none" spc="0" normalizeH="0" baseline="0" noProof="0" dirty="0">
                <a:ln>
                  <a:noFill/>
                </a:ln>
                <a:solidFill>
                  <a:srgbClr val="000000"/>
                </a:solidFill>
                <a:effectLst/>
                <a:uLnTx/>
                <a:uFillTx/>
                <a:ea typeface="+mn-ea"/>
                <a:cs typeface="+mn-cs"/>
              </a:rPr>
              <a:t>(3), 804-814. </a:t>
            </a:r>
            <a:r>
              <a:rPr kumimoji="0" lang="en-US" b="0" i="0" u="sng" strike="noStrike" kern="1200" cap="none" spc="0" normalizeH="0" baseline="0" noProof="0" dirty="0">
                <a:ln>
                  <a:noFill/>
                </a:ln>
                <a:solidFill>
                  <a:srgbClr val="0000FF"/>
                </a:solidFill>
                <a:effectLst/>
                <a:uLnTx/>
                <a:uFillTx/>
                <a:ea typeface="+mn-ea"/>
                <a:cs typeface="+mn-cs"/>
                <a:hlinkClick r:id="rId3"/>
              </a:rPr>
              <a:t>https://doi.org/10.1111/add.15647</a:t>
            </a:r>
            <a:r>
              <a:rPr kumimoji="0" lang="en-US" b="0" i="0" u="none" strike="noStrike" kern="1200" cap="none" spc="0" normalizeH="0" baseline="0" noProof="0" dirty="0">
                <a:ln>
                  <a:noFill/>
                </a:ln>
                <a:solidFill>
                  <a:srgbClr val="000000"/>
                </a:solidFill>
                <a:effectLst/>
                <a:uLnTx/>
                <a:uFillTx/>
                <a:ea typeface="+mn-ea"/>
                <a:cs typeface="+mn-cs"/>
              </a:rPr>
              <a:t>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Tiglao, S. M., </a:t>
            </a:r>
            <a:r>
              <a:rPr kumimoji="0" lang="en-US" b="0" i="0" u="none" strike="noStrike" kern="1200" cap="none" spc="0" normalizeH="0" baseline="0" noProof="0" dirty="0" err="1">
                <a:ln>
                  <a:noFill/>
                </a:ln>
                <a:solidFill>
                  <a:srgbClr val="000000"/>
                </a:solidFill>
                <a:effectLst/>
                <a:uLnTx/>
                <a:uFillTx/>
                <a:ea typeface="+mn-ea"/>
                <a:cs typeface="+mn-cs"/>
              </a:rPr>
              <a:t>Meisenheimer</a:t>
            </a:r>
            <a:r>
              <a:rPr kumimoji="0" lang="en-US" b="0" i="0" u="none" strike="noStrike" kern="1200" cap="none" spc="0" normalizeH="0" baseline="0" noProof="0" dirty="0">
                <a:ln>
                  <a:noFill/>
                </a:ln>
                <a:solidFill>
                  <a:srgbClr val="000000"/>
                </a:solidFill>
                <a:effectLst/>
                <a:uLnTx/>
                <a:uFillTx/>
                <a:ea typeface="+mn-ea"/>
                <a:cs typeface="+mn-cs"/>
              </a:rPr>
              <a:t>, E. S., &amp; Oh, R. C. (2021). Alcohol withdrawal syndrome: Outpatient management. </a:t>
            </a:r>
            <a:r>
              <a:rPr kumimoji="0" lang="en-US" b="0" i="1" u="none" strike="noStrike" kern="1200" cap="none" spc="0" normalizeH="0" baseline="0" noProof="0" dirty="0">
                <a:ln>
                  <a:noFill/>
                </a:ln>
                <a:solidFill>
                  <a:srgbClr val="000000"/>
                </a:solidFill>
                <a:effectLst/>
                <a:uLnTx/>
                <a:uFillTx/>
                <a:ea typeface="+mn-ea"/>
                <a:cs typeface="+mn-cs"/>
              </a:rPr>
              <a:t>American family physician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104</a:t>
            </a:r>
            <a:r>
              <a:rPr kumimoji="0" lang="en-US" b="0" i="0" u="none" strike="noStrike" kern="1200" cap="none" spc="0" normalizeH="0" baseline="0" noProof="0" dirty="0">
                <a:ln>
                  <a:noFill/>
                </a:ln>
                <a:solidFill>
                  <a:srgbClr val="000000"/>
                </a:solidFill>
                <a:effectLst/>
                <a:uLnTx/>
                <a:uFillTx/>
                <a:ea typeface="+mn-ea"/>
                <a:cs typeface="+mn-cs"/>
              </a:rPr>
              <a:t>(3), 253-262.</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6</a:t>
            </a:fld>
            <a:endParaRPr lang="en-US"/>
          </a:p>
        </p:txBody>
      </p:sp>
    </p:spTree>
    <p:extLst>
      <p:ext uri="{BB962C8B-B14F-4D97-AF65-F5344CB8AC3E}">
        <p14:creationId xmlns:p14="http://schemas.microsoft.com/office/powerpoint/2010/main" val="232273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American Society of Addiction Medicine (ASAM) has a pocket guide for alcohol withdrawal management designating different levels of alcohol withdrawal symptoms. The levels go from mild to moderately severe, to severe, to complicated. Clinicians/peers should put and/or have policies and procedures in place regarding when clinicians/peers should refer a client/peer experiencing alcohol withdrawal symptoms for a medical assessment. Once again, it is important for clinicians and peers to ask clients/peers about their recent use of alcohol (quantity and time of last use) and if they have experienced alcohol withdrawals in the past ensuring to ask about previous seizures.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American Society of Addiction Medicine. (2020).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ASAM Clinical Practice Guideline on Alcohol Withdrawal Management. </a:t>
            </a:r>
            <a:r>
              <a:rPr kumimoji="0" lang="en-US" sz="1200" b="0" i="0" u="sng" strike="noStrike" kern="1200" cap="none" spc="0" normalizeH="0" baseline="0" noProof="0" dirty="0">
                <a:ln>
                  <a:noFill/>
                </a:ln>
                <a:solidFill>
                  <a:srgbClr val="0000FF"/>
                </a:solidFill>
                <a:effectLst/>
                <a:uLnTx/>
                <a:uFillTx/>
                <a:latin typeface="Calibri" panose="020F0502020204030204" pitchFamily="34" charset="0"/>
                <a:ea typeface="+mn-ea"/>
                <a:cs typeface="+mn-cs"/>
                <a:hlinkClick r:id="rId3"/>
              </a:rPr>
              <a:t>http://eguideline.guidelinecentral.com/i/1254278-alcohol-withdrawal-management/1</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Slide Number Placeholder 3"/>
          <p:cNvSpPr>
            <a:spLocks noGrp="1"/>
          </p:cNvSpPr>
          <p:nvPr>
            <p:ph type="sldNum" sz="quarter" idx="5"/>
          </p:nvPr>
        </p:nvSpPr>
        <p:spPr/>
        <p:txBody>
          <a:bodyPr/>
          <a:lstStyle/>
          <a:p>
            <a:fld id="{C3C57568-7238-436D-869A-88042FAF71A3}" type="slidenum">
              <a:rPr lang="en-US" smtClean="0"/>
              <a:t>7</a:t>
            </a:fld>
            <a:endParaRPr lang="en-US"/>
          </a:p>
        </p:txBody>
      </p:sp>
    </p:spTree>
    <p:extLst>
      <p:ext uri="{BB962C8B-B14F-4D97-AF65-F5344CB8AC3E}">
        <p14:creationId xmlns:p14="http://schemas.microsoft.com/office/powerpoint/2010/main" val="3313996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Diagnostical Statistical Manual 5 (DSM-5) has criteria for diagnosing alcohol withdrawal in patients. Review this list of criteria. Underscore that the client/peer only needs to meet 2 of the 8 criteria in Section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Reference(s)</a:t>
            </a:r>
          </a:p>
          <a:p>
            <a:pPr marL="457200" marR="0" lvl="0" indent="-457200" algn="l"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American Psychiatric Association. (2013).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Diagnostic and statistical manual of mental disorders</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(5th ed.). </a:t>
            </a:r>
            <a:r>
              <a:rPr kumimoji="0" lang="en-US" sz="1200" b="0" i="0" u="sng"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hlinkClick r:id="rId3"/>
              </a:rPr>
              <a:t>https://doi.org/10.1176/appi.books.9780890425596</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C57568-7238-436D-869A-88042FAF71A3}" type="slidenum">
              <a:rPr lang="en-US" smtClean="0"/>
              <a:t>8</a:t>
            </a:fld>
            <a:endParaRPr lang="en-US"/>
          </a:p>
        </p:txBody>
      </p:sp>
    </p:spTree>
    <p:extLst>
      <p:ext uri="{BB962C8B-B14F-4D97-AF65-F5344CB8AC3E}">
        <p14:creationId xmlns:p14="http://schemas.microsoft.com/office/powerpoint/2010/main" val="102101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that clients/peers experiencing alcohol withdrawal get or remain engaged in alcohol treatment/recovery services.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Reference(s)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American Society of Addiction Medicine. (2020). </a:t>
            </a:r>
            <a:r>
              <a:rPr kumimoji="0" lang="en-US" b="0" i="1" u="none" strike="noStrike" kern="1200" cap="none" spc="0" normalizeH="0" baseline="0" noProof="0" dirty="0">
                <a:ln>
                  <a:noFill/>
                </a:ln>
                <a:solidFill>
                  <a:srgbClr val="000000"/>
                </a:solidFill>
                <a:effectLst/>
                <a:uLnTx/>
                <a:uFillTx/>
                <a:ea typeface="+mn-ea"/>
                <a:cs typeface="+mn-cs"/>
              </a:rPr>
              <a:t>The ASAM Clinical Practice Guideline on Alcohol Withdrawal Management. </a:t>
            </a:r>
            <a:r>
              <a:rPr kumimoji="0" lang="en-US" b="0" i="0" u="sng" strike="noStrike" kern="1200" cap="none" spc="0" normalizeH="0" baseline="0" noProof="0" dirty="0">
                <a:ln>
                  <a:noFill/>
                </a:ln>
                <a:solidFill>
                  <a:srgbClr val="0000FF"/>
                </a:solidFill>
                <a:effectLst/>
                <a:uLnTx/>
                <a:uFillTx/>
                <a:ea typeface="+mn-ea"/>
                <a:cs typeface="+mn-cs"/>
                <a:hlinkClick r:id="rId3"/>
              </a:rPr>
              <a:t>http://eguideline.guidelinecentral.com/i/1254278-alcohol-withdrawal-management/1</a:t>
            </a:r>
            <a:r>
              <a:rPr kumimoji="0" lang="en-US" b="0" i="0" u="none" strike="noStrike" kern="1200" cap="none" spc="0" normalizeH="0" baseline="0" noProof="0" dirty="0">
                <a:ln>
                  <a:noFill/>
                </a:ln>
                <a:solidFill>
                  <a:srgbClr val="000000"/>
                </a:solidFill>
                <a:effectLst/>
                <a:uLnTx/>
                <a:uFillTx/>
                <a:ea typeface="+mn-ea"/>
                <a:cs typeface="+mn-cs"/>
              </a:rPr>
              <a:t>?</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Day, E., &amp; Daly, C. (2022). Clinical management of the alcohol withdrawal syndrome. </a:t>
            </a:r>
            <a:r>
              <a:rPr kumimoji="0" lang="en-US" b="0" i="1" u="none" strike="noStrike" kern="1200" cap="none" spc="0" normalizeH="0" baseline="0" noProof="0" dirty="0">
                <a:ln>
                  <a:noFill/>
                </a:ln>
                <a:solidFill>
                  <a:srgbClr val="000000"/>
                </a:solidFill>
                <a:effectLst/>
                <a:uLnTx/>
                <a:uFillTx/>
                <a:ea typeface="+mn-ea"/>
                <a:cs typeface="+mn-cs"/>
              </a:rPr>
              <a:t>Addiction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117</a:t>
            </a:r>
            <a:r>
              <a:rPr kumimoji="0" lang="en-US" b="0" i="0" u="none" strike="noStrike" kern="1200" cap="none" spc="0" normalizeH="0" baseline="0" noProof="0" dirty="0">
                <a:ln>
                  <a:noFill/>
                </a:ln>
                <a:solidFill>
                  <a:srgbClr val="000000"/>
                </a:solidFill>
                <a:effectLst/>
                <a:uLnTx/>
                <a:uFillTx/>
                <a:ea typeface="+mn-ea"/>
                <a:cs typeface="+mn-cs"/>
              </a:rPr>
              <a:t>(3), 804-814. </a:t>
            </a:r>
            <a:r>
              <a:rPr kumimoji="0" lang="en-US" b="0" i="0" u="sng" strike="noStrike" kern="1200" cap="none" spc="0" normalizeH="0" baseline="0" noProof="0" dirty="0">
                <a:ln>
                  <a:noFill/>
                </a:ln>
                <a:solidFill>
                  <a:srgbClr val="0000FF"/>
                </a:solidFill>
                <a:effectLst/>
                <a:uLnTx/>
                <a:uFillTx/>
                <a:ea typeface="+mn-ea"/>
                <a:cs typeface="+mn-cs"/>
                <a:hlinkClick r:id="rId4"/>
              </a:rPr>
              <a:t>https://doi.org/10.1111/add.15647</a:t>
            </a:r>
            <a:r>
              <a:rPr kumimoji="0" lang="en-US" b="0" i="0" u="none" strike="noStrike" kern="1200" cap="none" spc="0" normalizeH="0" baseline="0" noProof="0" dirty="0">
                <a:ln>
                  <a:noFill/>
                </a:ln>
                <a:solidFill>
                  <a:srgbClr val="000000"/>
                </a:solidFill>
                <a:effectLst/>
                <a:uLnTx/>
                <a:uFillTx/>
                <a:ea typeface="+mn-ea"/>
                <a:cs typeface="+mn-cs"/>
              </a:rPr>
              <a:t>  </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Tiglao, S. M., </a:t>
            </a:r>
            <a:r>
              <a:rPr kumimoji="0" lang="en-US" b="0" i="0" u="none" strike="noStrike" kern="1200" cap="none" spc="0" normalizeH="0" baseline="0" noProof="0" dirty="0" err="1">
                <a:ln>
                  <a:noFill/>
                </a:ln>
                <a:solidFill>
                  <a:srgbClr val="000000"/>
                </a:solidFill>
                <a:effectLst/>
                <a:uLnTx/>
                <a:uFillTx/>
                <a:ea typeface="+mn-ea"/>
                <a:cs typeface="+mn-cs"/>
              </a:rPr>
              <a:t>Meisenheimer</a:t>
            </a:r>
            <a:r>
              <a:rPr kumimoji="0" lang="en-US" b="0" i="0" u="none" strike="noStrike" kern="1200" cap="none" spc="0" normalizeH="0" baseline="0" noProof="0" dirty="0">
                <a:ln>
                  <a:noFill/>
                </a:ln>
                <a:solidFill>
                  <a:srgbClr val="000000"/>
                </a:solidFill>
                <a:effectLst/>
                <a:uLnTx/>
                <a:uFillTx/>
                <a:ea typeface="+mn-ea"/>
                <a:cs typeface="+mn-cs"/>
              </a:rPr>
              <a:t>, E. S., &amp; Oh, R. C. (2021). Alcohol withdrawal syndrome: Outpatient management. </a:t>
            </a:r>
            <a:r>
              <a:rPr kumimoji="0" lang="en-US" b="0" i="1" u="none" strike="noStrike" kern="1200" cap="none" spc="0" normalizeH="0" baseline="0" noProof="0" dirty="0">
                <a:ln>
                  <a:noFill/>
                </a:ln>
                <a:solidFill>
                  <a:srgbClr val="000000"/>
                </a:solidFill>
                <a:effectLst/>
                <a:uLnTx/>
                <a:uFillTx/>
                <a:ea typeface="+mn-ea"/>
                <a:cs typeface="+mn-cs"/>
              </a:rPr>
              <a:t>American family physician</a:t>
            </a: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104</a:t>
            </a:r>
            <a:r>
              <a:rPr kumimoji="0" lang="en-US" b="0" i="0" u="none" strike="noStrike" kern="1200" cap="none" spc="0" normalizeH="0" baseline="0" noProof="0" dirty="0">
                <a:ln>
                  <a:noFill/>
                </a:ln>
                <a:solidFill>
                  <a:srgbClr val="000000"/>
                </a:solidFill>
                <a:effectLst/>
                <a:uLnTx/>
                <a:uFillTx/>
                <a:ea typeface="+mn-ea"/>
                <a:cs typeface="+mn-cs"/>
              </a:rPr>
              <a:t>(3), 253-262.</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3C57568-7238-436D-869A-88042FAF71A3}" type="slidenum">
              <a:rPr lang="en-US" smtClean="0"/>
              <a:t>9</a:t>
            </a:fld>
            <a:endParaRPr lang="en-US"/>
          </a:p>
        </p:txBody>
      </p:sp>
    </p:spTree>
    <p:extLst>
      <p:ext uri="{BB962C8B-B14F-4D97-AF65-F5344CB8AC3E}">
        <p14:creationId xmlns:p14="http://schemas.microsoft.com/office/powerpoint/2010/main" val="199935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886B-284F-4CAE-9820-907DD27F85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2663BA-1AA4-4B1A-95DA-752C64D40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AF5C89-C552-4834-888D-1B4BA3204803}"/>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5" name="Footer Placeholder 4">
            <a:extLst>
              <a:ext uri="{FF2B5EF4-FFF2-40B4-BE49-F238E27FC236}">
                <a16:creationId xmlns:a16="http://schemas.microsoft.com/office/drawing/2014/main" id="{BA2C446F-6CA9-481E-97CD-C11D8B3CD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51E9C-041F-458A-B3F8-0C96A0EEFDD3}"/>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3108861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6360-AC6A-4117-B020-4959ADEED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89AC74-931F-4B8E-9E84-07E58EF8C2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FE9B7-123D-451B-9E19-FF9A7B6FA111}"/>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5" name="Footer Placeholder 4">
            <a:extLst>
              <a:ext uri="{FF2B5EF4-FFF2-40B4-BE49-F238E27FC236}">
                <a16:creationId xmlns:a16="http://schemas.microsoft.com/office/drawing/2014/main" id="{6FA96D01-57F0-4502-ADA2-7B1BA0B7C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BA2C6-8130-4DF8-B54F-DD6442292F29}"/>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4019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7DA9C-7E98-406A-B8BC-A40F7F7FF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E91887-CC90-4BDA-9A3A-6DFED2D5C5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1FFE8-64C5-48E6-ADBF-969925A3912A}"/>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5" name="Footer Placeholder 4">
            <a:extLst>
              <a:ext uri="{FF2B5EF4-FFF2-40B4-BE49-F238E27FC236}">
                <a16:creationId xmlns:a16="http://schemas.microsoft.com/office/drawing/2014/main" id="{52D58BF8-8EE6-4B00-B579-D76B0281B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11D72-A9C6-47DD-A81E-25F9E02E7EA3}"/>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445814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68491A1E-41C5-B510-AC7F-6FC29420806F}"/>
              </a:ext>
            </a:extLst>
          </p:cNvPr>
          <p:cNvSpPr>
            <a:spLocks noGrp="1"/>
          </p:cNvSpPr>
          <p:nvPr>
            <p:ph type="subTitle" idx="10" hasCustomPrompt="1"/>
          </p:nvPr>
        </p:nvSpPr>
        <p:spPr>
          <a:xfrm>
            <a:off x="457200" y="3602736"/>
            <a:ext cx="54864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SUD Keys to Education">
            <a:extLst>
              <a:ext uri="{FF2B5EF4-FFF2-40B4-BE49-F238E27FC236}">
                <a16:creationId xmlns:a16="http://schemas.microsoft.com/office/drawing/2014/main" id="{64BE71A9-A13F-8264-3474-56C4A1FF2F0D}"/>
              </a:ext>
            </a:extLst>
          </p:cNvPr>
          <p:cNvPicPr>
            <a:picLocks noChangeAspect="1"/>
          </p:cNvPicPr>
          <p:nvPr userDrawn="1"/>
        </p:nvPicPr>
        <p:blipFill>
          <a:blip r:embed="rId3"/>
          <a:srcRect/>
          <a:stretch/>
        </p:blipFill>
        <p:spPr>
          <a:xfrm>
            <a:off x="457200" y="459511"/>
            <a:ext cx="3498618" cy="1275537"/>
          </a:xfrm>
          <a:prstGeom prst="rect">
            <a:avLst/>
          </a:prstGeom>
        </p:spPr>
      </p:pic>
      <p:pic>
        <p:nvPicPr>
          <p:cNvPr id="11" name="Picture 10" descr="Mountain Plans ATTC and Pacific Southwest ATTC">
            <a:extLst>
              <a:ext uri="{FF2B5EF4-FFF2-40B4-BE49-F238E27FC236}">
                <a16:creationId xmlns:a16="http://schemas.microsoft.com/office/drawing/2014/main" id="{B1906DBE-BE95-D6F8-2839-C8CBFD34B30D}"/>
              </a:ext>
            </a:extLst>
          </p:cNvPr>
          <p:cNvPicPr>
            <a:picLocks noChangeAspect="1"/>
          </p:cNvPicPr>
          <p:nvPr userDrawn="1"/>
        </p:nvPicPr>
        <p:blipFill>
          <a:blip r:embed="rId4"/>
          <a:srcRect/>
          <a:stretch/>
        </p:blipFill>
        <p:spPr>
          <a:xfrm>
            <a:off x="467596" y="5650991"/>
            <a:ext cx="1783819" cy="749808"/>
          </a:xfrm>
          <a:prstGeom prst="rect">
            <a:avLst/>
          </a:prstGeom>
        </p:spPr>
      </p:pic>
      <p:pic>
        <p:nvPicPr>
          <p:cNvPr id="12" name="Picture 11" descr="SAMHSA">
            <a:extLst>
              <a:ext uri="{FF2B5EF4-FFF2-40B4-BE49-F238E27FC236}">
                <a16:creationId xmlns:a16="http://schemas.microsoft.com/office/drawing/2014/main" id="{9D45F588-C57B-7D16-05D1-1B4F744EA80A}"/>
              </a:ext>
            </a:extLst>
          </p:cNvPr>
          <p:cNvPicPr>
            <a:picLocks noChangeAspect="1"/>
          </p:cNvPicPr>
          <p:nvPr userDrawn="1"/>
        </p:nvPicPr>
        <p:blipFill>
          <a:blip r:embed="rId5"/>
          <a:srcRect/>
          <a:stretch/>
        </p:blipFill>
        <p:spPr>
          <a:xfrm>
            <a:off x="2532888" y="5771266"/>
            <a:ext cx="1993900" cy="517896"/>
          </a:xfrm>
          <a:prstGeom prst="rect">
            <a:avLst/>
          </a:prstGeom>
        </p:spPr>
      </p:pic>
      <p:sp>
        <p:nvSpPr>
          <p:cNvPr id="13" name="Title 12">
            <a:extLst>
              <a:ext uri="{FF2B5EF4-FFF2-40B4-BE49-F238E27FC236}">
                <a16:creationId xmlns:a16="http://schemas.microsoft.com/office/drawing/2014/main" id="{841D367C-AAC2-9700-F70F-4E32C65ACDF1}"/>
              </a:ext>
            </a:extLst>
          </p:cNvPr>
          <p:cNvSpPr>
            <a:spLocks noGrp="1"/>
          </p:cNvSpPr>
          <p:nvPr>
            <p:ph type="title" hasCustomPrompt="1"/>
          </p:nvPr>
        </p:nvSpPr>
        <p:spPr>
          <a:xfrm>
            <a:off x="467596" y="1124712"/>
            <a:ext cx="5476003" cy="2387600"/>
          </a:xfrm>
        </p:spPr>
        <p:txBody>
          <a:bodyPr anchor="b">
            <a:normAutofit/>
          </a:bodyPr>
          <a:lstStyle>
            <a:lvl1pPr>
              <a:defRPr sz="3800" b="1">
                <a:solidFill>
                  <a:schemeClr val="bg1"/>
                </a:solidFill>
              </a:defRPr>
            </a:lvl1pPr>
          </a:lstStyle>
          <a:p>
            <a:r>
              <a:rPr lang="en-US" dirty="0">
                <a:solidFill>
                  <a:schemeClr val="bg1"/>
                </a:solidFill>
              </a:rPr>
              <a:t>CLICK TO EDIT MASTER TITLE STYLE</a:t>
            </a:r>
          </a:p>
        </p:txBody>
      </p:sp>
    </p:spTree>
    <p:extLst>
      <p:ext uri="{BB962C8B-B14F-4D97-AF65-F5344CB8AC3E}">
        <p14:creationId xmlns:p14="http://schemas.microsoft.com/office/powerpoint/2010/main" val="321392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2516-7F77-4E61-8F42-15DA18FCCD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79EE48-6FE8-4F49-8D9E-68B009704E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0C8FA-E0A8-4378-9D16-0EA8B41C0928}"/>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5" name="Footer Placeholder 4">
            <a:extLst>
              <a:ext uri="{FF2B5EF4-FFF2-40B4-BE49-F238E27FC236}">
                <a16:creationId xmlns:a16="http://schemas.microsoft.com/office/drawing/2014/main" id="{C90A0860-F28D-46DC-98B2-0547069AE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3B001-68E4-44FD-90B7-1D45BA95072E}"/>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408067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A5A2-504D-47A3-94D2-C394BF3421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77165D-6DB1-4846-AC5B-AF944531D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A5EF61-A659-40BD-84E1-6E8BC1C671EF}"/>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5" name="Footer Placeholder 4">
            <a:extLst>
              <a:ext uri="{FF2B5EF4-FFF2-40B4-BE49-F238E27FC236}">
                <a16:creationId xmlns:a16="http://schemas.microsoft.com/office/drawing/2014/main" id="{1FB8A3D3-5FF0-48D0-A93B-B1BF83E78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0A8AB-6969-4683-BFE2-51CC920B2735}"/>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1670822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CAC7-D2DC-4029-955E-6E0EE19753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8BBD0-F55B-4AF9-8D54-C9B4BDA39E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1626C-78AE-4AC0-94BF-10E4CD0345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EBD9FA-457C-44D7-B2BE-541D212C5CDF}"/>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6" name="Footer Placeholder 5">
            <a:extLst>
              <a:ext uri="{FF2B5EF4-FFF2-40B4-BE49-F238E27FC236}">
                <a16:creationId xmlns:a16="http://schemas.microsoft.com/office/drawing/2014/main" id="{FFF5206A-6ABA-4C15-AFF4-DE3D36C12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7C4CCA-CB14-47B2-B710-BF5BF13973B5}"/>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327092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C6EC-350B-436C-8868-8CB7023FC6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2A6695-36BF-471C-BC8F-98D6DE6C83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65EA70-9C7F-4D1F-9375-5619334304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B39EB-F645-4889-9104-31CFD93DF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5C4946-194D-4529-A48E-479F980A48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F1FCC-5259-46CC-9855-A49CCA73AEA4}"/>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8" name="Footer Placeholder 7">
            <a:extLst>
              <a:ext uri="{FF2B5EF4-FFF2-40B4-BE49-F238E27FC236}">
                <a16:creationId xmlns:a16="http://schemas.microsoft.com/office/drawing/2014/main" id="{CC221738-0CA1-4F96-A404-7BC439D87D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ADA914-84BA-4547-9698-8B72DE72258E}"/>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276286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4A560-E81F-4FAB-9143-A583CD037C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45CB4E-2C19-4BB0-B8B7-82E5D50080CB}"/>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4" name="Footer Placeholder 3">
            <a:extLst>
              <a:ext uri="{FF2B5EF4-FFF2-40B4-BE49-F238E27FC236}">
                <a16:creationId xmlns:a16="http://schemas.microsoft.com/office/drawing/2014/main" id="{F3D9F692-64A6-425C-B628-096D1C2F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D238AF-E67D-466E-8C8B-3F4276DC8628}"/>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185197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F12069-2DC1-4B6D-89ED-26C03160CEF1}"/>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3" name="Footer Placeholder 2">
            <a:extLst>
              <a:ext uri="{FF2B5EF4-FFF2-40B4-BE49-F238E27FC236}">
                <a16:creationId xmlns:a16="http://schemas.microsoft.com/office/drawing/2014/main" id="{2F3CC172-7B58-4FAB-8A61-A5FEDAAFF6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8A194F-F4DF-453C-A2D6-01A77BD38368}"/>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397141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5369-47EE-4096-9831-D91B4C518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8857D-331F-4B01-A9DE-017227A5DF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3D6538-EF65-416F-B2D7-F616CDB71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60AE55-6B55-475C-8E6A-202588312B10}"/>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6" name="Footer Placeholder 5">
            <a:extLst>
              <a:ext uri="{FF2B5EF4-FFF2-40B4-BE49-F238E27FC236}">
                <a16:creationId xmlns:a16="http://schemas.microsoft.com/office/drawing/2014/main" id="{463082CB-1F90-4F26-A061-1147B107D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726C0-CB4F-4D12-BF9A-1C4909F5B2B8}"/>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267547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D179-22C8-4E82-B9F2-F2D25EA69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47AC1F-56DA-4041-B03C-25080355E5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41B529-4908-4DE0-BFFC-BF20376C7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584971-FA3F-4F3F-AC7B-9326AD8F0C19}"/>
              </a:ext>
            </a:extLst>
          </p:cNvPr>
          <p:cNvSpPr>
            <a:spLocks noGrp="1"/>
          </p:cNvSpPr>
          <p:nvPr>
            <p:ph type="dt" sz="half" idx="10"/>
          </p:nvPr>
        </p:nvSpPr>
        <p:spPr/>
        <p:txBody>
          <a:bodyPr/>
          <a:lstStyle/>
          <a:p>
            <a:fld id="{25093FE7-5A64-4C1B-812D-4377B7CE5E57}" type="datetimeFigureOut">
              <a:rPr lang="en-US" smtClean="0"/>
              <a:t>10/21/24</a:t>
            </a:fld>
            <a:endParaRPr lang="en-US"/>
          </a:p>
        </p:txBody>
      </p:sp>
      <p:sp>
        <p:nvSpPr>
          <p:cNvPr id="6" name="Footer Placeholder 5">
            <a:extLst>
              <a:ext uri="{FF2B5EF4-FFF2-40B4-BE49-F238E27FC236}">
                <a16:creationId xmlns:a16="http://schemas.microsoft.com/office/drawing/2014/main" id="{CFDD01A9-103B-4434-BBFD-F5EF3BB86F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A2BFF-E170-47B8-83B0-AF3FE9571BC1}"/>
              </a:ext>
            </a:extLst>
          </p:cNvPr>
          <p:cNvSpPr>
            <a:spLocks noGrp="1"/>
          </p:cNvSpPr>
          <p:nvPr>
            <p:ph type="sldNum" sz="quarter" idx="12"/>
          </p:nvPr>
        </p:nvSpPr>
        <p:spPr/>
        <p:txBody>
          <a:bodyPr/>
          <a:lstStyle/>
          <a:p>
            <a:fld id="{D1908BC4-CD4C-4E35-B730-998383BA44AC}" type="slidenum">
              <a:rPr lang="en-US" smtClean="0"/>
              <a:t>‹#›</a:t>
            </a:fld>
            <a:endParaRPr lang="en-US"/>
          </a:p>
        </p:txBody>
      </p:sp>
    </p:spTree>
    <p:extLst>
      <p:ext uri="{BB962C8B-B14F-4D97-AF65-F5344CB8AC3E}">
        <p14:creationId xmlns:p14="http://schemas.microsoft.com/office/powerpoint/2010/main" val="1743865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3DC0B3-7B4D-4BBC-8E33-8C2441789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221A00-A0AF-416E-B871-79EB9E2B0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5686B-0C34-477C-89EC-527B30F81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93FE7-5A64-4C1B-812D-4377B7CE5E57}" type="datetimeFigureOut">
              <a:rPr lang="en-US" smtClean="0"/>
              <a:t>10/21/24</a:t>
            </a:fld>
            <a:endParaRPr lang="en-US"/>
          </a:p>
        </p:txBody>
      </p:sp>
      <p:sp>
        <p:nvSpPr>
          <p:cNvPr id="5" name="Footer Placeholder 4">
            <a:extLst>
              <a:ext uri="{FF2B5EF4-FFF2-40B4-BE49-F238E27FC236}">
                <a16:creationId xmlns:a16="http://schemas.microsoft.com/office/drawing/2014/main" id="{A4986F4C-1983-45C8-B249-9CD41E308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B9962-823D-4BFB-BBA7-07D25EF9F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08BC4-CD4C-4E35-B730-998383BA44AC}" type="slidenum">
              <a:rPr lang="en-US" smtClean="0"/>
              <a:t>‹#›</a:t>
            </a:fld>
            <a:endParaRPr lang="en-US"/>
          </a:p>
        </p:txBody>
      </p:sp>
    </p:spTree>
    <p:extLst>
      <p:ext uri="{BB962C8B-B14F-4D97-AF65-F5344CB8AC3E}">
        <p14:creationId xmlns:p14="http://schemas.microsoft.com/office/powerpoint/2010/main" val="2367117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014A49-AC32-CB92-2543-DBB738CB3B1A}"/>
              </a:ext>
            </a:extLst>
          </p:cNvPr>
          <p:cNvSpPr>
            <a:spLocks noGrp="1"/>
          </p:cNvSpPr>
          <p:nvPr>
            <p:ph type="title"/>
          </p:nvPr>
        </p:nvSpPr>
        <p:spPr>
          <a:xfrm>
            <a:off x="1001985" y="3179143"/>
            <a:ext cx="5807249" cy="2387600"/>
          </a:xfrm>
        </p:spPr>
        <p:txBody>
          <a:bodyPr/>
          <a:lstStyle/>
          <a:p>
            <a:pPr lvl="0" algn="ctr">
              <a:spcBef>
                <a:spcPts val="1000"/>
              </a:spcBef>
            </a:pPr>
            <a:r>
              <a:rPr lang="en-US" sz="3600" dirty="0">
                <a:solidFill>
                  <a:prstClr val="white"/>
                </a:solidFill>
                <a:latin typeface="Calibri" panose="020F0502020204030204"/>
                <a:ea typeface="+mn-ea"/>
                <a:cs typeface="+mn-cs"/>
              </a:rPr>
              <a:t>Alcohol Withdrawal</a:t>
            </a:r>
            <a:br>
              <a:rPr lang="en-US" sz="3600" dirty="0">
                <a:solidFill>
                  <a:prstClr val="white"/>
                </a:solidFill>
                <a:latin typeface="Calibri" panose="020F0502020204030204"/>
                <a:ea typeface="+mn-ea"/>
                <a:cs typeface="+mn-cs"/>
              </a:rPr>
            </a:br>
            <a:r>
              <a:rPr lang="en-US" dirty="0"/>
              <a:t>	</a:t>
            </a:r>
          </a:p>
        </p:txBody>
      </p:sp>
      <p:pic>
        <p:nvPicPr>
          <p:cNvPr id="3" name="Picture 2">
            <a:extLst>
              <a:ext uri="{FF2B5EF4-FFF2-40B4-BE49-F238E27FC236}">
                <a16:creationId xmlns:a16="http://schemas.microsoft.com/office/drawing/2014/main" id="{256E11D4-91ED-40B1-958B-4F4FE9785EB3}"/>
              </a:ext>
              <a:ext uri="{C183D7F6-B498-43B3-948B-1728B52AA6E4}">
                <adec:decorative xmlns:adec="http://schemas.microsoft.com/office/drawing/2017/decorative" val="1"/>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368296" y="1124712"/>
            <a:ext cx="3014472" cy="3014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609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BD89B7-DBA5-4E98-AE81-4F8E120534B8}"/>
              </a:ext>
            </a:extLst>
          </p:cNvPr>
          <p:cNvSpPr>
            <a:spLocks noGrp="1"/>
          </p:cNvSpPr>
          <p:nvPr>
            <p:ph type="title"/>
          </p:nvPr>
        </p:nvSpPr>
        <p:spPr>
          <a:xfrm>
            <a:off x="4412610" y="1770077"/>
            <a:ext cx="7297038" cy="3485504"/>
          </a:xfrm>
        </p:spPr>
        <p:txBody>
          <a:bodyPr>
            <a:normAutofit/>
          </a:bodyPr>
          <a:lstStyle/>
          <a:p>
            <a:r>
              <a:rPr lang="en-US" dirty="0">
                <a:solidFill>
                  <a:srgbClr val="3E5641"/>
                </a:solidFill>
                <a:latin typeface="Tahoma" panose="020B0604030504040204" pitchFamily="34" charset="0"/>
                <a:ea typeface="Tahoma" panose="020B0604030504040204" pitchFamily="34" charset="0"/>
                <a:cs typeface="Tahoma" panose="020B0604030504040204" pitchFamily="34" charset="0"/>
              </a:rPr>
              <a:t>Alcohol withdrawal management </a:t>
            </a:r>
            <a:r>
              <a:rPr lang="en-US" sz="6000" dirty="0">
                <a:solidFill>
                  <a:srgbClr val="88A0A8"/>
                </a:solidFill>
                <a:latin typeface="Tahoma" panose="020B0604030504040204" pitchFamily="34" charset="0"/>
                <a:ea typeface="Tahoma" panose="020B0604030504040204" pitchFamily="34" charset="0"/>
                <a:cs typeface="Tahoma" panose="020B0604030504040204" pitchFamily="34" charset="0"/>
              </a:rPr>
              <a:t>alone</a:t>
            </a:r>
            <a:r>
              <a:rPr lang="en-US" dirty="0">
                <a:solidFill>
                  <a:srgbClr val="3E5641"/>
                </a:solidFill>
                <a:latin typeface="Tahoma" panose="020B0604030504040204" pitchFamily="34" charset="0"/>
                <a:ea typeface="Tahoma" panose="020B0604030504040204" pitchFamily="34" charset="0"/>
                <a:cs typeface="Tahoma" panose="020B0604030504040204" pitchFamily="34" charset="0"/>
              </a:rPr>
              <a:t> is not an effective treatment for alcohol use disorder</a:t>
            </a:r>
            <a:br>
              <a:rPr lang="en-US" dirty="0">
                <a:solidFill>
                  <a:srgbClr val="3E5641"/>
                </a:solidFill>
              </a:rPr>
            </a:br>
            <a:endParaRPr lang="en-US" dirty="0">
              <a:solidFill>
                <a:srgbClr val="3E5641"/>
              </a:solidFill>
            </a:endParaRPr>
          </a:p>
        </p:txBody>
      </p:sp>
      <p:pic>
        <p:nvPicPr>
          <p:cNvPr id="8" name="Picture 7">
            <a:extLst>
              <a:ext uri="{FF2B5EF4-FFF2-40B4-BE49-F238E27FC236}">
                <a16:creationId xmlns:a16="http://schemas.microsoft.com/office/drawing/2014/main" id="{CA68EF33-D65B-46C1-BF7B-2ABD9FC08ABB}"/>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641" t="11273" r="17853" b="10448"/>
          <a:stretch/>
        </p:blipFill>
        <p:spPr>
          <a:xfrm>
            <a:off x="482352" y="1417738"/>
            <a:ext cx="3288484" cy="3837843"/>
          </a:xfrm>
          <a:prstGeom prst="rect">
            <a:avLst/>
          </a:prstGeom>
        </p:spPr>
      </p:pic>
      <p:sp>
        <p:nvSpPr>
          <p:cNvPr id="9" name="Rectangle 8">
            <a:extLst>
              <a:ext uri="{FF2B5EF4-FFF2-40B4-BE49-F238E27FC236}">
                <a16:creationId xmlns:a16="http://schemas.microsoft.com/office/drawing/2014/main" id="{FAA34A52-C510-48BA-AA24-1D1FE823C0E3}"/>
              </a:ext>
            </a:extLst>
          </p:cNvPr>
          <p:cNvSpPr/>
          <p:nvPr/>
        </p:nvSpPr>
        <p:spPr>
          <a:xfrm>
            <a:off x="251534" y="6113986"/>
            <a:ext cx="11940466" cy="369332"/>
          </a:xfrm>
          <a:prstGeom prst="rect">
            <a:avLst/>
          </a:prstGeom>
        </p:spPr>
        <p:txBody>
          <a:bodyPr wrap="square">
            <a:spAutoFit/>
          </a:bodyPr>
          <a:lstStyle/>
          <a:p>
            <a:r>
              <a:rPr lang="en-US" dirty="0">
                <a:solidFill>
                  <a:schemeClr val="tx1">
                    <a:lumMod val="75000"/>
                    <a:lumOff val="25000"/>
                  </a:schemeClr>
                </a:solidFill>
              </a:rPr>
              <a:t>ASAM Withdrawal Management http://eguideline.guidelinecentral.com/i/1254278-alcohol-withdrawal-management/1?</a:t>
            </a:r>
          </a:p>
        </p:txBody>
      </p:sp>
    </p:spTree>
    <p:extLst>
      <p:ext uri="{BB962C8B-B14F-4D97-AF65-F5344CB8AC3E}">
        <p14:creationId xmlns:p14="http://schemas.microsoft.com/office/powerpoint/2010/main" val="2308976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498865-6863-4E1E-9539-3FA49D9DED5A}"/>
              </a:ext>
            </a:extLst>
          </p:cNvPr>
          <p:cNvSpPr>
            <a:spLocks noGrp="1"/>
          </p:cNvSpPr>
          <p:nvPr>
            <p:ph type="title"/>
          </p:nvPr>
        </p:nvSpPr>
        <p:spPr>
          <a:xfrm>
            <a:off x="386782" y="158721"/>
            <a:ext cx="10515600" cy="1325563"/>
          </a:xfrm>
        </p:spPr>
        <p:txBody>
          <a:bodyPr/>
          <a:lstStyle/>
          <a:p>
            <a:pPr algn="ctr"/>
            <a:r>
              <a:rPr lang="en-US" dirty="0">
                <a:solidFill>
                  <a:srgbClr val="88A0A8"/>
                </a:solidFill>
                <a:latin typeface="Tahoma" panose="020B0604030504040204" pitchFamily="34" charset="0"/>
                <a:ea typeface="Tahoma" panose="020B0604030504040204" pitchFamily="34" charset="0"/>
                <a:cs typeface="Tahoma" panose="020B0604030504040204" pitchFamily="34" charset="0"/>
              </a:rPr>
              <a:t>Which Withdrawal Can be Deadly?</a:t>
            </a:r>
          </a:p>
        </p:txBody>
      </p:sp>
      <p:sp>
        <p:nvSpPr>
          <p:cNvPr id="5" name="Text Placeholder 4">
            <a:extLst>
              <a:ext uri="{FF2B5EF4-FFF2-40B4-BE49-F238E27FC236}">
                <a16:creationId xmlns:a16="http://schemas.microsoft.com/office/drawing/2014/main" id="{087ABCFC-6391-427E-B9B8-88BDE178A666}"/>
              </a:ext>
            </a:extLst>
          </p:cNvPr>
          <p:cNvSpPr>
            <a:spLocks noGrp="1"/>
          </p:cNvSpPr>
          <p:nvPr>
            <p:ph type="body" idx="1"/>
          </p:nvPr>
        </p:nvSpPr>
        <p:spPr/>
        <p:txBody>
          <a:bodyPr>
            <a:normAutofit/>
          </a:bodyPr>
          <a:lstStyle/>
          <a:p>
            <a:r>
              <a:rPr lang="en-US" sz="3200" dirty="0">
                <a:solidFill>
                  <a:srgbClr val="3E5641"/>
                </a:solidFill>
              </a:rPr>
              <a:t>Opioid Withdrawal</a:t>
            </a:r>
          </a:p>
        </p:txBody>
      </p:sp>
      <p:sp>
        <p:nvSpPr>
          <p:cNvPr id="7" name="Text Placeholder 6">
            <a:extLst>
              <a:ext uri="{FF2B5EF4-FFF2-40B4-BE49-F238E27FC236}">
                <a16:creationId xmlns:a16="http://schemas.microsoft.com/office/drawing/2014/main" id="{61DC7E74-459B-46D5-BB7A-363FF6E491D7}"/>
              </a:ext>
            </a:extLst>
          </p:cNvPr>
          <p:cNvSpPr>
            <a:spLocks noGrp="1"/>
          </p:cNvSpPr>
          <p:nvPr>
            <p:ph type="body" sz="quarter" idx="3"/>
          </p:nvPr>
        </p:nvSpPr>
        <p:spPr>
          <a:xfrm>
            <a:off x="5892474" y="1710831"/>
            <a:ext cx="5183188" cy="823912"/>
          </a:xfrm>
        </p:spPr>
        <p:txBody>
          <a:bodyPr>
            <a:normAutofit/>
          </a:bodyPr>
          <a:lstStyle/>
          <a:p>
            <a:r>
              <a:rPr lang="en-US" sz="3200" dirty="0">
                <a:solidFill>
                  <a:srgbClr val="3E5641"/>
                </a:solidFill>
              </a:rPr>
              <a:t>Alcohol Withdrawal</a:t>
            </a:r>
          </a:p>
        </p:txBody>
      </p:sp>
      <p:pic>
        <p:nvPicPr>
          <p:cNvPr id="20" name="Content Placeholder 19">
            <a:extLst>
              <a:ext uri="{FF2B5EF4-FFF2-40B4-BE49-F238E27FC236}">
                <a16:creationId xmlns:a16="http://schemas.microsoft.com/office/drawing/2014/main" id="{D7CE8284-C99D-40AA-A3ED-D2824D087C5A}"/>
              </a:ext>
              <a:ext uri="{C183D7F6-B498-43B3-948B-1728B52AA6E4}">
                <adec:decorative xmlns:adec="http://schemas.microsoft.com/office/drawing/2017/decorative" val="1"/>
              </a:ext>
            </a:extLst>
          </p:cNvPr>
          <p:cNvPicPr>
            <a:picLocks noGrp="1" noChangeAspect="1"/>
          </p:cNvPicPr>
          <p:nvPr>
            <p:ph sz="quarter" idx="4"/>
          </p:nvPr>
        </p:nvPicPr>
        <p:blipFill rotWithShape="1">
          <a:blip r:embed="rId3">
            <a:grayscl/>
            <a:extLst>
              <a:ext uri="{28A0092B-C50C-407E-A947-70E740481C1C}">
                <a14:useLocalDpi xmlns:a14="http://schemas.microsoft.com/office/drawing/2010/main" val="0"/>
              </a:ext>
            </a:extLst>
          </a:blip>
          <a:srcRect l="3399" t="8966" b="8841"/>
          <a:stretch/>
        </p:blipFill>
        <p:spPr>
          <a:xfrm>
            <a:off x="5997575" y="2616030"/>
            <a:ext cx="3559335" cy="3028426"/>
          </a:xfrm>
        </p:spPr>
      </p:pic>
      <p:pic>
        <p:nvPicPr>
          <p:cNvPr id="18" name="Content Placeholder 17">
            <a:extLst>
              <a:ext uri="{FF2B5EF4-FFF2-40B4-BE49-F238E27FC236}">
                <a16:creationId xmlns:a16="http://schemas.microsoft.com/office/drawing/2014/main" id="{59D3136F-ECE7-49C1-B812-6BD6EE805DB0}"/>
              </a:ext>
              <a:ext uri="{C183D7F6-B498-43B3-948B-1728B52AA6E4}">
                <adec:decorative xmlns:adec="http://schemas.microsoft.com/office/drawing/2017/decorative" val="1"/>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7114" t="13615" r="26212" b="14533"/>
          <a:stretch/>
        </p:blipFill>
        <p:spPr>
          <a:xfrm>
            <a:off x="1442906" y="2444125"/>
            <a:ext cx="2265028" cy="3486892"/>
          </a:xfrm>
        </p:spPr>
      </p:pic>
      <p:sp>
        <p:nvSpPr>
          <p:cNvPr id="21" name="Oval 20" descr="Alcohol withdrawl can be deadly">
            <a:extLst>
              <a:ext uri="{FF2B5EF4-FFF2-40B4-BE49-F238E27FC236}">
                <a16:creationId xmlns:a16="http://schemas.microsoft.com/office/drawing/2014/main" id="{DA6026BF-DEA2-4CC7-BCDC-F89B3D3D420B}"/>
              </a:ext>
            </a:extLst>
          </p:cNvPr>
          <p:cNvSpPr/>
          <p:nvPr/>
        </p:nvSpPr>
        <p:spPr>
          <a:xfrm>
            <a:off x="5000897" y="1334828"/>
            <a:ext cx="5452844" cy="501159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7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37EC98-1924-4CB9-95D6-DBCAF29AE03E}"/>
              </a:ext>
            </a:extLst>
          </p:cNvPr>
          <p:cNvSpPr>
            <a:spLocks noGrp="1"/>
          </p:cNvSpPr>
          <p:nvPr>
            <p:ph type="title"/>
          </p:nvPr>
        </p:nvSpPr>
        <p:spPr>
          <a:xfrm>
            <a:off x="221942" y="231960"/>
            <a:ext cx="10515600" cy="1325563"/>
          </a:xfrm>
        </p:spPr>
        <p:txBody>
          <a:bodyPr/>
          <a:lstStyle/>
          <a:p>
            <a:r>
              <a:rPr lang="en-US" dirty="0">
                <a:solidFill>
                  <a:srgbClr val="88A0A8"/>
                </a:solidFill>
                <a:latin typeface="Tahoma" panose="020B0604030504040204" pitchFamily="34" charset="0"/>
                <a:ea typeface="Tahoma" panose="020B0604030504040204" pitchFamily="34" charset="0"/>
                <a:cs typeface="Tahoma" panose="020B0604030504040204" pitchFamily="34" charset="0"/>
              </a:rPr>
              <a:t>Alcohol Withdrawal</a:t>
            </a:r>
          </a:p>
        </p:txBody>
      </p:sp>
      <p:sp>
        <p:nvSpPr>
          <p:cNvPr id="8" name="Content Placeholder 7">
            <a:extLst>
              <a:ext uri="{FF2B5EF4-FFF2-40B4-BE49-F238E27FC236}">
                <a16:creationId xmlns:a16="http://schemas.microsoft.com/office/drawing/2014/main" id="{FA944CCB-65E7-4CAF-88EB-45ABE678A9C1}"/>
              </a:ext>
            </a:extLst>
          </p:cNvPr>
          <p:cNvSpPr>
            <a:spLocks noGrp="1"/>
          </p:cNvSpPr>
          <p:nvPr>
            <p:ph idx="1"/>
          </p:nvPr>
        </p:nvSpPr>
        <p:spPr>
          <a:xfrm>
            <a:off x="-1" y="2414726"/>
            <a:ext cx="12073631" cy="4019690"/>
          </a:xfrm>
        </p:spPr>
        <p:txBody>
          <a:bodyPr>
            <a:normAutofit fontScale="92500" lnSpcReduction="10000"/>
          </a:bodyPr>
          <a:lstStyle/>
          <a:p>
            <a:pPr marL="0" indent="0">
              <a:buNone/>
            </a:pPr>
            <a:r>
              <a:rPr lang="en-US" sz="6600" b="1" dirty="0">
                <a:solidFill>
                  <a:srgbClr val="88A0A8"/>
                </a:solidFill>
              </a:rPr>
              <a:t>50%</a:t>
            </a:r>
            <a:r>
              <a:rPr lang="en-US" sz="6600" b="1" dirty="0">
                <a:solidFill>
                  <a:schemeClr val="tx1">
                    <a:lumMod val="65000"/>
                    <a:lumOff val="35000"/>
                  </a:schemeClr>
                </a:solidFill>
              </a:rPr>
              <a:t> </a:t>
            </a:r>
            <a:r>
              <a:rPr lang="en-US" sz="4000" b="1" dirty="0">
                <a:solidFill>
                  <a:srgbClr val="3E5641"/>
                </a:solidFill>
              </a:rPr>
              <a:t>of individuals with a history of long-term, heavy alcohol consumption for a prolonged period </a:t>
            </a:r>
            <a:r>
              <a:rPr lang="en-US" sz="4000" b="1" dirty="0">
                <a:solidFill>
                  <a:srgbClr val="88A0A8"/>
                </a:solidFill>
              </a:rPr>
              <a:t>(more than two weeks)</a:t>
            </a:r>
            <a:r>
              <a:rPr lang="en-US" sz="4000" b="1" dirty="0">
                <a:solidFill>
                  <a:srgbClr val="3E5641"/>
                </a:solidFill>
              </a:rPr>
              <a:t> of heavy use will experience alcohol withdrawal symptoms when alcohol use is reduced or stopped</a:t>
            </a:r>
          </a:p>
          <a:p>
            <a:pPr marL="0" indent="0">
              <a:buNone/>
            </a:pPr>
            <a:endParaRPr lang="en-US" sz="4000" b="1" dirty="0">
              <a:solidFill>
                <a:srgbClr val="006600"/>
              </a:solidFill>
            </a:endParaRPr>
          </a:p>
          <a:p>
            <a:r>
              <a:rPr lang="en-US" sz="4000" b="1" dirty="0">
                <a:solidFill>
                  <a:srgbClr val="3E5641"/>
                </a:solidFill>
              </a:rPr>
              <a:t>Within</a:t>
            </a:r>
            <a:r>
              <a:rPr lang="en-US" sz="4000" b="1" dirty="0">
                <a:solidFill>
                  <a:srgbClr val="006600"/>
                </a:solidFill>
              </a:rPr>
              <a:t> </a:t>
            </a:r>
            <a:r>
              <a:rPr lang="en-US" sz="4400" b="1" dirty="0">
                <a:solidFill>
                  <a:srgbClr val="88A0A8"/>
                </a:solidFill>
              </a:rPr>
              <a:t>8 to 24 hours </a:t>
            </a:r>
            <a:r>
              <a:rPr lang="en-US" sz="4000" b="1" dirty="0">
                <a:solidFill>
                  <a:srgbClr val="3E5641"/>
                </a:solidFill>
              </a:rPr>
              <a:t>after a drop in blood alcohol levels symptoms and signs usually appear </a:t>
            </a:r>
          </a:p>
          <a:p>
            <a:pPr marL="0" indent="0">
              <a:buNone/>
            </a:pPr>
            <a:endParaRPr lang="en-US" dirty="0"/>
          </a:p>
        </p:txBody>
      </p:sp>
      <p:grpSp>
        <p:nvGrpSpPr>
          <p:cNvPr id="3" name="Group 2">
            <a:extLst>
              <a:ext uri="{FF2B5EF4-FFF2-40B4-BE49-F238E27FC236}">
                <a16:creationId xmlns:a16="http://schemas.microsoft.com/office/drawing/2014/main" id="{2CAC402C-5A3B-A728-9BE4-425821B4EF36}"/>
              </a:ext>
              <a:ext uri="{C183D7F6-B498-43B3-948B-1728B52AA6E4}">
                <adec:decorative xmlns:adec="http://schemas.microsoft.com/office/drawing/2017/decorative" val="1"/>
              </a:ext>
            </a:extLst>
          </p:cNvPr>
          <p:cNvGrpSpPr/>
          <p:nvPr/>
        </p:nvGrpSpPr>
        <p:grpSpPr>
          <a:xfrm>
            <a:off x="5388745" y="68411"/>
            <a:ext cx="6627920" cy="1987402"/>
            <a:chOff x="5388745" y="68411"/>
            <a:chExt cx="6627920" cy="1987402"/>
          </a:xfrm>
        </p:grpSpPr>
        <p:pic>
          <p:nvPicPr>
            <p:cNvPr id="10" name="Picture 9">
              <a:extLst>
                <a:ext uri="{FF2B5EF4-FFF2-40B4-BE49-F238E27FC236}">
                  <a16:creationId xmlns:a16="http://schemas.microsoft.com/office/drawing/2014/main" id="{7A227550-88BE-484D-A029-320D5B5B681B}"/>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6258" t="11004" r="14616" b="13138"/>
            <a:stretch/>
          </p:blipFill>
          <p:spPr>
            <a:xfrm>
              <a:off x="5388745" y="68412"/>
              <a:ext cx="1811045" cy="1987401"/>
            </a:xfrm>
            <a:prstGeom prst="rect">
              <a:avLst/>
            </a:prstGeom>
          </p:spPr>
        </p:pic>
        <p:pic>
          <p:nvPicPr>
            <p:cNvPr id="15" name="Picture 14">
              <a:extLst>
                <a:ext uri="{FF2B5EF4-FFF2-40B4-BE49-F238E27FC236}">
                  <a16:creationId xmlns:a16="http://schemas.microsoft.com/office/drawing/2014/main" id="{8BF0A546-BE6E-4131-9226-69E7C9122561}"/>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6258" t="11004" r="14616" b="13138"/>
            <a:stretch/>
          </p:blipFill>
          <p:spPr>
            <a:xfrm>
              <a:off x="7797182" y="68411"/>
              <a:ext cx="1811045" cy="1987401"/>
            </a:xfrm>
            <a:prstGeom prst="rect">
              <a:avLst/>
            </a:prstGeom>
          </p:spPr>
        </p:pic>
        <p:pic>
          <p:nvPicPr>
            <p:cNvPr id="16" name="Picture 15">
              <a:extLst>
                <a:ext uri="{FF2B5EF4-FFF2-40B4-BE49-F238E27FC236}">
                  <a16:creationId xmlns:a16="http://schemas.microsoft.com/office/drawing/2014/main" id="{51D331EF-8237-43C5-9D29-DA88C9544DC4}"/>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6258" t="11004" r="14616" b="13138"/>
            <a:stretch/>
          </p:blipFill>
          <p:spPr>
            <a:xfrm>
              <a:off x="10205620" y="68411"/>
              <a:ext cx="1811045" cy="1987401"/>
            </a:xfrm>
            <a:prstGeom prst="rect">
              <a:avLst/>
            </a:prstGeom>
          </p:spPr>
        </p:pic>
      </p:grpSp>
      <p:sp>
        <p:nvSpPr>
          <p:cNvPr id="2" name="Rectangle 1">
            <a:extLst>
              <a:ext uri="{FF2B5EF4-FFF2-40B4-BE49-F238E27FC236}">
                <a16:creationId xmlns:a16="http://schemas.microsoft.com/office/drawing/2014/main" id="{34000137-58FE-4A13-8EAC-29BA74576ADD}"/>
              </a:ext>
            </a:extLst>
          </p:cNvPr>
          <p:cNvSpPr/>
          <p:nvPr/>
        </p:nvSpPr>
        <p:spPr>
          <a:xfrm>
            <a:off x="124034" y="6488668"/>
            <a:ext cx="5264711" cy="369332"/>
          </a:xfrm>
          <a:prstGeom prst="rect">
            <a:avLst/>
          </a:prstGeom>
        </p:spPr>
        <p:txBody>
          <a:bodyPr wrap="none">
            <a:spAutoFit/>
          </a:bodyPr>
          <a:lstStyle/>
          <a:p>
            <a:r>
              <a:rPr lang="en-US" dirty="0"/>
              <a:t>Day &amp; Daly, (2022); </a:t>
            </a:r>
            <a:r>
              <a:rPr lang="en-US" dirty="0" err="1"/>
              <a:t>Tiglao</a:t>
            </a:r>
            <a:r>
              <a:rPr lang="en-US" dirty="0"/>
              <a:t>, </a:t>
            </a:r>
            <a:r>
              <a:rPr lang="en-US" dirty="0" err="1"/>
              <a:t>Meisenheimer</a:t>
            </a:r>
            <a:r>
              <a:rPr lang="en-US" dirty="0"/>
              <a:t>, &amp; Oh, 2021 </a:t>
            </a:r>
          </a:p>
        </p:txBody>
      </p:sp>
    </p:spTree>
    <p:extLst>
      <p:ext uri="{BB962C8B-B14F-4D97-AF65-F5344CB8AC3E}">
        <p14:creationId xmlns:p14="http://schemas.microsoft.com/office/powerpoint/2010/main" val="85656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3672F-F8C2-401D-8FFA-461AF0C80A06}"/>
              </a:ext>
            </a:extLst>
          </p:cNvPr>
          <p:cNvSpPr>
            <a:spLocks noGrp="1"/>
          </p:cNvSpPr>
          <p:nvPr>
            <p:ph type="title"/>
          </p:nvPr>
        </p:nvSpPr>
        <p:spPr>
          <a:xfrm>
            <a:off x="905312" y="96677"/>
            <a:ext cx="10515600" cy="1325563"/>
          </a:xfrm>
        </p:spPr>
        <p:txBody>
          <a:bodyPr/>
          <a:lstStyle/>
          <a:p>
            <a:pPr algn="ctr"/>
            <a:r>
              <a:rPr lang="en-US" dirty="0">
                <a:solidFill>
                  <a:srgbClr val="88A0A8"/>
                </a:solidFill>
                <a:latin typeface="Tahoma" panose="020B0604030504040204" pitchFamily="34" charset="0"/>
                <a:ea typeface="Tahoma" panose="020B0604030504040204" pitchFamily="34" charset="0"/>
                <a:cs typeface="Tahoma" panose="020B0604030504040204" pitchFamily="34" charset="0"/>
              </a:rPr>
              <a:t>Alcohol Withdrawal- Seizures</a:t>
            </a:r>
            <a:endParaRPr lang="en-US" dirty="0">
              <a:solidFill>
                <a:srgbClr val="88A0A8"/>
              </a:solidFill>
            </a:endParaRPr>
          </a:p>
        </p:txBody>
      </p:sp>
      <p:sp>
        <p:nvSpPr>
          <p:cNvPr id="3" name="Content Placeholder 2">
            <a:extLst>
              <a:ext uri="{FF2B5EF4-FFF2-40B4-BE49-F238E27FC236}">
                <a16:creationId xmlns:a16="http://schemas.microsoft.com/office/drawing/2014/main" id="{6321082B-73DD-4E2E-90CB-4A106E583B53}"/>
              </a:ext>
            </a:extLst>
          </p:cNvPr>
          <p:cNvSpPr>
            <a:spLocks noGrp="1"/>
          </p:cNvSpPr>
          <p:nvPr>
            <p:ph idx="1"/>
          </p:nvPr>
        </p:nvSpPr>
        <p:spPr>
          <a:xfrm>
            <a:off x="676015" y="1422240"/>
            <a:ext cx="10515600" cy="4351338"/>
          </a:xfrm>
        </p:spPr>
        <p:txBody>
          <a:bodyPr/>
          <a:lstStyle/>
          <a:p>
            <a:pPr>
              <a:buClr>
                <a:srgbClr val="94A545"/>
              </a:buClr>
            </a:pPr>
            <a:r>
              <a:rPr lang="en-US" sz="4400" b="1" dirty="0">
                <a:solidFill>
                  <a:srgbClr val="3E5641"/>
                </a:solidFill>
              </a:rPr>
              <a:t>Approximately </a:t>
            </a:r>
            <a:r>
              <a:rPr lang="en-US" sz="4400" b="1" dirty="0">
                <a:solidFill>
                  <a:srgbClr val="88A0A8"/>
                </a:solidFill>
              </a:rPr>
              <a:t>10% </a:t>
            </a:r>
            <a:r>
              <a:rPr lang="en-US" sz="4400" b="1" dirty="0">
                <a:solidFill>
                  <a:srgbClr val="3E5641"/>
                </a:solidFill>
              </a:rPr>
              <a:t>individuals </a:t>
            </a:r>
            <a:r>
              <a:rPr lang="en-US" sz="4000" b="1" dirty="0">
                <a:solidFill>
                  <a:srgbClr val="3E5641"/>
                </a:solidFill>
              </a:rPr>
              <a:t>with alcohol withdrawal symptoms experience seizures</a:t>
            </a:r>
          </a:p>
          <a:p>
            <a:pPr>
              <a:buClr>
                <a:srgbClr val="94A545"/>
              </a:buClr>
            </a:pPr>
            <a:r>
              <a:rPr lang="en-US" sz="4400" b="1" dirty="0">
                <a:solidFill>
                  <a:srgbClr val="3E5641"/>
                </a:solidFill>
              </a:rPr>
              <a:t>Seizures- </a:t>
            </a:r>
            <a:r>
              <a:rPr lang="en-US" sz="4400" b="1" dirty="0">
                <a:solidFill>
                  <a:srgbClr val="88A0A8"/>
                </a:solidFill>
              </a:rPr>
              <a:t>12 to 48 </a:t>
            </a:r>
            <a:r>
              <a:rPr lang="en-US" sz="4400" b="1" dirty="0">
                <a:solidFill>
                  <a:srgbClr val="3E5641"/>
                </a:solidFill>
              </a:rPr>
              <a:t>hours after cessation</a:t>
            </a:r>
            <a:r>
              <a:rPr lang="en-US" sz="4000" b="1" dirty="0">
                <a:solidFill>
                  <a:srgbClr val="3E5641"/>
                </a:solidFill>
              </a:rPr>
              <a:t> or significant reduction in consumption</a:t>
            </a:r>
          </a:p>
          <a:p>
            <a:pPr marL="0" indent="0">
              <a:buNone/>
            </a:pPr>
            <a:endParaRPr lang="en-US" dirty="0"/>
          </a:p>
        </p:txBody>
      </p:sp>
      <p:pic>
        <p:nvPicPr>
          <p:cNvPr id="5" name="Picture 4">
            <a:extLst>
              <a:ext uri="{FF2B5EF4-FFF2-40B4-BE49-F238E27FC236}">
                <a16:creationId xmlns:a16="http://schemas.microsoft.com/office/drawing/2014/main" id="{1EC69BAF-BCE3-4047-A41F-54877B705EA4}"/>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0407" t="12477" r="7268" b="25137"/>
          <a:stretch/>
        </p:blipFill>
        <p:spPr>
          <a:xfrm>
            <a:off x="3791018" y="3835153"/>
            <a:ext cx="3586245" cy="2717659"/>
          </a:xfrm>
          <a:prstGeom prst="rect">
            <a:avLst/>
          </a:prstGeom>
        </p:spPr>
      </p:pic>
      <p:sp>
        <p:nvSpPr>
          <p:cNvPr id="6" name="Rectangle 5">
            <a:extLst>
              <a:ext uri="{FF2B5EF4-FFF2-40B4-BE49-F238E27FC236}">
                <a16:creationId xmlns:a16="http://schemas.microsoft.com/office/drawing/2014/main" id="{93FF7456-794A-4D49-8FD4-3310A90CC0A7}"/>
              </a:ext>
            </a:extLst>
          </p:cNvPr>
          <p:cNvSpPr/>
          <p:nvPr/>
        </p:nvSpPr>
        <p:spPr>
          <a:xfrm>
            <a:off x="0" y="6488668"/>
            <a:ext cx="7373109" cy="369332"/>
          </a:xfrm>
          <a:prstGeom prst="rect">
            <a:avLst/>
          </a:prstGeom>
        </p:spPr>
        <p:txBody>
          <a:bodyPr wrap="none">
            <a:spAutoFit/>
          </a:bodyPr>
          <a:lstStyle/>
          <a:p>
            <a:r>
              <a:rPr lang="en-US" dirty="0"/>
              <a:t>Day &amp; Daly, (2022); </a:t>
            </a:r>
            <a:r>
              <a:rPr lang="en-US" dirty="0" err="1"/>
              <a:t>Tiglao</a:t>
            </a:r>
            <a:r>
              <a:rPr lang="en-US" dirty="0"/>
              <a:t>, </a:t>
            </a:r>
            <a:r>
              <a:rPr lang="en-US" dirty="0" err="1"/>
              <a:t>Meisenheimer</a:t>
            </a:r>
            <a:r>
              <a:rPr lang="en-US" dirty="0"/>
              <a:t>, &amp; Oh, 2021; Steel &amp; Bradley, 2021 </a:t>
            </a:r>
          </a:p>
        </p:txBody>
      </p:sp>
    </p:spTree>
    <p:extLst>
      <p:ext uri="{BB962C8B-B14F-4D97-AF65-F5344CB8AC3E}">
        <p14:creationId xmlns:p14="http://schemas.microsoft.com/office/powerpoint/2010/main" val="2149710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07BF-211F-494B-BD27-5292A4AA34E7}"/>
              </a:ext>
            </a:extLst>
          </p:cNvPr>
          <p:cNvSpPr>
            <a:spLocks noGrp="1"/>
          </p:cNvSpPr>
          <p:nvPr>
            <p:ph type="title"/>
          </p:nvPr>
        </p:nvSpPr>
        <p:spPr>
          <a:xfrm>
            <a:off x="134617" y="97652"/>
            <a:ext cx="5961383" cy="1325563"/>
          </a:xfrm>
        </p:spPr>
        <p:txBody>
          <a:bodyPr/>
          <a:lstStyle/>
          <a:p>
            <a:r>
              <a:rPr lang="en-US" dirty="0">
                <a:solidFill>
                  <a:srgbClr val="88A0A8"/>
                </a:solidFill>
                <a:latin typeface="Tahoma" panose="020B0604030504040204" pitchFamily="34" charset="0"/>
                <a:ea typeface="Tahoma" panose="020B0604030504040204" pitchFamily="34" charset="0"/>
                <a:cs typeface="Tahoma" panose="020B0604030504040204" pitchFamily="34" charset="0"/>
              </a:rPr>
              <a:t>Alcohol Withdrawal</a:t>
            </a:r>
          </a:p>
        </p:txBody>
      </p:sp>
      <p:sp>
        <p:nvSpPr>
          <p:cNvPr id="3" name="Content Placeholder 2">
            <a:extLst>
              <a:ext uri="{FF2B5EF4-FFF2-40B4-BE49-F238E27FC236}">
                <a16:creationId xmlns:a16="http://schemas.microsoft.com/office/drawing/2014/main" id="{83B95789-DE73-40EE-8CC9-E7430A941B1D}"/>
              </a:ext>
            </a:extLst>
          </p:cNvPr>
          <p:cNvSpPr>
            <a:spLocks noGrp="1"/>
          </p:cNvSpPr>
          <p:nvPr>
            <p:ph idx="1"/>
          </p:nvPr>
        </p:nvSpPr>
        <p:spPr>
          <a:xfrm>
            <a:off x="0" y="1423215"/>
            <a:ext cx="11851690" cy="5334734"/>
          </a:xfrm>
        </p:spPr>
        <p:txBody>
          <a:bodyPr>
            <a:normAutofit/>
          </a:bodyPr>
          <a:lstStyle/>
          <a:p>
            <a:pPr>
              <a:buClr>
                <a:srgbClr val="94A545"/>
              </a:buClr>
            </a:pPr>
            <a:r>
              <a:rPr lang="en-US" sz="3200" b="1" dirty="0">
                <a:solidFill>
                  <a:srgbClr val="3E5641"/>
                </a:solidFill>
              </a:rPr>
              <a:t>If severe withdrawal symptoms are left untreated up to </a:t>
            </a:r>
          </a:p>
          <a:p>
            <a:pPr>
              <a:buClr>
                <a:srgbClr val="94A545"/>
              </a:buClr>
            </a:pPr>
            <a:r>
              <a:rPr lang="en-US" sz="3600" b="1" dirty="0">
                <a:solidFill>
                  <a:srgbClr val="88A0A8"/>
                </a:solidFill>
              </a:rPr>
              <a:t>1/3 of patients </a:t>
            </a:r>
            <a:r>
              <a:rPr lang="en-US" sz="3200" b="1" dirty="0">
                <a:solidFill>
                  <a:srgbClr val="88A0A8"/>
                </a:solidFill>
              </a:rPr>
              <a:t>in hospital </a:t>
            </a:r>
            <a:r>
              <a:rPr lang="en-US" sz="3200" b="1" dirty="0">
                <a:solidFill>
                  <a:srgbClr val="3E5641"/>
                </a:solidFill>
              </a:rPr>
              <a:t>will progress to delirium (known as delirium tremens) </a:t>
            </a:r>
          </a:p>
          <a:p>
            <a:pPr>
              <a:buClr>
                <a:srgbClr val="94A545"/>
              </a:buClr>
            </a:pPr>
            <a:r>
              <a:rPr lang="en-US" sz="3200" b="1" dirty="0">
                <a:solidFill>
                  <a:srgbClr val="3E5641"/>
                </a:solidFill>
              </a:rPr>
              <a:t>DTs include: severe tremor, hallucinations (auditory, olfactory and classically visual) and confusion, alongside associated paranoid delusions, agitation, insomnia, tachycardia, hyperthermia, hypertension, and tachypnoea (abnormally rapid breathing)</a:t>
            </a:r>
          </a:p>
          <a:p>
            <a:pPr>
              <a:buClr>
                <a:srgbClr val="94A545"/>
              </a:buClr>
            </a:pPr>
            <a:r>
              <a:rPr lang="en-US" sz="3200" b="1" dirty="0">
                <a:solidFill>
                  <a:srgbClr val="3E5641"/>
                </a:solidFill>
              </a:rPr>
              <a:t>Transient visual, auditory, or tactile hallucinations</a:t>
            </a:r>
            <a:r>
              <a:rPr lang="en-US" sz="3200" b="1" dirty="0">
                <a:solidFill>
                  <a:srgbClr val="006600"/>
                </a:solidFill>
              </a:rPr>
              <a:t> </a:t>
            </a:r>
          </a:p>
          <a:p>
            <a:pPr>
              <a:buClr>
                <a:srgbClr val="94A545"/>
              </a:buClr>
            </a:pPr>
            <a:r>
              <a:rPr lang="en-US" sz="3600" b="1" dirty="0">
                <a:solidFill>
                  <a:srgbClr val="88A0A8"/>
                </a:solidFill>
              </a:rPr>
              <a:t>occur in 2% to 8%</a:t>
            </a:r>
            <a:r>
              <a:rPr lang="en-US" sz="3600" b="1" dirty="0">
                <a:solidFill>
                  <a:schemeClr val="tx1">
                    <a:lumMod val="75000"/>
                    <a:lumOff val="25000"/>
                  </a:schemeClr>
                </a:solidFill>
              </a:rPr>
              <a:t> </a:t>
            </a:r>
            <a:r>
              <a:rPr lang="en-US" sz="3200" b="1" dirty="0">
                <a:solidFill>
                  <a:srgbClr val="3E5641"/>
                </a:solidFill>
              </a:rPr>
              <a:t>of individuals </a:t>
            </a:r>
          </a:p>
          <a:p>
            <a:pPr>
              <a:buClr>
                <a:srgbClr val="94A545"/>
              </a:buClr>
            </a:pPr>
            <a:r>
              <a:rPr lang="en-US" sz="3200" b="1" dirty="0">
                <a:solidFill>
                  <a:srgbClr val="3E5641"/>
                </a:solidFill>
              </a:rPr>
              <a:t>Delirium tremens may also occur without seizures</a:t>
            </a:r>
          </a:p>
          <a:p>
            <a:pPr marL="0" indent="0">
              <a:buClr>
                <a:srgbClr val="00CC00"/>
              </a:buClr>
              <a:buNone/>
            </a:pPr>
            <a:endParaRPr lang="en-US" b="1" dirty="0">
              <a:solidFill>
                <a:srgbClr val="3E5641"/>
              </a:solidFill>
            </a:endParaRPr>
          </a:p>
          <a:p>
            <a:endParaRPr lang="en-US" dirty="0"/>
          </a:p>
          <a:p>
            <a:pPr marL="0" indent="0">
              <a:buNone/>
            </a:pPr>
            <a:endParaRPr lang="en-US" dirty="0"/>
          </a:p>
          <a:p>
            <a:endParaRPr lang="en-US" dirty="0"/>
          </a:p>
        </p:txBody>
      </p:sp>
      <p:grpSp>
        <p:nvGrpSpPr>
          <p:cNvPr id="8" name="Group 7">
            <a:extLst>
              <a:ext uri="{FF2B5EF4-FFF2-40B4-BE49-F238E27FC236}">
                <a16:creationId xmlns:a16="http://schemas.microsoft.com/office/drawing/2014/main" id="{3C53C293-FA2F-EAE4-B745-C9C673C837DD}"/>
              </a:ext>
              <a:ext uri="{C183D7F6-B498-43B3-948B-1728B52AA6E4}">
                <adec:decorative xmlns:adec="http://schemas.microsoft.com/office/drawing/2017/decorative" val="1"/>
              </a:ext>
            </a:extLst>
          </p:cNvPr>
          <p:cNvGrpSpPr/>
          <p:nvPr/>
        </p:nvGrpSpPr>
        <p:grpSpPr>
          <a:xfrm>
            <a:off x="6096000" y="68155"/>
            <a:ext cx="5803855" cy="1384557"/>
            <a:chOff x="5626145" y="0"/>
            <a:chExt cx="5803855" cy="1384557"/>
          </a:xfrm>
        </p:grpSpPr>
        <p:pic>
          <p:nvPicPr>
            <p:cNvPr id="5" name="Content Placeholder 19">
              <a:extLst>
                <a:ext uri="{FF2B5EF4-FFF2-40B4-BE49-F238E27FC236}">
                  <a16:creationId xmlns:a16="http://schemas.microsoft.com/office/drawing/2014/main" id="{75A5B130-01B9-4005-82B8-2ECCFCA4D00F}"/>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399" t="8966" b="8841"/>
            <a:stretch/>
          </p:blipFill>
          <p:spPr>
            <a:xfrm>
              <a:off x="5626145" y="0"/>
              <a:ext cx="1627281" cy="1384557"/>
            </a:xfrm>
            <a:prstGeom prst="rect">
              <a:avLst/>
            </a:prstGeom>
          </p:spPr>
        </p:pic>
        <p:pic>
          <p:nvPicPr>
            <p:cNvPr id="6" name="Content Placeholder 19">
              <a:extLst>
                <a:ext uri="{FF2B5EF4-FFF2-40B4-BE49-F238E27FC236}">
                  <a16:creationId xmlns:a16="http://schemas.microsoft.com/office/drawing/2014/main" id="{427DE7C1-2DD2-45CC-83F7-29CCA95EFBD2}"/>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399" t="8966" b="8841"/>
            <a:stretch/>
          </p:blipFill>
          <p:spPr>
            <a:xfrm>
              <a:off x="7714432" y="0"/>
              <a:ext cx="1627281" cy="1384557"/>
            </a:xfrm>
            <a:prstGeom prst="rect">
              <a:avLst/>
            </a:prstGeom>
          </p:spPr>
        </p:pic>
        <p:pic>
          <p:nvPicPr>
            <p:cNvPr id="7" name="Content Placeholder 19">
              <a:extLst>
                <a:ext uri="{FF2B5EF4-FFF2-40B4-BE49-F238E27FC236}">
                  <a16:creationId xmlns:a16="http://schemas.microsoft.com/office/drawing/2014/main" id="{83EB5448-23F0-4605-9A8C-C645105EC82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399" t="8966" b="8841"/>
            <a:stretch/>
          </p:blipFill>
          <p:spPr>
            <a:xfrm>
              <a:off x="9802719" y="0"/>
              <a:ext cx="1627281" cy="1384557"/>
            </a:xfrm>
            <a:prstGeom prst="rect">
              <a:avLst/>
            </a:prstGeom>
          </p:spPr>
        </p:pic>
      </p:grpSp>
      <p:sp>
        <p:nvSpPr>
          <p:cNvPr id="4" name="Rectangle 3">
            <a:extLst>
              <a:ext uri="{FF2B5EF4-FFF2-40B4-BE49-F238E27FC236}">
                <a16:creationId xmlns:a16="http://schemas.microsoft.com/office/drawing/2014/main" id="{3929C72A-4555-4B6C-9286-E9BABEF98071}"/>
              </a:ext>
            </a:extLst>
          </p:cNvPr>
          <p:cNvSpPr/>
          <p:nvPr/>
        </p:nvSpPr>
        <p:spPr>
          <a:xfrm>
            <a:off x="7094611" y="6488668"/>
            <a:ext cx="5264711" cy="369332"/>
          </a:xfrm>
          <a:prstGeom prst="rect">
            <a:avLst/>
          </a:prstGeom>
        </p:spPr>
        <p:txBody>
          <a:bodyPr wrap="none">
            <a:spAutoFit/>
          </a:bodyPr>
          <a:lstStyle/>
          <a:p>
            <a:r>
              <a:rPr lang="en-US" dirty="0"/>
              <a:t>Day &amp; Daly, (2022); </a:t>
            </a:r>
            <a:r>
              <a:rPr lang="en-US" dirty="0" err="1"/>
              <a:t>Tiglao</a:t>
            </a:r>
            <a:r>
              <a:rPr lang="en-US" dirty="0"/>
              <a:t>, </a:t>
            </a:r>
            <a:r>
              <a:rPr lang="en-US" dirty="0" err="1"/>
              <a:t>Meisenheimer</a:t>
            </a:r>
            <a:r>
              <a:rPr lang="en-US" dirty="0"/>
              <a:t>, &amp; Oh, 2021 </a:t>
            </a:r>
          </a:p>
        </p:txBody>
      </p:sp>
    </p:spTree>
    <p:extLst>
      <p:ext uri="{BB962C8B-B14F-4D97-AF65-F5344CB8AC3E}">
        <p14:creationId xmlns:p14="http://schemas.microsoft.com/office/powerpoint/2010/main" val="6143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A71E5B-DEFE-4D04-9A6E-28E89F64EDED}"/>
              </a:ext>
            </a:extLst>
          </p:cNvPr>
          <p:cNvSpPr>
            <a:spLocks noGrp="1"/>
          </p:cNvSpPr>
          <p:nvPr>
            <p:ph type="title"/>
          </p:nvPr>
        </p:nvSpPr>
        <p:spPr>
          <a:xfrm>
            <a:off x="705035" y="1475094"/>
            <a:ext cx="10515600" cy="1325563"/>
          </a:xfrm>
        </p:spPr>
        <p:txBody>
          <a:bodyPr>
            <a:normAutofit fontScale="90000"/>
          </a:bodyPr>
          <a:lstStyle/>
          <a:p>
            <a:pPr algn="ctr"/>
            <a:r>
              <a:rPr lang="en-US" b="1" dirty="0">
                <a:solidFill>
                  <a:srgbClr val="3E5641"/>
                </a:solidFill>
                <a:latin typeface="Tahoma" panose="020B0604030504040204" pitchFamily="34" charset="0"/>
                <a:ea typeface="Tahoma" panose="020B0604030504040204" pitchFamily="34" charset="0"/>
                <a:cs typeface="Tahoma" panose="020B0604030504040204" pitchFamily="34" charset="0"/>
              </a:rPr>
              <a:t>Aligning the patient’s/client’s/peers’ symptoms to the time since their last drink is useful in anticipating the progression of symptoms. </a:t>
            </a:r>
            <a:br>
              <a:rPr lang="en-US" dirty="0"/>
            </a:br>
            <a:endParaRPr lang="en-US" dirty="0"/>
          </a:p>
        </p:txBody>
      </p:sp>
      <p:grpSp>
        <p:nvGrpSpPr>
          <p:cNvPr id="3" name="Group 2">
            <a:extLst>
              <a:ext uri="{FF2B5EF4-FFF2-40B4-BE49-F238E27FC236}">
                <a16:creationId xmlns:a16="http://schemas.microsoft.com/office/drawing/2014/main" id="{4826D7A1-6A69-E61F-4A28-F00A3FBF238A}"/>
              </a:ext>
              <a:ext uri="{C183D7F6-B498-43B3-948B-1728B52AA6E4}">
                <adec:decorative xmlns:adec="http://schemas.microsoft.com/office/drawing/2017/decorative" val="1"/>
              </a:ext>
            </a:extLst>
          </p:cNvPr>
          <p:cNvGrpSpPr/>
          <p:nvPr/>
        </p:nvGrpSpPr>
        <p:grpSpPr>
          <a:xfrm>
            <a:off x="1217720" y="3257673"/>
            <a:ext cx="9756559" cy="2450670"/>
            <a:chOff x="1217720" y="3257673"/>
            <a:chExt cx="9756559" cy="2450670"/>
          </a:xfrm>
        </p:grpSpPr>
        <p:pic>
          <p:nvPicPr>
            <p:cNvPr id="6" name="Picture 5">
              <a:extLst>
                <a:ext uri="{FF2B5EF4-FFF2-40B4-BE49-F238E27FC236}">
                  <a16:creationId xmlns:a16="http://schemas.microsoft.com/office/drawing/2014/main" id="{B4B3CF2C-3C7A-4964-9236-A30C6EC004B4}"/>
                </a:ext>
              </a:extLst>
            </p:cNvPr>
            <p:cNvPicPr>
              <a:picLocks noChangeAspect="1"/>
            </p:cNvPicPr>
            <p:nvPr/>
          </p:nvPicPr>
          <p:blipFill rotWithShape="1">
            <a:blip r:embed="rId3">
              <a:extLst>
                <a:ext uri="{28A0092B-C50C-407E-A947-70E740481C1C}">
                  <a14:useLocalDpi xmlns:a14="http://schemas.microsoft.com/office/drawing/2010/main" val="0"/>
                </a:ext>
              </a:extLst>
            </a:blip>
            <a:srcRect l="60906" t="24855" r="11327" b="20258"/>
            <a:stretch/>
          </p:blipFill>
          <p:spPr>
            <a:xfrm>
              <a:off x="1682079" y="3424058"/>
              <a:ext cx="1535641" cy="2276615"/>
            </a:xfrm>
            <a:prstGeom prst="rect">
              <a:avLst/>
            </a:prstGeom>
          </p:spPr>
        </p:pic>
        <p:pic>
          <p:nvPicPr>
            <p:cNvPr id="8" name="Picture 7">
              <a:extLst>
                <a:ext uri="{FF2B5EF4-FFF2-40B4-BE49-F238E27FC236}">
                  <a16:creationId xmlns:a16="http://schemas.microsoft.com/office/drawing/2014/main" id="{CAB9D8F2-1563-48E3-A6E7-34C8E2E0C05F}"/>
                </a:ext>
              </a:extLst>
            </p:cNvPr>
            <p:cNvPicPr>
              <a:picLocks noChangeAspect="1"/>
            </p:cNvPicPr>
            <p:nvPr/>
          </p:nvPicPr>
          <p:blipFill rotWithShape="1">
            <a:blip r:embed="rId4">
              <a:extLst>
                <a:ext uri="{28A0092B-C50C-407E-A947-70E740481C1C}">
                  <a14:useLocalDpi xmlns:a14="http://schemas.microsoft.com/office/drawing/2010/main" val="0"/>
                </a:ext>
              </a:extLst>
            </a:blip>
            <a:srcRect l="17406" t="15912" r="14915" b="16409"/>
            <a:stretch/>
          </p:blipFill>
          <p:spPr>
            <a:xfrm>
              <a:off x="3589079" y="3542192"/>
              <a:ext cx="2166151" cy="2166151"/>
            </a:xfrm>
            <a:prstGeom prst="rect">
              <a:avLst/>
            </a:prstGeom>
          </p:spPr>
        </p:pic>
        <p:sp>
          <p:nvSpPr>
            <p:cNvPr id="9" name="TextBox 8">
              <a:extLst>
                <a:ext uri="{FF2B5EF4-FFF2-40B4-BE49-F238E27FC236}">
                  <a16:creationId xmlns:a16="http://schemas.microsoft.com/office/drawing/2014/main" id="{B2131487-444F-4A16-B161-B8456FEBD812}"/>
                </a:ext>
              </a:extLst>
            </p:cNvPr>
            <p:cNvSpPr txBox="1"/>
            <p:nvPr/>
          </p:nvSpPr>
          <p:spPr>
            <a:xfrm>
              <a:off x="5962835" y="4776013"/>
              <a:ext cx="1386918" cy="769441"/>
            </a:xfrm>
            <a:prstGeom prst="rect">
              <a:avLst/>
            </a:prstGeom>
            <a:noFill/>
          </p:spPr>
          <p:txBody>
            <a:bodyPr wrap="none" rtlCol="0">
              <a:spAutoFit/>
            </a:bodyPr>
            <a:lstStyle/>
            <a:p>
              <a:r>
                <a:rPr lang="en-US" sz="4400" b="1" dirty="0">
                  <a:solidFill>
                    <a:srgbClr val="3E5641"/>
                  </a:solidFill>
                </a:rPr>
                <a:t>………</a:t>
              </a:r>
            </a:p>
          </p:txBody>
        </p:sp>
        <p:pic>
          <p:nvPicPr>
            <p:cNvPr id="10" name="Content Placeholder 19">
              <a:extLst>
                <a:ext uri="{FF2B5EF4-FFF2-40B4-BE49-F238E27FC236}">
                  <a16:creationId xmlns:a16="http://schemas.microsoft.com/office/drawing/2014/main" id="{A5825646-1F3F-4AA9-8D46-E66ECB2058B2}"/>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3399" t="8966" b="8841"/>
            <a:stretch/>
          </p:blipFill>
          <p:spPr>
            <a:xfrm>
              <a:off x="7819964" y="3481591"/>
              <a:ext cx="2549500" cy="2169218"/>
            </a:xfrm>
            <a:prstGeom prst="rect">
              <a:avLst/>
            </a:prstGeom>
          </p:spPr>
        </p:pic>
        <p:sp>
          <p:nvSpPr>
            <p:cNvPr id="11" name="Rectangle 10">
              <a:extLst>
                <a:ext uri="{FF2B5EF4-FFF2-40B4-BE49-F238E27FC236}">
                  <a16:creationId xmlns:a16="http://schemas.microsoft.com/office/drawing/2014/main" id="{91886A0E-FDC2-48AF-82E0-21DE2BECAF91}"/>
                </a:ext>
              </a:extLst>
            </p:cNvPr>
            <p:cNvSpPr/>
            <p:nvPr/>
          </p:nvSpPr>
          <p:spPr>
            <a:xfrm>
              <a:off x="1217720" y="3257673"/>
              <a:ext cx="9756559" cy="245067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F49202B-B622-4B8B-8574-C78C5912A441}"/>
              </a:ext>
            </a:extLst>
          </p:cNvPr>
          <p:cNvSpPr/>
          <p:nvPr/>
        </p:nvSpPr>
        <p:spPr>
          <a:xfrm>
            <a:off x="99007" y="6351518"/>
            <a:ext cx="5264711" cy="369332"/>
          </a:xfrm>
          <a:prstGeom prst="rect">
            <a:avLst/>
          </a:prstGeom>
        </p:spPr>
        <p:txBody>
          <a:bodyPr wrap="none">
            <a:spAutoFit/>
          </a:bodyPr>
          <a:lstStyle/>
          <a:p>
            <a:r>
              <a:rPr lang="en-US" dirty="0"/>
              <a:t>Day &amp; Daly, (2022); </a:t>
            </a:r>
            <a:r>
              <a:rPr lang="en-US" dirty="0" err="1"/>
              <a:t>Tiglao</a:t>
            </a:r>
            <a:r>
              <a:rPr lang="en-US" dirty="0"/>
              <a:t>, </a:t>
            </a:r>
            <a:r>
              <a:rPr lang="en-US" dirty="0" err="1"/>
              <a:t>Meisenheimer</a:t>
            </a:r>
            <a:r>
              <a:rPr lang="en-US" dirty="0"/>
              <a:t>, &amp; Oh, 2021 </a:t>
            </a:r>
          </a:p>
        </p:txBody>
      </p:sp>
    </p:spTree>
    <p:extLst>
      <p:ext uri="{BB962C8B-B14F-4D97-AF65-F5344CB8AC3E}">
        <p14:creationId xmlns:p14="http://schemas.microsoft.com/office/powerpoint/2010/main" val="254169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FEF87-B50E-41E9-B459-2C0A2F86B005}"/>
              </a:ext>
            </a:extLst>
          </p:cNvPr>
          <p:cNvSpPr>
            <a:spLocks noGrp="1"/>
          </p:cNvSpPr>
          <p:nvPr>
            <p:ph type="title"/>
          </p:nvPr>
        </p:nvSpPr>
        <p:spPr>
          <a:xfrm>
            <a:off x="518604" y="2557911"/>
            <a:ext cx="7866444" cy="2407282"/>
          </a:xfrm>
        </p:spPr>
        <p:txBody>
          <a:bodyPr>
            <a:normAutofit fontScale="90000"/>
          </a:bodyPr>
          <a:lstStyle/>
          <a:p>
            <a:r>
              <a:rPr lang="en-US" b="1" dirty="0">
                <a:solidFill>
                  <a:srgbClr val="3E5641"/>
                </a:solidFill>
                <a:latin typeface="Tahoma" panose="020B0604030504040204" pitchFamily="34" charset="0"/>
                <a:ea typeface="Tahoma" panose="020B0604030504040204" pitchFamily="34" charset="0"/>
                <a:cs typeface="Tahoma" panose="020B0604030504040204" pitchFamily="34" charset="0"/>
              </a:rPr>
              <a:t>It is also important to enquire about the outcomes of past attempts to stop </a:t>
            </a:r>
            <a:r>
              <a:rPr lang="en-US" sz="4000" b="1" dirty="0">
                <a:solidFill>
                  <a:srgbClr val="88A0A8"/>
                </a:solidFill>
                <a:latin typeface="Tahoma" panose="020B0604030504040204" pitchFamily="34" charset="0"/>
                <a:ea typeface="Tahoma" panose="020B0604030504040204" pitchFamily="34" charset="0"/>
                <a:cs typeface="Tahoma" panose="020B0604030504040204" pitchFamily="34" charset="0"/>
              </a:rPr>
              <a:t>(have you experienced seizures previously), </a:t>
            </a:r>
            <a:r>
              <a:rPr lang="en-US" b="1" dirty="0">
                <a:solidFill>
                  <a:srgbClr val="3E5641"/>
                </a:solidFill>
                <a:latin typeface="Tahoma" panose="020B0604030504040204" pitchFamily="34" charset="0"/>
                <a:ea typeface="Tahoma" panose="020B0604030504040204" pitchFamily="34" charset="0"/>
                <a:cs typeface="Tahoma" panose="020B0604030504040204" pitchFamily="34" charset="0"/>
              </a:rPr>
              <a:t>any problems with stopping, and the use of other psychoactive substances. </a:t>
            </a:r>
            <a:br>
              <a:rPr lang="en-US" b="1" dirty="0">
                <a:solidFill>
                  <a:srgbClr val="3E5641"/>
                </a:solidFill>
                <a:latin typeface="Tahoma" panose="020B0604030504040204" pitchFamily="34" charset="0"/>
                <a:ea typeface="Tahoma" panose="020B0604030504040204" pitchFamily="34" charset="0"/>
                <a:cs typeface="Tahoma" panose="020B0604030504040204" pitchFamily="34" charset="0"/>
              </a:rPr>
            </a:br>
            <a:endParaRPr lang="en-US" b="1" dirty="0">
              <a:solidFill>
                <a:srgbClr val="3E564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541FEEBE-8D6F-47AC-92D7-95072AAE3047}"/>
              </a:ext>
            </a:extLst>
          </p:cNvPr>
          <p:cNvSpPr/>
          <p:nvPr/>
        </p:nvSpPr>
        <p:spPr>
          <a:xfrm>
            <a:off x="389261" y="6218353"/>
            <a:ext cx="5264711" cy="923330"/>
          </a:xfrm>
          <a:prstGeom prst="rect">
            <a:avLst/>
          </a:prstGeom>
        </p:spPr>
        <p:txBody>
          <a:bodyPr wrap="none">
            <a:spAutoFit/>
          </a:bodyPr>
          <a:lstStyle/>
          <a:p>
            <a:r>
              <a:rPr lang="en-US" dirty="0"/>
              <a:t>Day &amp; Daly, (2022); </a:t>
            </a:r>
            <a:r>
              <a:rPr lang="en-US" dirty="0" err="1"/>
              <a:t>Tiglao</a:t>
            </a:r>
            <a:r>
              <a:rPr lang="en-US" dirty="0"/>
              <a:t>, </a:t>
            </a:r>
            <a:r>
              <a:rPr lang="en-US" dirty="0" err="1"/>
              <a:t>Meisenheimer</a:t>
            </a:r>
            <a:r>
              <a:rPr lang="en-US" dirty="0"/>
              <a:t>, &amp; Oh, 2021 </a:t>
            </a:r>
          </a:p>
          <a:p>
            <a:endParaRPr lang="en-US" dirty="0"/>
          </a:p>
          <a:p>
            <a:endParaRPr lang="en-US" dirty="0"/>
          </a:p>
        </p:txBody>
      </p:sp>
      <p:pic>
        <p:nvPicPr>
          <p:cNvPr id="7" name="Picture 6">
            <a:extLst>
              <a:ext uri="{FF2B5EF4-FFF2-40B4-BE49-F238E27FC236}">
                <a16:creationId xmlns:a16="http://schemas.microsoft.com/office/drawing/2014/main" id="{1E5CBF27-5618-43E4-8AB4-E4ACD6164FF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3117" t="9968" r="25361" b="24660"/>
          <a:stretch/>
        </p:blipFill>
        <p:spPr>
          <a:xfrm>
            <a:off x="8385047" y="1001526"/>
            <a:ext cx="3635317" cy="4854948"/>
          </a:xfrm>
          <a:prstGeom prst="rect">
            <a:avLst/>
          </a:prstGeom>
        </p:spPr>
      </p:pic>
    </p:spTree>
    <p:extLst>
      <p:ext uri="{BB962C8B-B14F-4D97-AF65-F5344CB8AC3E}">
        <p14:creationId xmlns:p14="http://schemas.microsoft.com/office/powerpoint/2010/main" val="125157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6937-CFC1-44DD-92C7-431EC9CA80A2}"/>
              </a:ext>
            </a:extLst>
          </p:cNvPr>
          <p:cNvSpPr>
            <a:spLocks noGrp="1"/>
          </p:cNvSpPr>
          <p:nvPr>
            <p:ph type="title"/>
          </p:nvPr>
        </p:nvSpPr>
        <p:spPr>
          <a:xfrm>
            <a:off x="596653" y="400636"/>
            <a:ext cx="10998693" cy="886626"/>
          </a:xfrm>
        </p:spPr>
        <p:txBody>
          <a:bodyPr>
            <a:normAutofit fontScale="90000"/>
          </a:bodyPr>
          <a:lstStyle/>
          <a:p>
            <a:r>
              <a:rPr lang="en-US" dirty="0">
                <a:solidFill>
                  <a:srgbClr val="88A0A8"/>
                </a:solidFill>
                <a:latin typeface="Tahoma" panose="020B0604030504040204" pitchFamily="34" charset="0"/>
                <a:ea typeface="Tahoma" panose="020B0604030504040204" pitchFamily="34" charset="0"/>
                <a:cs typeface="Tahoma" panose="020B0604030504040204" pitchFamily="34" charset="0"/>
              </a:rPr>
              <a:t>Evaluating Risk of Severe or Complicated AWS</a:t>
            </a:r>
          </a:p>
        </p:txBody>
      </p:sp>
      <p:sp>
        <p:nvSpPr>
          <p:cNvPr id="3" name="Content Placeholder 2">
            <a:extLst>
              <a:ext uri="{FF2B5EF4-FFF2-40B4-BE49-F238E27FC236}">
                <a16:creationId xmlns:a16="http://schemas.microsoft.com/office/drawing/2014/main" id="{44EBE518-6B25-4955-A665-0E5DA5481927}"/>
              </a:ext>
            </a:extLst>
          </p:cNvPr>
          <p:cNvSpPr>
            <a:spLocks noGrp="1"/>
          </p:cNvSpPr>
          <p:nvPr>
            <p:ph idx="1"/>
          </p:nvPr>
        </p:nvSpPr>
        <p:spPr>
          <a:xfrm>
            <a:off x="596653" y="1287262"/>
            <a:ext cx="11476978" cy="5335480"/>
          </a:xfrm>
        </p:spPr>
        <p:txBody>
          <a:bodyPr>
            <a:normAutofit lnSpcReduction="10000"/>
          </a:bodyPr>
          <a:lstStyle/>
          <a:p>
            <a:pPr>
              <a:buClr>
                <a:srgbClr val="94A545"/>
              </a:buClr>
            </a:pPr>
            <a:r>
              <a:rPr lang="en-US" b="1" dirty="0">
                <a:solidFill>
                  <a:srgbClr val="3E5641"/>
                </a:solidFill>
              </a:rPr>
              <a:t>The patient's symptom severity should be evaluated using a validated scale to determine the risk of severe or complicated AWS. </a:t>
            </a:r>
          </a:p>
          <a:p>
            <a:pPr>
              <a:buClr>
                <a:srgbClr val="94A545"/>
              </a:buClr>
            </a:pPr>
            <a:r>
              <a:rPr lang="en-US" sz="3900" b="1" dirty="0">
                <a:solidFill>
                  <a:srgbClr val="3E5641"/>
                </a:solidFill>
              </a:rPr>
              <a:t>Mild AWS </a:t>
            </a:r>
            <a:r>
              <a:rPr lang="en-US" b="1" dirty="0">
                <a:solidFill>
                  <a:srgbClr val="3E5641"/>
                </a:solidFill>
              </a:rPr>
              <a:t>tend to have mild to moderate anxiety, sweating, and insomnia, but tremor is absent.</a:t>
            </a:r>
          </a:p>
          <a:p>
            <a:pPr>
              <a:buClr>
                <a:srgbClr val="94A545"/>
              </a:buClr>
            </a:pPr>
            <a:r>
              <a:rPr lang="en-US" sz="3900" b="1" dirty="0">
                <a:solidFill>
                  <a:srgbClr val="3E5641"/>
                </a:solidFill>
              </a:rPr>
              <a:t>Moderately severe AWS </a:t>
            </a:r>
            <a:r>
              <a:rPr lang="en-US" b="1" dirty="0">
                <a:solidFill>
                  <a:srgbClr val="3E5641"/>
                </a:solidFill>
              </a:rPr>
              <a:t>causes moderate anxiety, sweating, insomnia, and mild tremor. </a:t>
            </a:r>
          </a:p>
          <a:p>
            <a:pPr>
              <a:buClr>
                <a:srgbClr val="94A545"/>
              </a:buClr>
            </a:pPr>
            <a:r>
              <a:rPr lang="en-US" sz="3900" b="1" dirty="0">
                <a:solidFill>
                  <a:srgbClr val="3E5641"/>
                </a:solidFill>
              </a:rPr>
              <a:t>Severe AWS </a:t>
            </a:r>
            <a:r>
              <a:rPr lang="en-US" b="1" dirty="0">
                <a:solidFill>
                  <a:srgbClr val="3E5641"/>
                </a:solidFill>
              </a:rPr>
              <a:t>experience severe anxiety and moderate to severe tremor, but they do not have confusion,  hallucinations, or seizures.</a:t>
            </a:r>
          </a:p>
          <a:p>
            <a:pPr>
              <a:buClr>
                <a:srgbClr val="94A545"/>
              </a:buClr>
            </a:pPr>
            <a:r>
              <a:rPr lang="en-US" sz="3900" b="1" dirty="0">
                <a:solidFill>
                  <a:srgbClr val="3E5641"/>
                </a:solidFill>
              </a:rPr>
              <a:t>Complicated AWS </a:t>
            </a:r>
            <a:r>
              <a:rPr lang="en-US" b="1" dirty="0">
                <a:solidFill>
                  <a:srgbClr val="3E5641"/>
                </a:solidFill>
              </a:rPr>
              <a:t>is identified by seizures or signs and symptoms indicative of delirium, such as the inability to fully comprehend instructions, confusion, or new onset of hallucinations.</a:t>
            </a:r>
          </a:p>
        </p:txBody>
      </p:sp>
      <p:sp>
        <p:nvSpPr>
          <p:cNvPr id="4" name="TextBox 3">
            <a:extLst>
              <a:ext uri="{FF2B5EF4-FFF2-40B4-BE49-F238E27FC236}">
                <a16:creationId xmlns:a16="http://schemas.microsoft.com/office/drawing/2014/main" id="{A950FBCE-786F-46D3-850E-631934F27E37}"/>
              </a:ext>
            </a:extLst>
          </p:cNvPr>
          <p:cNvSpPr txBox="1"/>
          <p:nvPr/>
        </p:nvSpPr>
        <p:spPr>
          <a:xfrm>
            <a:off x="284085" y="6507332"/>
            <a:ext cx="11451725" cy="369332"/>
          </a:xfrm>
          <a:prstGeom prst="rect">
            <a:avLst/>
          </a:prstGeom>
          <a:noFill/>
        </p:spPr>
        <p:txBody>
          <a:bodyPr wrap="none" rtlCol="0">
            <a:spAutoFit/>
          </a:bodyPr>
          <a:lstStyle/>
          <a:p>
            <a:r>
              <a:rPr lang="en-US" dirty="0">
                <a:solidFill>
                  <a:schemeClr val="tx1">
                    <a:lumMod val="75000"/>
                    <a:lumOff val="25000"/>
                  </a:schemeClr>
                </a:solidFill>
              </a:rPr>
              <a:t>ASAM Withdrawal Management http://eguideline.guidelinecentral.com/i/1254278-alcohol-withdrawal-management/1?</a:t>
            </a:r>
          </a:p>
        </p:txBody>
      </p:sp>
    </p:spTree>
    <p:extLst>
      <p:ext uri="{BB962C8B-B14F-4D97-AF65-F5344CB8AC3E}">
        <p14:creationId xmlns:p14="http://schemas.microsoft.com/office/powerpoint/2010/main" val="1174600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7CA6-6DC2-4BF3-A108-2F5110BD64F7}"/>
              </a:ext>
            </a:extLst>
          </p:cNvPr>
          <p:cNvSpPr>
            <a:spLocks noGrp="1"/>
          </p:cNvSpPr>
          <p:nvPr>
            <p:ph type="title"/>
          </p:nvPr>
        </p:nvSpPr>
        <p:spPr>
          <a:xfrm>
            <a:off x="381739" y="17755"/>
            <a:ext cx="10838896" cy="984281"/>
          </a:xfrm>
        </p:spPr>
        <p:txBody>
          <a:bodyPr>
            <a:normAutofit/>
          </a:bodyPr>
          <a:lstStyle/>
          <a:p>
            <a:pPr algn="ctr"/>
            <a:r>
              <a:rPr lang="en-US" sz="2800" dirty="0">
                <a:solidFill>
                  <a:srgbClr val="88A0A8"/>
                </a:solidFill>
                <a:latin typeface="Tahoma" panose="020B0604030504040204" pitchFamily="34" charset="0"/>
                <a:ea typeface="Tahoma" panose="020B0604030504040204" pitchFamily="34" charset="0"/>
                <a:cs typeface="Tahoma" panose="020B0604030504040204" pitchFamily="34" charset="0"/>
              </a:rPr>
              <a:t>Diagnostical Statistical Manual V</a:t>
            </a:r>
            <a:br>
              <a:rPr lang="en-US" sz="2800" dirty="0">
                <a:solidFill>
                  <a:srgbClr val="88A0A8"/>
                </a:solidFill>
                <a:latin typeface="Tahoma" panose="020B0604030504040204" pitchFamily="34" charset="0"/>
                <a:ea typeface="Tahoma" panose="020B0604030504040204" pitchFamily="34" charset="0"/>
                <a:cs typeface="Tahoma" panose="020B0604030504040204" pitchFamily="34" charset="0"/>
              </a:rPr>
            </a:br>
            <a:r>
              <a:rPr lang="en-US" sz="2800" dirty="0">
                <a:solidFill>
                  <a:srgbClr val="88A0A8"/>
                </a:solidFill>
                <a:latin typeface="Tahoma" panose="020B0604030504040204" pitchFamily="34" charset="0"/>
                <a:ea typeface="Tahoma" panose="020B0604030504040204" pitchFamily="34" charset="0"/>
                <a:cs typeface="Tahoma" panose="020B0604030504040204" pitchFamily="34" charset="0"/>
              </a:rPr>
              <a:t>Diagnostic Criteria for Alcohol Withdrawal</a:t>
            </a:r>
          </a:p>
        </p:txBody>
      </p:sp>
      <p:sp>
        <p:nvSpPr>
          <p:cNvPr id="3" name="Content Placeholder 2">
            <a:extLst>
              <a:ext uri="{FF2B5EF4-FFF2-40B4-BE49-F238E27FC236}">
                <a16:creationId xmlns:a16="http://schemas.microsoft.com/office/drawing/2014/main" id="{FAADCB19-A902-4C97-8AD6-3607CF7313F3}"/>
              </a:ext>
            </a:extLst>
          </p:cNvPr>
          <p:cNvSpPr>
            <a:spLocks noGrp="1"/>
          </p:cNvSpPr>
          <p:nvPr>
            <p:ph idx="1"/>
          </p:nvPr>
        </p:nvSpPr>
        <p:spPr>
          <a:xfrm>
            <a:off x="79900" y="1194618"/>
            <a:ext cx="12112100" cy="5663381"/>
          </a:xfrm>
        </p:spPr>
        <p:txBody>
          <a:bodyPr>
            <a:normAutofit fontScale="77500" lnSpcReduction="20000"/>
          </a:bodyPr>
          <a:lstStyle/>
          <a:p>
            <a:pPr marL="0" indent="0">
              <a:buNone/>
            </a:pPr>
            <a:r>
              <a:rPr lang="en-US" b="1" dirty="0">
                <a:solidFill>
                  <a:srgbClr val="3E5641"/>
                </a:solidFill>
              </a:rPr>
              <a:t>A. Cessation of (or reduction in) alcohol use that has been heavy and prolonged</a:t>
            </a:r>
            <a:r>
              <a:rPr lang="en-US" b="1" dirty="0">
                <a:solidFill>
                  <a:srgbClr val="006600"/>
                </a:solidFill>
              </a:rPr>
              <a:t>. 	</a:t>
            </a:r>
          </a:p>
          <a:p>
            <a:pPr marL="0" indent="0">
              <a:buNone/>
            </a:pPr>
            <a:r>
              <a:rPr lang="en-US" b="1" dirty="0">
                <a:solidFill>
                  <a:srgbClr val="3E5641"/>
                </a:solidFill>
              </a:rPr>
              <a:t>B. </a:t>
            </a:r>
            <a:r>
              <a:rPr lang="en-US" sz="4000" b="1" dirty="0">
                <a:solidFill>
                  <a:srgbClr val="88A0A8"/>
                </a:solidFill>
              </a:rPr>
              <a:t>Two (or more) </a:t>
            </a:r>
            <a:r>
              <a:rPr lang="en-US" b="1" dirty="0">
                <a:solidFill>
                  <a:srgbClr val="88A0A8"/>
                </a:solidFill>
              </a:rPr>
              <a:t>of the following, developing within several hours to a few days after the cessation of (or reduction in) alcohol use described in Criterion A: </a:t>
            </a:r>
          </a:p>
          <a:p>
            <a:pPr marL="0" indent="0">
              <a:buNone/>
            </a:pPr>
            <a:r>
              <a:rPr lang="en-US" b="1" dirty="0">
                <a:solidFill>
                  <a:srgbClr val="3E5641"/>
                </a:solidFill>
              </a:rPr>
              <a:t>1. Autonomic hyperactivity (e.g., sweating or pulse rate greater than 100 beats per minute). </a:t>
            </a:r>
          </a:p>
          <a:p>
            <a:pPr marL="0" indent="0">
              <a:buNone/>
            </a:pPr>
            <a:r>
              <a:rPr lang="en-US" b="1" dirty="0">
                <a:solidFill>
                  <a:srgbClr val="3E5641"/>
                </a:solidFill>
              </a:rPr>
              <a:t>2. Increased hand tremor. </a:t>
            </a:r>
          </a:p>
          <a:p>
            <a:pPr marL="0" indent="0">
              <a:buNone/>
            </a:pPr>
            <a:r>
              <a:rPr lang="en-US" b="1" dirty="0">
                <a:solidFill>
                  <a:srgbClr val="3E5641"/>
                </a:solidFill>
              </a:rPr>
              <a:t>3. Insomnia. </a:t>
            </a:r>
          </a:p>
          <a:p>
            <a:pPr marL="0" indent="0">
              <a:buNone/>
            </a:pPr>
            <a:r>
              <a:rPr lang="en-US" b="1" dirty="0">
                <a:solidFill>
                  <a:srgbClr val="3E5641"/>
                </a:solidFill>
              </a:rPr>
              <a:t>4. Nausea or vomiting. </a:t>
            </a:r>
          </a:p>
          <a:p>
            <a:pPr marL="0" indent="0">
              <a:buNone/>
            </a:pPr>
            <a:r>
              <a:rPr lang="en-US" b="1" dirty="0">
                <a:solidFill>
                  <a:srgbClr val="3E5641"/>
                </a:solidFill>
              </a:rPr>
              <a:t>5. Transient visual, tactile, or auditory hallucinations or illusions. </a:t>
            </a:r>
          </a:p>
          <a:p>
            <a:pPr marL="0" indent="0">
              <a:buNone/>
            </a:pPr>
            <a:r>
              <a:rPr lang="en-US" b="1" dirty="0">
                <a:solidFill>
                  <a:srgbClr val="3E5641"/>
                </a:solidFill>
              </a:rPr>
              <a:t>6. Psychomotor agitation. </a:t>
            </a:r>
          </a:p>
          <a:p>
            <a:pPr marL="0" indent="0">
              <a:buNone/>
            </a:pPr>
            <a:r>
              <a:rPr lang="en-US" b="1" dirty="0">
                <a:solidFill>
                  <a:srgbClr val="3E5641"/>
                </a:solidFill>
              </a:rPr>
              <a:t>7. Anxiety. </a:t>
            </a:r>
          </a:p>
          <a:p>
            <a:pPr marL="0" indent="0">
              <a:buNone/>
            </a:pPr>
            <a:r>
              <a:rPr lang="en-US" b="1" dirty="0">
                <a:solidFill>
                  <a:srgbClr val="3E5641"/>
                </a:solidFill>
              </a:rPr>
              <a:t>8. Generalized tonic-</a:t>
            </a:r>
            <a:r>
              <a:rPr lang="en-US" b="1" dirty="0" err="1">
                <a:solidFill>
                  <a:srgbClr val="3E5641"/>
                </a:solidFill>
              </a:rPr>
              <a:t>clonic</a:t>
            </a:r>
            <a:r>
              <a:rPr lang="en-US" b="1" dirty="0">
                <a:solidFill>
                  <a:srgbClr val="3E5641"/>
                </a:solidFill>
              </a:rPr>
              <a:t> seizures. </a:t>
            </a:r>
          </a:p>
          <a:p>
            <a:pPr marL="0" indent="0">
              <a:buNone/>
            </a:pPr>
            <a:r>
              <a:rPr lang="en-US" b="1" dirty="0">
                <a:solidFill>
                  <a:srgbClr val="3E5641"/>
                </a:solidFill>
              </a:rPr>
              <a:t>C. The signs or symptoms in Criterion B cause clinically significant distress or impairment in social, occupational, or other important areas of functioning. </a:t>
            </a:r>
          </a:p>
          <a:p>
            <a:pPr marL="0" indent="0">
              <a:buNone/>
            </a:pPr>
            <a:r>
              <a:rPr lang="en-US" b="1" dirty="0">
                <a:solidFill>
                  <a:srgbClr val="3E5641"/>
                </a:solidFill>
              </a:rPr>
              <a:t>D. The signs or symptoms are not attributable to another medical condition and are not better explained by another mental disorder, including intoxication or withdrawal from another substance.</a:t>
            </a:r>
            <a:r>
              <a:rPr lang="en-US" b="1" dirty="0">
                <a:solidFill>
                  <a:srgbClr val="006600"/>
                </a:solidFill>
              </a:rPr>
              <a:t>	</a:t>
            </a:r>
          </a:p>
          <a:p>
            <a:endParaRPr lang="en-US" dirty="0"/>
          </a:p>
        </p:txBody>
      </p:sp>
      <p:grpSp>
        <p:nvGrpSpPr>
          <p:cNvPr id="7" name="Group 6">
            <a:extLst>
              <a:ext uri="{FF2B5EF4-FFF2-40B4-BE49-F238E27FC236}">
                <a16:creationId xmlns:a16="http://schemas.microsoft.com/office/drawing/2014/main" id="{E78C0AA4-5354-A1A1-6FCF-9F3E1C83DCA3}"/>
              </a:ext>
              <a:ext uri="{C183D7F6-B498-43B3-948B-1728B52AA6E4}">
                <adec:decorative xmlns:adec="http://schemas.microsoft.com/office/drawing/2017/decorative" val="1"/>
              </a:ext>
            </a:extLst>
          </p:cNvPr>
          <p:cNvGrpSpPr/>
          <p:nvPr/>
        </p:nvGrpSpPr>
        <p:grpSpPr>
          <a:xfrm>
            <a:off x="8911316" y="3124941"/>
            <a:ext cx="2804540" cy="1455938"/>
            <a:chOff x="8911316" y="3124941"/>
            <a:chExt cx="2804540" cy="1455938"/>
          </a:xfrm>
        </p:grpSpPr>
        <p:sp>
          <p:nvSpPr>
            <p:cNvPr id="4" name="TextBox 3">
              <a:extLst>
                <a:ext uri="{FF2B5EF4-FFF2-40B4-BE49-F238E27FC236}">
                  <a16:creationId xmlns:a16="http://schemas.microsoft.com/office/drawing/2014/main" id="{3C13C330-0490-4F52-9DA9-D07412252676}"/>
                </a:ext>
              </a:extLst>
            </p:cNvPr>
            <p:cNvSpPr txBox="1"/>
            <p:nvPr/>
          </p:nvSpPr>
          <p:spPr>
            <a:xfrm>
              <a:off x="10115206" y="3518284"/>
              <a:ext cx="1487908" cy="707886"/>
            </a:xfrm>
            <a:prstGeom prst="rect">
              <a:avLst/>
            </a:prstGeom>
            <a:noFill/>
          </p:spPr>
          <p:txBody>
            <a:bodyPr wrap="none" rtlCol="0">
              <a:spAutoFit/>
            </a:bodyPr>
            <a:lstStyle/>
            <a:p>
              <a:r>
                <a:rPr lang="en-US" sz="4000" b="1" dirty="0">
                  <a:solidFill>
                    <a:srgbClr val="88A0A8"/>
                  </a:solidFill>
                </a:rPr>
                <a:t>2 of 8 </a:t>
              </a:r>
            </a:p>
          </p:txBody>
        </p:sp>
        <p:sp>
          <p:nvSpPr>
            <p:cNvPr id="5" name="Oval 4">
              <a:extLst>
                <a:ext uri="{FF2B5EF4-FFF2-40B4-BE49-F238E27FC236}">
                  <a16:creationId xmlns:a16="http://schemas.microsoft.com/office/drawing/2014/main" id="{990BC504-BC7B-4CD0-BD41-3980B7C81960}"/>
                </a:ext>
              </a:extLst>
            </p:cNvPr>
            <p:cNvSpPr/>
            <p:nvPr/>
          </p:nvSpPr>
          <p:spPr>
            <a:xfrm>
              <a:off x="10002465" y="3124941"/>
              <a:ext cx="1713391" cy="1455938"/>
            </a:xfrm>
            <a:prstGeom prst="ellipse">
              <a:avLst/>
            </a:prstGeom>
            <a:noFill/>
            <a:ln w="38100">
              <a:solidFill>
                <a:srgbClr val="3E5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88242FE-772F-436C-AEB6-A0585E0B723F}"/>
                </a:ext>
              </a:extLst>
            </p:cNvPr>
            <p:cNvSpPr/>
            <p:nvPr/>
          </p:nvSpPr>
          <p:spPr>
            <a:xfrm rot="10800000">
              <a:off x="8911316" y="3741538"/>
              <a:ext cx="978408" cy="484632"/>
            </a:xfrm>
            <a:prstGeom prst="rightArrow">
              <a:avLst/>
            </a:prstGeom>
            <a:solidFill>
              <a:srgbClr val="94A545"/>
            </a:solidFill>
            <a:ln>
              <a:solidFill>
                <a:srgbClr val="94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3653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A33F-99A4-4C5D-9D6C-82DA6F3624B0}"/>
              </a:ext>
            </a:extLst>
          </p:cNvPr>
          <p:cNvSpPr>
            <a:spLocks noGrp="1"/>
          </p:cNvSpPr>
          <p:nvPr>
            <p:ph type="title"/>
          </p:nvPr>
        </p:nvSpPr>
        <p:spPr>
          <a:xfrm>
            <a:off x="838200" y="356247"/>
            <a:ext cx="10515600" cy="1325563"/>
          </a:xfrm>
        </p:spPr>
        <p:txBody>
          <a:bodyPr>
            <a:normAutofit fontScale="90000"/>
          </a:bodyPr>
          <a:lstStyle/>
          <a:p>
            <a:r>
              <a:rPr lang="en-US" dirty="0">
                <a:solidFill>
                  <a:srgbClr val="88A0A8"/>
                </a:solidFill>
                <a:latin typeface="Tahoma" panose="020B0604030504040204" pitchFamily="34" charset="0"/>
                <a:ea typeface="Tahoma" panose="020B0604030504040204" pitchFamily="34" charset="0"/>
                <a:cs typeface="Tahoma" panose="020B0604030504040204" pitchFamily="34" charset="0"/>
              </a:rPr>
              <a:t>Long-term treatment of AUD should begin concurrently with the management of AWS </a:t>
            </a:r>
            <a:br>
              <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br>
            <a:endPar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79BED470-EBAB-471B-8B70-B7889DC8DE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229" y="1618181"/>
            <a:ext cx="9060402" cy="4741610"/>
          </a:xfrm>
          <a:prstGeom prst="rect">
            <a:avLst/>
          </a:prstGeom>
        </p:spPr>
      </p:pic>
      <p:sp>
        <p:nvSpPr>
          <p:cNvPr id="5" name="Rectangle 4">
            <a:extLst>
              <a:ext uri="{FF2B5EF4-FFF2-40B4-BE49-F238E27FC236}">
                <a16:creationId xmlns:a16="http://schemas.microsoft.com/office/drawing/2014/main" id="{68271CAB-1381-448D-B102-05FE01833FC1}"/>
              </a:ext>
            </a:extLst>
          </p:cNvPr>
          <p:cNvSpPr/>
          <p:nvPr/>
        </p:nvSpPr>
        <p:spPr>
          <a:xfrm>
            <a:off x="0" y="6501753"/>
            <a:ext cx="5264711" cy="369332"/>
          </a:xfrm>
          <a:prstGeom prst="rect">
            <a:avLst/>
          </a:prstGeom>
        </p:spPr>
        <p:txBody>
          <a:bodyPr wrap="none">
            <a:spAutoFit/>
          </a:bodyPr>
          <a:lstStyle/>
          <a:p>
            <a:r>
              <a:rPr lang="en-US" dirty="0"/>
              <a:t>Day &amp; Daly, (2022); </a:t>
            </a:r>
            <a:r>
              <a:rPr lang="en-US" dirty="0" err="1"/>
              <a:t>Tiglao</a:t>
            </a:r>
            <a:r>
              <a:rPr lang="en-US" dirty="0"/>
              <a:t>, </a:t>
            </a:r>
            <a:r>
              <a:rPr lang="en-US" dirty="0" err="1"/>
              <a:t>Meisenheimer</a:t>
            </a:r>
            <a:r>
              <a:rPr lang="en-US" dirty="0"/>
              <a:t>, &amp; Oh, 2021 </a:t>
            </a:r>
          </a:p>
        </p:txBody>
      </p:sp>
    </p:spTree>
    <p:extLst>
      <p:ext uri="{BB962C8B-B14F-4D97-AF65-F5344CB8AC3E}">
        <p14:creationId xmlns:p14="http://schemas.microsoft.com/office/powerpoint/2010/main" val="299398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23669</TotalTime>
  <Words>2974</Words>
  <Application>Microsoft Macintosh PowerPoint</Application>
  <PresentationFormat>Widescreen</PresentationFormat>
  <Paragraphs>123</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Tahoma</vt:lpstr>
      <vt:lpstr>Times New Roman</vt:lpstr>
      <vt:lpstr>Office Theme</vt:lpstr>
      <vt:lpstr>Alcohol Withdrawal  </vt:lpstr>
      <vt:lpstr>Alcohol Withdrawal</vt:lpstr>
      <vt:lpstr>Alcohol Withdrawal- Seizures</vt:lpstr>
      <vt:lpstr>Alcohol Withdrawal</vt:lpstr>
      <vt:lpstr>Aligning the patient’s/client’s/peers’ symptoms to the time since their last drink is useful in anticipating the progression of symptoms.  </vt:lpstr>
      <vt:lpstr>It is also important to enquire about the outcomes of past attempts to stop (have you experienced seizures previously), any problems with stopping, and the use of other psychoactive substances.  </vt:lpstr>
      <vt:lpstr>Evaluating Risk of Severe or Complicated AWS</vt:lpstr>
      <vt:lpstr>Diagnostical Statistical Manual V Diagnostic Criteria for Alcohol Withdrawal</vt:lpstr>
      <vt:lpstr>Long-term treatment of AUD should begin concurrently with the management of AWS  </vt:lpstr>
      <vt:lpstr>Alcohol withdrawal management alone is not an effective treatment for alcohol use disorder </vt:lpstr>
      <vt:lpstr>Which Withdrawal Can be Deadly?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A Roget</dc:creator>
  <cp:lastModifiedBy>Shannon Browning</cp:lastModifiedBy>
  <cp:revision>99</cp:revision>
  <dcterms:created xsi:type="dcterms:W3CDTF">2022-05-19T23:04:13Z</dcterms:created>
  <dcterms:modified xsi:type="dcterms:W3CDTF">2024-10-21T22:43:37Z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b38bac-b8d9-4247-86ce-c60989fdd649_Enabled">
    <vt:lpwstr>true</vt:lpwstr>
  </property>
  <property fmtid="{D5CDD505-2E9C-101B-9397-08002B2CF9AE}" pid="3" name="MSIP_Label_49b38bac-b8d9-4247-86ce-c60989fdd649_SetDate">
    <vt:lpwstr>2022-08-30T21:45:26Z</vt:lpwstr>
  </property>
  <property fmtid="{D5CDD505-2E9C-101B-9397-08002B2CF9AE}" pid="4" name="MSIP_Label_49b38bac-b8d9-4247-86ce-c60989fdd649_Method">
    <vt:lpwstr>Standard</vt:lpwstr>
  </property>
  <property fmtid="{D5CDD505-2E9C-101B-9397-08002B2CF9AE}" pid="5" name="MSIP_Label_49b38bac-b8d9-4247-86ce-c60989fdd649_Name">
    <vt:lpwstr>defa4170-0d19-0005-0004-bc88714345d2</vt:lpwstr>
  </property>
  <property fmtid="{D5CDD505-2E9C-101B-9397-08002B2CF9AE}" pid="6" name="MSIP_Label_49b38bac-b8d9-4247-86ce-c60989fdd649_SiteId">
    <vt:lpwstr>523b4bfc-0ebd-4c03-b2b9-6f6a17fd31d8</vt:lpwstr>
  </property>
  <property fmtid="{D5CDD505-2E9C-101B-9397-08002B2CF9AE}" pid="7" name="MSIP_Label_49b38bac-b8d9-4247-86ce-c60989fdd649_ActionId">
    <vt:lpwstr>417f0061-829d-45d8-98df-2389844952e1</vt:lpwstr>
  </property>
  <property fmtid="{D5CDD505-2E9C-101B-9397-08002B2CF9AE}" pid="8" name="MSIP_Label_49b38bac-b8d9-4247-86ce-c60989fdd649_ContentBits">
    <vt:lpwstr>0</vt:lpwstr>
  </property>
</Properties>
</file>