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3" r:id="rId5"/>
  </p:sldMasterIdLst>
  <p:notesMasterIdLst>
    <p:notesMasterId r:id="rId14"/>
  </p:notesMasterIdLst>
  <p:sldIdLst>
    <p:sldId id="275" r:id="rId6"/>
    <p:sldId id="259" r:id="rId7"/>
    <p:sldId id="258" r:id="rId8"/>
    <p:sldId id="257" r:id="rId9"/>
    <p:sldId id="264" r:id="rId10"/>
    <p:sldId id="260" r:id="rId11"/>
    <p:sldId id="276"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0A8"/>
    <a:srgbClr val="405742"/>
    <a:srgbClr val="494949"/>
    <a:srgbClr val="A8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6" autoAdjust="0"/>
    <p:restoredTop sz="77551" autoAdjust="0"/>
  </p:normalViewPr>
  <p:slideViewPr>
    <p:cSldViewPr snapToGrid="0" snapToObjects="1">
      <p:cViewPr varScale="1">
        <p:scale>
          <a:sx n="98" d="100"/>
          <a:sy n="98" d="100"/>
        </p:scale>
        <p:origin x="328" y="184"/>
      </p:cViewPr>
      <p:guideLst/>
    </p:cSldViewPr>
  </p:slideViewPr>
  <p:outlineViewPr>
    <p:cViewPr>
      <p:scale>
        <a:sx n="33" d="100"/>
        <a:sy n="33" d="100"/>
      </p:scale>
      <p:origin x="0" y="-1002"/>
    </p:cViewPr>
  </p:outlineViewPr>
  <p:notesTextViewPr>
    <p:cViewPr>
      <p:scale>
        <a:sx n="1" d="1"/>
        <a:sy n="1" d="1"/>
      </p:scale>
      <p:origin x="0" y="0"/>
    </p:cViewPr>
  </p:notesTextViewPr>
  <p:sorterViewPr>
    <p:cViewPr>
      <p:scale>
        <a:sx n="120" d="100"/>
        <a:sy n="120" d="100"/>
      </p:scale>
      <p:origin x="0" y="0"/>
    </p:cViewPr>
  </p:sorterViewPr>
  <p:notesViewPr>
    <p:cSldViewPr snapToGrid="0" snapToObjects="1">
      <p:cViewPr varScale="1">
        <p:scale>
          <a:sx n="81" d="100"/>
          <a:sy n="81" d="100"/>
        </p:scale>
        <p:origin x="291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8F005-824C-A945-ADDE-92EEEC73EE3A}" type="datetimeFigureOut">
              <a:rPr lang="en-US" smtClean="0"/>
              <a:t>10/21/24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124FE-23F5-F643-A10F-58C2D79EE931}" type="slidenum">
              <a:rPr lang="en-US" smtClean="0"/>
              <a:t>‹#›</a:t>
            </a:fld>
            <a:endParaRPr lang="en-US"/>
          </a:p>
        </p:txBody>
      </p:sp>
    </p:spTree>
    <p:extLst>
      <p:ext uri="{BB962C8B-B14F-4D97-AF65-F5344CB8AC3E}">
        <p14:creationId xmlns:p14="http://schemas.microsoft.com/office/powerpoint/2010/main" val="91938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mpattc.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psattc.org/"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iaaa.nih.gov/health-professionals-communities/core-resources-on-alcohol/screen-and-assess-use-quick-effective-method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ida.nih.gov/nidamed-medical-health-professionals/screening-tools-preven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ida.nih.gov/nidamed-medical-health-professionals/screening-tools-preven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niaaa.nih.gov/health-professionals-communities/core-resource-on-alcohol/screen-and-assess-use-quick-effective-methods#pub-toc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aadas.s3.amasonaws.com/files/36584446964799664-the-role-of-biomakers-in-the-treatment-of-alcohol-use-disorder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tatista.com/statistics/725020/age-of-first-alcohol-use-among-young-people-united-state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statista.com/statistics/457786/number-of-children-in-the-us-by-age/" TargetMode="External"/><Relationship Id="rId4" Type="http://schemas.openxmlformats.org/officeDocument/2006/relationships/hyperlink" Target="https://www.niaaa.nih.gov/news-events/news-releases/age-drinking-onset-predicts-future-alcohol-abuse-and-dependenc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iaaa.nih.gov/health-professionals-communities/core-resource-on-alcohol/screen-and-assess-use-quick-effective-methods#pub-toc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tplainsattc.or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afft.org/" TargetMode="External"/><Relationship Id="rId4" Type="http://schemas.openxmlformats.org/officeDocument/2006/relationships/hyperlink" Target="https://nida.nih.gov/nidamed-medical-health-professionals/screening-tools-preven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390" y="4363277"/>
            <a:ext cx="6758609" cy="5635487"/>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SUD Keys to Education is a product for educators and clinical supervisors developed in 2022 by the Mountain Plains and Pacific Southwest Addiction Technology Transfer Centers (MPATTC and PSATTC). The main developers of the alcohol materials are Nancy Roget, MS, Kim Miller, MS, and Trisha Dudkowski, BA. Additional guidance and editing support were provided by Kenneth Flanagan, PhD, </a:t>
            </a:r>
            <a:r>
              <a:rPr kumimoji="0" lang="en-US" sz="1000" b="0" i="0" u="none" strike="noStrike" kern="1200" cap="none" spc="0" normalizeH="0" baseline="0" noProof="0" dirty="0">
                <a:ln>
                  <a:noFill/>
                </a:ln>
                <a:solidFill>
                  <a:srgbClr val="000000"/>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rPr>
              <a:t>Thomas E. Freese, PhD</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Terra Hamblin, MA, Cindy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Juntenen</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PhD, Shannon McCarty, BS, LP, Abby Roach-Moore, MSW, Beth Rutkowski, MPH, and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Maridee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Shogren</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DNP.</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product was developed to help community college/university faculty, as well as clinical supervisors and recovery support staff have access to brief, science-based content with the goal of providing materials that can be easily infused into existing substance use disorder and related courses (e.g., social work, nursing, criminal justice, foundation of addiction courses, ethics, counseling courses, etc.) and for clinical and recovery staff use in in-service meetings. Individuals can select the specific content to infuse into existing curricula/materials depending on specific needs of their learners. Each slide in the slide decks contain notes to provide guidance on the topics along with references and handouts where appropriate.</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If you require further information, please do not hesitate to contact the MPATTC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3"/>
              </a:rPr>
              <a:t>http://www.mpattc.org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or PSATTC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4"/>
              </a:rPr>
              <a:t>http://www.psattc.org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 You are free to use these slides and pictures, but please give credit to the MPATTC and PSATTC when using them by referencing both Centers at the beginning of your presentation. The MPATTC (HHS Region 8) and PSATTC (HHS Region 9) are part of the SAMHSA-funded ATTC Network that offers training and technical assistance (TA) services. HHS Region 8 is comprised of Colorado, Montana, North Dakota, South Dakota, Utah, and Wyoming, and HHS Region 9 is comprised of Arizona, California, Hawaii, Nevada, and the six U.S.-affiliated Pacific Jurisdictions (American Samoa, Commonwealth of the Northern Mariana Islands, Federated States of Micronesia, Guam, Republic of the Marshall Islands, and Republic of Palau). For additional information, please visit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3"/>
              </a:rPr>
              <a:t>http://www.mpattc.org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kumimoji="0" lang="en-US" sz="1000" b="0" i="0" u="sng" strike="noStrike" kern="1200" cap="none" spc="0" normalizeH="0" baseline="0" noProof="0" dirty="0">
                <a:ln>
                  <a:noFill/>
                </a:ln>
                <a:solidFill>
                  <a:srgbClr val="1155CC"/>
                </a:solidFill>
                <a:effectLst/>
                <a:uLnTx/>
                <a:uFill>
                  <a:solidFill>
                    <a:srgbClr val="000000"/>
                  </a:solidFill>
                </a:uFill>
                <a:latin typeface="Arial" panose="020B0604020202020204" pitchFamily="34" charset="0"/>
                <a:ea typeface="Times New Roman" panose="02020603050405020304" pitchFamily="18" charset="0"/>
                <a:cs typeface="Arial" panose="020B0604020202020204" pitchFamily="34" charset="0"/>
                <a:hlinkClick r:id="rId4"/>
              </a:rPr>
              <a:t>http://www.psattc.org</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Funding for this product was made possible (in part) by SAMHSA Cooperative Agreement numbers UR1 TI080200 (MPATTC) and UR1 TI080211 (PSATTC). The views expressed in these materials do not necessarily reflect the official policies of the Department of Health and Human Services, nor does mention of trade names, commercial practices, or organizations imply endorsement by the U.S. Government.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Additional resources are available to enhance and support the information provided in this brief presentation.</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Image Credit: Shutterstock (unless otherwise noted)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Date last updated: July 27, 2022.</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CF430-A574-4929-B6BD-0BFBFDEFF9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9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56931"/>
            <a:ext cx="5486400" cy="3600450"/>
          </a:xfrm>
        </p:spPr>
        <p:txBody>
          <a:bodyPr/>
          <a:lstStyle/>
          <a:p>
            <a:r>
              <a:rPr lang="en-US" dirty="0">
                <a:cs typeface="Calibri"/>
              </a:rPr>
              <a:t>This starts the conversation about the role that health care providers or other professionals may play in screening for alcohol use/misuse. When we discuss screening we are talking about universal screening - it is not actually about drug testing. Screening helps to figure out who is at risk for alcohol/drug abuse by asking them a series of questions or having the patient/client complete a short questionnaire on paper, tablet, or online. There are many different screening options based on population/age group.</a:t>
            </a:r>
          </a:p>
          <a:p>
            <a:r>
              <a:rPr lang="en-US" b="0" i="0" dirty="0">
                <a:solidFill>
                  <a:srgbClr val="000000"/>
                </a:solidFill>
                <a:effectLst/>
                <a:latin typeface="Calibri" panose="020F0502020204030204" pitchFamily="34" charset="0"/>
              </a:rPr>
              <a:t>​</a:t>
            </a:r>
            <a:endParaRPr lang="en-US" dirty="0">
              <a:cs typeface="Calibri"/>
            </a:endParaRPr>
          </a:p>
          <a:p>
            <a:endParaRPr lang="en-US" dirty="0">
              <a:cs typeface="Calibri"/>
            </a:endParaRPr>
          </a:p>
          <a:p>
            <a:r>
              <a:rPr lang="en-US" dirty="0">
                <a:cs typeface="Calibri"/>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rPr>
              <a:t>National Institute on Alcohol Abuse and Alcoholism. Screen and Assess: Use Quick, Effective Methods. </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https://www.niaaa.nih.gov/health-professionals-communities/core-resources-on-alcohol/screen-and-assess-use-quick-effective-methods</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2</a:t>
            </a:fld>
            <a:endParaRPr lang="en-US"/>
          </a:p>
        </p:txBody>
      </p:sp>
    </p:spTree>
    <p:extLst>
      <p:ext uri="{BB962C8B-B14F-4D97-AF65-F5344CB8AC3E}">
        <p14:creationId xmlns:p14="http://schemas.microsoft.com/office/powerpoint/2010/main" val="59334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4480" y="4229100"/>
            <a:ext cx="6289040" cy="4589780"/>
          </a:xfrm>
        </p:spPr>
        <p:txBody>
          <a:bodyPr/>
          <a:lstStyle/>
          <a:p>
            <a:r>
              <a:rPr lang="en-US" dirty="0"/>
              <a:t>There are a lot of different screening tools that have been used for years by health care professionals. SBIRT is currently used and training on it is widely available. One of the oldest is CAGE – it consists of 4 questions and it is NOT recommended for use because it does not identify all people who may benefit from a brief intervention, it primarily identifies people who are already experiencing adverse consequences from the alcohol use.  CIWA (clinical institute withdrawal assessment) is used in detox/jail settings to assess for alcohol withdrawal – it was developed in 1968, it is reliable and valid but not valid for diagnosing SUD</a:t>
            </a:r>
          </a:p>
          <a:p>
            <a:r>
              <a:rPr lang="en-US" dirty="0"/>
              <a:t>AUDIT C alcohol use disorders identification test is 3 or10 questions and was developed from the WHO (world health organization) is used to screen people for risky &amp; harmful alcohol use. It has been used in primary medical care and using different cut-off points, it can also screen for AUD.  </a:t>
            </a:r>
          </a:p>
          <a:p>
            <a:r>
              <a:rPr lang="en-US" dirty="0"/>
              <a:t>The Michigan Alcoholism Screening Test (MAST) was developed in 1971. It screens for SUD and was designed for the general population. It can also be self-administered. There is also a form of the MAST that can be used for geriatric populations</a:t>
            </a:r>
          </a:p>
          <a:p>
            <a:r>
              <a:rPr lang="en-US" dirty="0">
                <a:cs typeface="Calibri"/>
              </a:rPr>
              <a:t>BASIC is used with college students on campuses </a:t>
            </a:r>
            <a:endParaRPr lang="en-US" dirty="0"/>
          </a:p>
          <a:p>
            <a:r>
              <a:rPr lang="en-US" dirty="0">
                <a:cs typeface="Calibri"/>
              </a:rPr>
              <a:t>CRAFFT is a short assessment tool used for adolescents</a:t>
            </a:r>
            <a:endParaRPr lang="en-US" dirty="0"/>
          </a:p>
          <a:p>
            <a:endParaRPr lang="en-US" dirty="0"/>
          </a:p>
          <a:p>
            <a:r>
              <a:rPr lang="en-US" dirty="0"/>
              <a:t>Reference(s)</a:t>
            </a: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U.S. Department of Health and Human Services. (2022, July 12) Screening tools and prevention. National Institutes of Health.  </a:t>
            </a:r>
            <a:endParaRPr lang="en-US" dirty="0">
              <a:effectLst/>
              <a:latin typeface="Times New Roman" panose="02020603050405020304" pitchFamily="18" charset="0"/>
              <a:ea typeface="Times New Roman" panose="02020603050405020304" pitchFamily="18" charset="0"/>
            </a:endParaRPr>
          </a:p>
          <a:p>
            <a:r>
              <a:rPr lang="en-US" dirty="0">
                <a:effectLst/>
                <a:latin typeface="Calibri" panose="020F0502020204030204" pitchFamily="34" charset="0"/>
                <a:ea typeface="Calibri" panose="020F0502020204030204" pitchFamily="34" charset="0"/>
              </a:rPr>
              <a:t>         ​ </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https://nida.nih.gov/nidamed-medical-health-professionals/screening-tools-prevention</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3</a:t>
            </a:fld>
            <a:endParaRPr lang="en-US"/>
          </a:p>
        </p:txBody>
      </p:sp>
    </p:spTree>
    <p:extLst>
      <p:ext uri="{BB962C8B-B14F-4D97-AF65-F5344CB8AC3E}">
        <p14:creationId xmlns:p14="http://schemas.microsoft.com/office/powerpoint/2010/main" val="135367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Alcohol Use Disorders Identification Test-Concise (AUDIT-C) is a brief alcohol screening instrument that reliably identifies person who are hazardous drinkers or have active alcohol use disorders. The AUDIT-C is a modified version of the 10 question AUDIT instrument. It has 3 questions and is scored on a scale of 0-12. Generally the higher the score, the more likely it is that a person’s drinking is affecting his or her safety.</a:t>
            </a:r>
          </a:p>
          <a:p>
            <a:r>
              <a:rPr lang="en-US" dirty="0"/>
              <a:t>Reference(s)</a:t>
            </a: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U.S Department of Health and Human Services. (2022, July 12) Screening tools and prevention. National Institutes of Health.  </a:t>
            </a:r>
            <a:endParaRPr lang="en-US" dirty="0">
              <a:effectLst/>
              <a:latin typeface="Times New Roman" panose="02020603050405020304" pitchFamily="18" charset="0"/>
              <a:ea typeface="Times New Roman" panose="02020603050405020304" pitchFamily="18" charset="0"/>
            </a:endParaRP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         ​ </a:t>
            </a:r>
            <a:r>
              <a:rPr lang="en-US" u="sng" dirty="0">
                <a:solidFill>
                  <a:srgbClr val="0563C1"/>
                </a:solidFill>
                <a:effectLst/>
                <a:latin typeface="Calibri" panose="020F0502020204030204" pitchFamily="34" charset="0"/>
                <a:ea typeface="Times New Roman" panose="02020603050405020304" pitchFamily="18" charset="0"/>
                <a:hlinkClick r:id="rId3"/>
              </a:rPr>
              <a:t>https://nida.nih.gov/nidamed-medical-health-professionals/screening-tools-prevention</a:t>
            </a:r>
            <a:r>
              <a:rPr lang="en-US" dirty="0">
                <a:effectLst/>
                <a:highlight>
                  <a:srgbClr val="FFFF00"/>
                </a:highlight>
                <a:latin typeface="Calibri" panose="020F050202020403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457200" marR="0" indent="-45720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hlinkClick r:id="rId4"/>
            </a:endParaRPr>
          </a:p>
          <a:p>
            <a:endParaRPr lang="en-US" dirty="0">
              <a:hlinkClick r:id="rId4"/>
            </a:endParaRPr>
          </a:p>
          <a:p>
            <a:endParaRPr lang="en-US" dirty="0">
              <a:hlinkClick r:id="rId4"/>
            </a:endParaRPr>
          </a:p>
          <a:p>
            <a:endParaRPr lang="en-US" dirty="0">
              <a:hlinkClick r:id="rId4"/>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4</a:t>
            </a:fld>
            <a:endParaRPr lang="en-US"/>
          </a:p>
        </p:txBody>
      </p:sp>
    </p:spTree>
    <p:extLst>
      <p:ext uri="{BB962C8B-B14F-4D97-AF65-F5344CB8AC3E}">
        <p14:creationId xmlns:p14="http://schemas.microsoft.com/office/powerpoint/2010/main" val="91278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Law enforcement will commonly use breathalyzer tests or blood testing to determine alcohol levels at the time of an arrest for DUI/DWI. While this is an objective measure at a point in time, it is not used to make a diagnosis of substance use disorder. It merely indicates that someone used more than legally allowed prior to operating a motor vehicle on that day. </a:t>
            </a:r>
          </a:p>
          <a:p>
            <a:r>
              <a:rPr lang="en-US" dirty="0" err="1">
                <a:cs typeface="Calibri"/>
              </a:rPr>
              <a:t>EtG</a:t>
            </a:r>
            <a:r>
              <a:rPr lang="en-US" dirty="0">
                <a:cs typeface="Calibri"/>
              </a:rPr>
              <a:t> testing can serve as a means of monitoring abstinence from alcohol during involvement in SUD treatment. </a:t>
            </a:r>
            <a:r>
              <a:rPr lang="en-US" dirty="0" err="1">
                <a:cs typeface="Calibri"/>
              </a:rPr>
              <a:t>EtG</a:t>
            </a:r>
            <a:r>
              <a:rPr lang="en-US" dirty="0">
                <a:cs typeface="Calibri"/>
              </a:rPr>
              <a:t> testing is usually measured in urine and will be positive with very low levels of alcohol use – even using mouthwash can cause a positive test. </a:t>
            </a:r>
            <a:r>
              <a:rPr lang="en-US" dirty="0" err="1">
                <a:cs typeface="Calibri"/>
              </a:rPr>
              <a:t>EtG</a:t>
            </a:r>
            <a:r>
              <a:rPr lang="en-US" dirty="0">
                <a:cs typeface="Calibri"/>
              </a:rPr>
              <a:t> testing is used in monitoring abstinence in treatment and criminal justice settings. Some newer testing may be able to detect alcohol use up to 3 weeks after ingestion. </a:t>
            </a: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Substance Abuse and Mental Health Services Administration and National Institute on Alcohol      Abuse and Alcoholism. SAMSHA Advisory: </a:t>
            </a:r>
            <a:endParaRPr lang="en-US" dirty="0">
              <a:effectLst/>
              <a:latin typeface="Times New Roman" panose="02020603050405020304" pitchFamily="18" charset="0"/>
              <a:ea typeface="Times New Roman" panose="02020603050405020304" pitchFamily="18" charset="0"/>
            </a:endParaRPr>
          </a:p>
          <a:p>
            <a:pPr marL="457200" marR="0" indent="0" fontAlgn="base">
              <a:spcBef>
                <a:spcPts val="0"/>
              </a:spcBef>
              <a:spcAft>
                <a:spcPts val="0"/>
              </a:spcAft>
            </a:pPr>
            <a:r>
              <a:rPr lang="en-US" u="sng" dirty="0">
                <a:solidFill>
                  <a:srgbClr val="0563C1"/>
                </a:solidFill>
                <a:effectLst/>
                <a:latin typeface="Calibri" panose="020F0502020204030204" pitchFamily="34" charset="0"/>
                <a:ea typeface="Times New Roman" panose="02020603050405020304" pitchFamily="18" charset="0"/>
                <a:hlinkClick r:id="rId3"/>
              </a:rPr>
              <a:t>https://taadas.s3.amasonaws.com/files/36584446964799664-the-role-of-biomakers-in-the-treatment-of-alcohol-use-disorders.pdf</a:t>
            </a:r>
            <a:endParaRPr lang="en-US"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6A8124FE-23F5-F643-A10F-58C2D79EE931}" type="slidenum">
              <a:rPr lang="en-US" smtClean="0"/>
              <a:t>5</a:t>
            </a:fld>
            <a:endParaRPr lang="en-US"/>
          </a:p>
        </p:txBody>
      </p:sp>
    </p:spTree>
    <p:extLst>
      <p:ext uri="{BB962C8B-B14F-4D97-AF65-F5344CB8AC3E}">
        <p14:creationId xmlns:p14="http://schemas.microsoft.com/office/powerpoint/2010/main" val="811498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Regardless of age, people should be screened routinely by their medical providers just as they are asked about smoking, seat belt use and sexual partners</a:t>
            </a:r>
          </a:p>
          <a:p>
            <a:r>
              <a:rPr lang="en-US" dirty="0">
                <a:cs typeface="Calibri"/>
              </a:rPr>
              <a:t>School counselors could be asking about student use as well as exposure to parental alcohol use in the home. Average of first use is 13-14 years old, the SAMSHA household survey data starts collecting from age 12 and up. The NIAAA data indicates that people who began drinking before age 15 were 4x more likely to develop AUD than those who began drinking at age 21. </a:t>
            </a:r>
          </a:p>
          <a:p>
            <a:r>
              <a:rPr lang="en-US" dirty="0">
                <a:cs typeface="Calibri"/>
              </a:rPr>
              <a:t> </a:t>
            </a:r>
          </a:p>
          <a:p>
            <a:r>
              <a:rPr lang="en-US" dirty="0">
                <a:hlinkClick r:id="rId3"/>
              </a:rPr>
              <a:t>References </a:t>
            </a:r>
          </a:p>
          <a:p>
            <a:r>
              <a:rPr lang="en-US" dirty="0">
                <a:hlinkClick r:id="rId4"/>
              </a:rPr>
              <a:t>Age of Drinking Onset Predicts Future Alcohol Abuse and Dependence | National Institute on Alcohol Abuse and Alcoholism (NIAAA) (nih.gov)</a:t>
            </a:r>
            <a:endParaRPr lang="en-US" dirty="0"/>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Statista. (2022, June 23). Number of children in the united states in 2020, by age group. </a:t>
            </a:r>
            <a:r>
              <a:rPr lang="en-US" i="1" dirty="0">
                <a:effectLst/>
                <a:latin typeface="Calibri" panose="020F0502020204030204" pitchFamily="34" charset="0"/>
                <a:ea typeface="Times New Roman" panose="02020603050405020304" pitchFamily="18" charset="0"/>
              </a:rPr>
              <a:t>Statista Research Department</a:t>
            </a:r>
            <a:r>
              <a:rPr lang="en-US" dirty="0">
                <a:effectLst/>
                <a:latin typeface="Calibri" panose="020F0502020204030204" pitchFamily="34"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https://www.statista.com/statistics/457786/number-of-children-in-the-us-by-age/</a:t>
            </a:r>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6</a:t>
            </a:fld>
            <a:endParaRPr lang="en-US"/>
          </a:p>
        </p:txBody>
      </p:sp>
    </p:spTree>
    <p:extLst>
      <p:ext uri="{BB962C8B-B14F-4D97-AF65-F5344CB8AC3E}">
        <p14:creationId xmlns:p14="http://schemas.microsoft.com/office/powerpoint/2010/main" val="357059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This is a brief summary of the key points about screening for substance use disorder.</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Screen and Assess: Use Quick, Effective Methods | National Institute on Alcohol Abuse and Alcoholism (NIAAA)</a:t>
            </a:r>
          </a:p>
          <a:p>
            <a:r>
              <a:rPr lang="en-US" dirty="0">
                <a:hlinkClick r:id="rId3"/>
              </a:rPr>
              <a:t>Screen and Assess: Use Quick, Effective Methods | National Institute on Alcohol Abuse and Alcoholism (NIAAA) (nih.gov)</a:t>
            </a:r>
            <a:endParaRPr lang="en-US"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7</a:t>
            </a:fld>
            <a:endParaRPr lang="en-US"/>
          </a:p>
        </p:txBody>
      </p:sp>
    </p:spTree>
    <p:extLst>
      <p:ext uri="{BB962C8B-B14F-4D97-AF65-F5344CB8AC3E}">
        <p14:creationId xmlns:p14="http://schemas.microsoft.com/office/powerpoint/2010/main" val="1395665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sng" strike="noStrike" dirty="0">
                <a:solidFill>
                  <a:srgbClr val="0563C1"/>
                </a:solidFill>
                <a:effectLst/>
                <a:latin typeface="Calibri" panose="020F0502020204030204" pitchFamily="34" charset="0"/>
              </a:rPr>
              <a:t>For more information on the use of screening tools with different populations please refer to the information on the included links.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MPATTC Learning. (2022, January 3) Mountain Plains ATTC Learning. Mountain plains </a:t>
            </a:r>
            <a:r>
              <a:rPr lang="en-US" dirty="0" err="1">
                <a:effectLst/>
                <a:latin typeface="Calibri" panose="020F0502020204030204" pitchFamily="34" charset="0"/>
                <a:ea typeface="Times New Roman" panose="02020603050405020304" pitchFamily="18" charset="0"/>
              </a:rPr>
              <a:t>attc</a:t>
            </a:r>
            <a:r>
              <a:rPr lang="en-US" dirty="0">
                <a:effectLst/>
                <a:latin typeface="Calibri" panose="020F0502020204030204" pitchFamily="34" charset="0"/>
                <a:ea typeface="Times New Roman" panose="02020603050405020304" pitchFamily="18" charset="0"/>
              </a:rPr>
              <a:t>. Updated Course: SBIRT for Health and Behavioral Health Professionals  </a:t>
            </a:r>
            <a:r>
              <a:rPr lang="en-US" u="sng" dirty="0">
                <a:solidFill>
                  <a:srgbClr val="0563C1"/>
                </a:solidFill>
                <a:effectLst/>
                <a:latin typeface="Calibri" panose="020F0502020204030204" pitchFamily="34" charset="0"/>
                <a:ea typeface="Times New Roman" panose="02020603050405020304" pitchFamily="18" charset="0"/>
                <a:hlinkClick r:id="rId3"/>
              </a:rPr>
              <a:t>http://www.mtplainsattc.org</a:t>
            </a:r>
            <a:r>
              <a:rPr lang="en-US" dirty="0">
                <a:effectLst/>
                <a:latin typeface="Calibri" panose="020F0502020204030204" pitchFamily="34" charset="0"/>
                <a:ea typeface="Times New Roman" panose="02020603050405020304" pitchFamily="18" charset="0"/>
              </a:rPr>
              <a:t>​</a:t>
            </a:r>
            <a:endParaRPr lang="en-US" b="0" i="0" dirty="0">
              <a:solidFill>
                <a:srgbClr val="444444"/>
              </a:solidFill>
              <a:effectLst/>
              <a:latin typeface="Calibri" panose="020F0502020204030204" pitchFamily="34" charset="0"/>
            </a:endParaRPr>
          </a:p>
          <a:p>
            <a:pPr marL="457200" marR="0" indent="-457200" fontAlgn="base">
              <a:spcBef>
                <a:spcPts val="0"/>
              </a:spcBef>
              <a:spcAft>
                <a:spcPts val="0"/>
              </a:spcAft>
            </a:pPr>
            <a:r>
              <a:rPr lang="en-US" dirty="0">
                <a:effectLst/>
                <a:latin typeface="Calibri" panose="020F0502020204030204" pitchFamily="34" charset="0"/>
                <a:ea typeface="Times New Roman" panose="02020603050405020304" pitchFamily="18" charset="0"/>
              </a:rPr>
              <a:t>U.S Department of Health and Human Services. (2022, July 12) Screening tools and prevention. National Institutes of Health.  </a:t>
            </a:r>
            <a:endParaRPr lang="en-US" dirty="0">
              <a:effectLst/>
              <a:latin typeface="Times New Roman" panose="02020603050405020304" pitchFamily="18" charset="0"/>
              <a:ea typeface="Times New Roman" panose="02020603050405020304" pitchFamily="18" charset="0"/>
            </a:endParaRPr>
          </a:p>
          <a:p>
            <a:r>
              <a:rPr lang="en-US" dirty="0">
                <a:effectLst/>
                <a:latin typeface="Calibri" panose="020F0502020204030204" pitchFamily="34" charset="0"/>
                <a:ea typeface="Calibri" panose="020F0502020204030204" pitchFamily="34" charset="0"/>
              </a:rPr>
              <a:t>         ​ </a:t>
            </a:r>
            <a:r>
              <a:rPr lang="en-US"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https://nida.nih.gov/nidamed-medical-health-professionals/screening-tools-prevention</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Times New Roman" panose="02020603050405020304" pitchFamily="18" charset="0"/>
              </a:rPr>
              <a:t>CRAFFT. (n.d.)</a:t>
            </a:r>
            <a:r>
              <a:rPr lang="en-US" u="sng" dirty="0">
                <a:solidFill>
                  <a:srgbClr val="0563C1"/>
                </a:solidFill>
                <a:effectLst/>
                <a:latin typeface="Calibri" panose="020F0502020204030204" pitchFamily="34" charset="0"/>
                <a:ea typeface="Times New Roman" panose="02020603050405020304" pitchFamily="18" charset="0"/>
              </a:rPr>
              <a:t> </a:t>
            </a:r>
            <a:r>
              <a:rPr lang="en-US" u="sng" dirty="0">
                <a:solidFill>
                  <a:srgbClr val="0563C1"/>
                </a:solidFill>
                <a:effectLst/>
                <a:latin typeface="Calibri" panose="020F0502020204030204" pitchFamily="34" charset="0"/>
                <a:ea typeface="Times New Roman" panose="02020603050405020304" pitchFamily="18" charset="0"/>
                <a:hlinkClick r:id="rId5"/>
              </a:rPr>
              <a:t>https://crafft.org</a:t>
            </a:r>
            <a:endParaRPr lang="en-US" u="sng" dirty="0">
              <a:solidFill>
                <a:srgbClr val="0563C1"/>
              </a:solidFill>
              <a:effectLst/>
              <a:latin typeface="Calibri" panose="020F050202020403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A8124FE-23F5-F643-A10F-58C2D79EE931}" type="slidenum">
              <a:rPr lang="en-US" smtClean="0"/>
              <a:t>8</a:t>
            </a:fld>
            <a:endParaRPr lang="en-US"/>
          </a:p>
        </p:txBody>
      </p:sp>
    </p:spTree>
    <p:extLst>
      <p:ext uri="{BB962C8B-B14F-4D97-AF65-F5344CB8AC3E}">
        <p14:creationId xmlns:p14="http://schemas.microsoft.com/office/powerpoint/2010/main" val="3574251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1A3-E9C5-FABD-9C49-EB4598432DA6}"/>
              </a:ext>
            </a:extLst>
          </p:cNvPr>
          <p:cNvSpPr>
            <a:spLocks noGrp="1"/>
          </p:cNvSpPr>
          <p:nvPr>
            <p:ph type="ctrTitle" hasCustomPrompt="1"/>
          </p:nvPr>
        </p:nvSpPr>
        <p:spPr>
          <a:xfrm>
            <a:off x="457200" y="1124712"/>
            <a:ext cx="5486400" cy="2387600"/>
          </a:xfrm>
        </p:spPr>
        <p:txBody>
          <a:bodyPr anchor="b">
            <a:normAutofit/>
          </a:bodyPr>
          <a:lstStyle>
            <a:lvl1pPr algn="l">
              <a:defRPr sz="3800" b="1"/>
            </a:lvl1pPr>
          </a:lstStyle>
          <a:p>
            <a:r>
              <a:rPr lang="en-US" dirty="0"/>
              <a:t>CLICK TO EDIT MASTER TITLE STYLE</a:t>
            </a:r>
          </a:p>
        </p:txBody>
      </p:sp>
      <p:sp>
        <p:nvSpPr>
          <p:cNvPr id="3" name="Subtitle 2">
            <a:extLst>
              <a:ext uri="{FF2B5EF4-FFF2-40B4-BE49-F238E27FC236}">
                <a16:creationId xmlns:a16="http://schemas.microsoft.com/office/drawing/2014/main" id="{7FD494D8-EA0D-FBF3-DB6B-3ABEA0212C3D}"/>
              </a:ext>
            </a:extLst>
          </p:cNvPr>
          <p:cNvSpPr>
            <a:spLocks noGrp="1"/>
          </p:cNvSpPr>
          <p:nvPr>
            <p:ph type="subTitle" idx="1" hasCustomPrompt="1"/>
          </p:nvPr>
        </p:nvSpPr>
        <p:spPr>
          <a:xfrm>
            <a:off x="457200" y="3602736"/>
            <a:ext cx="5486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SUD Keys to Education">
            <a:extLst>
              <a:ext uri="{FF2B5EF4-FFF2-40B4-BE49-F238E27FC236}">
                <a16:creationId xmlns:a16="http://schemas.microsoft.com/office/drawing/2014/main" id="{D7B78682-C1B2-BDC4-C500-B141B379E122}"/>
              </a:ext>
            </a:extLst>
          </p:cNvPr>
          <p:cNvPicPr>
            <a:picLocks noChangeAspect="1"/>
          </p:cNvPicPr>
          <p:nvPr userDrawn="1"/>
        </p:nvPicPr>
        <p:blipFill>
          <a:blip r:embed="rId3"/>
          <a:stretch>
            <a:fillRect/>
          </a:stretch>
        </p:blipFill>
        <p:spPr>
          <a:xfrm>
            <a:off x="457200" y="457200"/>
            <a:ext cx="3498618" cy="1280160"/>
          </a:xfrm>
          <a:prstGeom prst="rect">
            <a:avLst/>
          </a:prstGeom>
        </p:spPr>
      </p:pic>
      <p:pic>
        <p:nvPicPr>
          <p:cNvPr id="13" name="Picture 12" descr="Mountain Plains ATTC and Pacific Southwest ATTC">
            <a:extLst>
              <a:ext uri="{FF2B5EF4-FFF2-40B4-BE49-F238E27FC236}">
                <a16:creationId xmlns:a16="http://schemas.microsoft.com/office/drawing/2014/main" id="{ECFB257F-D5E8-C32A-B222-5BB37FC480D2}"/>
              </a:ext>
            </a:extLst>
          </p:cNvPr>
          <p:cNvPicPr>
            <a:picLocks noChangeAspect="1"/>
          </p:cNvPicPr>
          <p:nvPr userDrawn="1"/>
        </p:nvPicPr>
        <p:blipFill>
          <a:blip r:embed="rId4"/>
          <a:stretch>
            <a:fillRect/>
          </a:stretch>
        </p:blipFill>
        <p:spPr>
          <a:xfrm>
            <a:off x="457200" y="5650992"/>
            <a:ext cx="1803400" cy="749300"/>
          </a:xfrm>
          <a:prstGeom prst="rect">
            <a:avLst/>
          </a:prstGeom>
        </p:spPr>
      </p:pic>
      <p:pic>
        <p:nvPicPr>
          <p:cNvPr id="14" name="Picture 13" descr="SAMHSA">
            <a:extLst>
              <a:ext uri="{FF2B5EF4-FFF2-40B4-BE49-F238E27FC236}">
                <a16:creationId xmlns:a16="http://schemas.microsoft.com/office/drawing/2014/main" id="{5179B210-3A65-5F4E-6CBA-69D5AFD7D781}"/>
              </a:ext>
            </a:extLst>
          </p:cNvPr>
          <p:cNvPicPr>
            <a:picLocks noChangeAspect="1"/>
          </p:cNvPicPr>
          <p:nvPr userDrawn="1"/>
        </p:nvPicPr>
        <p:blipFill>
          <a:blip r:embed="rId5"/>
          <a:stretch>
            <a:fillRect/>
          </a:stretch>
        </p:blipFill>
        <p:spPr>
          <a:xfrm>
            <a:off x="2532888" y="5769864"/>
            <a:ext cx="1993900" cy="520700"/>
          </a:xfrm>
          <a:prstGeom prst="rect">
            <a:avLst/>
          </a:prstGeom>
        </p:spPr>
      </p:pic>
      <p:sp>
        <p:nvSpPr>
          <p:cNvPr id="29" name="Picture Placeholder 28">
            <a:extLst>
              <a:ext uri="{FF2B5EF4-FFF2-40B4-BE49-F238E27FC236}">
                <a16:creationId xmlns:a16="http://schemas.microsoft.com/office/drawing/2014/main" id="{23A8D641-E398-4561-EBF6-7DF32BF4467E}"/>
              </a:ext>
            </a:extLst>
          </p:cNvPr>
          <p:cNvSpPr>
            <a:spLocks noGrp="1" noChangeAspect="1"/>
          </p:cNvSpPr>
          <p:nvPr>
            <p:ph type="pic" sz="quarter" idx="10"/>
          </p:nvPr>
        </p:nvSpPr>
        <p:spPr>
          <a:xfrm>
            <a:off x="5843017"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
        <p:nvSpPr>
          <p:cNvPr id="30" name="Picture Placeholder 29">
            <a:extLst>
              <a:ext uri="{FF2B5EF4-FFF2-40B4-BE49-F238E27FC236}">
                <a16:creationId xmlns:a16="http://schemas.microsoft.com/office/drawing/2014/main" id="{1B415E53-F774-9CBB-3941-1EA59AB15D7A}"/>
              </a:ext>
            </a:extLst>
          </p:cNvPr>
          <p:cNvSpPr>
            <a:spLocks noGrp="1" noChangeAspect="1"/>
          </p:cNvSpPr>
          <p:nvPr>
            <p:ph type="pic" sz="quarter" idx="11"/>
          </p:nvPr>
        </p:nvSpPr>
        <p:spPr>
          <a:xfrm>
            <a:off x="8485632"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Tree>
    <p:extLst>
      <p:ext uri="{BB962C8B-B14F-4D97-AF65-F5344CB8AC3E}">
        <p14:creationId xmlns:p14="http://schemas.microsoft.com/office/powerpoint/2010/main" val="136825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Content (D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914400" y="914400"/>
            <a:ext cx="6586538" cy="9144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914400" y="1828800"/>
            <a:ext cx="5943600" cy="4351338"/>
          </a:xfrm>
        </p:spPr>
        <p:txBody>
          <a:bodyPr/>
          <a:lstStyle>
            <a:lvl1pPr marL="0" indent="0">
              <a:buNone/>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98B3440D-3786-8CEF-D77A-DC76BB93566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0200C8C-9B73-FEFB-7388-C7435EF64912}"/>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52645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96623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024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D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7561147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dirty="0"/>
              <a:t>Click to edit Master text styles</a:t>
            </a:r>
          </a:p>
        </p:txBody>
      </p:sp>
      <p:pic>
        <p:nvPicPr>
          <p:cNvPr id="8" name="Picture 7">
            <a:extLst>
              <a:ext uri="{FF2B5EF4-FFF2-40B4-BE49-F238E27FC236}">
                <a16:creationId xmlns:a16="http://schemas.microsoft.com/office/drawing/2014/main" id="{703FA346-206F-8D15-C2DC-EB037138F8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675EC4E-05D8-CC49-C3F3-BE4991C2A2BE}"/>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427094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dirty="0"/>
              <a:t>Click to edit Master text styles</a:t>
            </a:r>
          </a:p>
        </p:txBody>
      </p:sp>
      <p:pic>
        <p:nvPicPr>
          <p:cNvPr id="13" name="Picture 12">
            <a:extLst>
              <a:ext uri="{FF2B5EF4-FFF2-40B4-BE49-F238E27FC236}">
                <a16:creationId xmlns:a16="http://schemas.microsoft.com/office/drawing/2014/main" id="{5B1DA54B-7457-3C7B-D4C9-2A76505BB4E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67EEC21D-682B-1F1E-BD53-1A7CFB1C1978}"/>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03566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dirty="0"/>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3D04E94-2FC9-4889-59B9-844425F1A7C3}"/>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319322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dirty="0"/>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2C5E764-AED4-79FD-66B8-AB4596EA0BCC}"/>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93902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C212DA7-A629-E70F-7DAE-7159F5AB0416}"/>
              </a:ext>
            </a:extLst>
          </p:cNvPr>
          <p:cNvSpPr>
            <a:spLocks noGrp="1"/>
          </p:cNvSpPr>
          <p:nvPr>
            <p:ph type="title" hasCustomPrompt="1"/>
          </p:nvPr>
        </p:nvSpPr>
        <p:spPr>
          <a:xfrm>
            <a:off x="6166105" y="2514600"/>
            <a:ext cx="5108446" cy="914400"/>
          </a:xfrm>
        </p:spPr>
        <p:txBody>
          <a:bodyPr>
            <a:normAutofit/>
          </a:bodyPr>
          <a:lstStyle>
            <a:lvl1pPr algn="ctr">
              <a:defRPr sz="2400" b="1">
                <a:solidFill>
                  <a:srgbClr val="494949"/>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CA9D0BB6-C4B7-EF5E-02C0-011158DC33E1}"/>
              </a:ext>
            </a:extLst>
          </p:cNvPr>
          <p:cNvSpPr>
            <a:spLocks noGrp="1"/>
          </p:cNvSpPr>
          <p:nvPr>
            <p:ph idx="1"/>
          </p:nvPr>
        </p:nvSpPr>
        <p:spPr>
          <a:xfrm>
            <a:off x="6166105" y="3429000"/>
            <a:ext cx="5108446" cy="2751138"/>
          </a:xfrm>
        </p:spPr>
        <p:txBody>
          <a:bodyPr>
            <a:normAutofit/>
          </a:bodyPr>
          <a:lstStyle>
            <a:lvl1pPr marL="0" indent="0" algn="ctr">
              <a:buNone/>
              <a:defRPr sz="1800">
                <a:solidFill>
                  <a:srgbClr val="494949"/>
                </a:solidFill>
              </a:defRPr>
            </a:lvl1pPr>
          </a:lstStyle>
          <a:p>
            <a:pPr lvl="0"/>
            <a:r>
              <a:rPr lang="en-US" dirty="0"/>
              <a:t>Click to edit Master text styles</a:t>
            </a:r>
          </a:p>
        </p:txBody>
      </p:sp>
      <p:sp>
        <p:nvSpPr>
          <p:cNvPr id="8" name="Picture Placeholder 7">
            <a:extLst>
              <a:ext uri="{FF2B5EF4-FFF2-40B4-BE49-F238E27FC236}">
                <a16:creationId xmlns:a16="http://schemas.microsoft.com/office/drawing/2014/main" id="{419FEBA6-8D40-2D08-A48E-EDB193AA3238}"/>
              </a:ext>
            </a:extLst>
          </p:cNvPr>
          <p:cNvSpPr>
            <a:spLocks noGrp="1" noChangeAspect="1"/>
          </p:cNvSpPr>
          <p:nvPr>
            <p:ph type="pic" sz="quarter" idx="10"/>
          </p:nvPr>
        </p:nvSpPr>
        <p:spPr>
          <a:xfrm>
            <a:off x="22860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
        <p:nvSpPr>
          <p:cNvPr id="9" name="Picture Placeholder 8">
            <a:extLst>
              <a:ext uri="{FF2B5EF4-FFF2-40B4-BE49-F238E27FC236}">
                <a16:creationId xmlns:a16="http://schemas.microsoft.com/office/drawing/2014/main" id="{08E61A8B-7482-D09A-CCCF-C5883617C405}"/>
              </a:ext>
            </a:extLst>
          </p:cNvPr>
          <p:cNvSpPr>
            <a:spLocks noGrp="1" noChangeAspect="1"/>
          </p:cNvSpPr>
          <p:nvPr>
            <p:ph type="pic" sz="quarter" idx="11"/>
          </p:nvPr>
        </p:nvSpPr>
        <p:spPr>
          <a:xfrm>
            <a:off x="288036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pic>
        <p:nvPicPr>
          <p:cNvPr id="4" name="Picture 3">
            <a:extLst>
              <a:ext uri="{FF2B5EF4-FFF2-40B4-BE49-F238E27FC236}">
                <a16:creationId xmlns:a16="http://schemas.microsoft.com/office/drawing/2014/main" id="{46E865F4-243A-2C7F-A4C2-151913BE57E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114EEBD2-EC34-CA2C-7255-AFCC8F30958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79826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lid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68491A1E-41C5-B510-AC7F-6FC29420806F}"/>
              </a:ext>
            </a:extLst>
          </p:cNvPr>
          <p:cNvSpPr>
            <a:spLocks noGrp="1"/>
          </p:cNvSpPr>
          <p:nvPr>
            <p:ph type="subTitle" idx="10" hasCustomPrompt="1"/>
          </p:nvPr>
        </p:nvSpPr>
        <p:spPr>
          <a:xfrm>
            <a:off x="457200" y="3602736"/>
            <a:ext cx="54864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SUD Keys to Education">
            <a:extLst>
              <a:ext uri="{FF2B5EF4-FFF2-40B4-BE49-F238E27FC236}">
                <a16:creationId xmlns:a16="http://schemas.microsoft.com/office/drawing/2014/main" id="{64BE71A9-A13F-8264-3474-56C4A1FF2F0D}"/>
              </a:ext>
            </a:extLst>
          </p:cNvPr>
          <p:cNvPicPr>
            <a:picLocks noChangeAspect="1"/>
          </p:cNvPicPr>
          <p:nvPr/>
        </p:nvPicPr>
        <p:blipFill>
          <a:blip r:embed="rId3"/>
          <a:srcRect/>
          <a:stretch/>
        </p:blipFill>
        <p:spPr>
          <a:xfrm>
            <a:off x="457200" y="459511"/>
            <a:ext cx="3498618" cy="1275537"/>
          </a:xfrm>
          <a:prstGeom prst="rect">
            <a:avLst/>
          </a:prstGeom>
        </p:spPr>
      </p:pic>
      <p:pic>
        <p:nvPicPr>
          <p:cNvPr id="11" name="Picture 10" descr="Mountain Plans ATTC and Pacific Southwest ATTC">
            <a:extLst>
              <a:ext uri="{FF2B5EF4-FFF2-40B4-BE49-F238E27FC236}">
                <a16:creationId xmlns:a16="http://schemas.microsoft.com/office/drawing/2014/main" id="{B1906DBE-BE95-D6F8-2839-C8CBFD34B30D}"/>
              </a:ext>
            </a:extLst>
          </p:cNvPr>
          <p:cNvPicPr>
            <a:picLocks noChangeAspect="1"/>
          </p:cNvPicPr>
          <p:nvPr/>
        </p:nvPicPr>
        <p:blipFill>
          <a:blip r:embed="rId4"/>
          <a:srcRect/>
          <a:stretch/>
        </p:blipFill>
        <p:spPr>
          <a:xfrm>
            <a:off x="467596" y="5650991"/>
            <a:ext cx="1783819" cy="749808"/>
          </a:xfrm>
          <a:prstGeom prst="rect">
            <a:avLst/>
          </a:prstGeom>
        </p:spPr>
      </p:pic>
      <p:pic>
        <p:nvPicPr>
          <p:cNvPr id="12" name="Picture 11" descr="SAMHSA">
            <a:extLst>
              <a:ext uri="{FF2B5EF4-FFF2-40B4-BE49-F238E27FC236}">
                <a16:creationId xmlns:a16="http://schemas.microsoft.com/office/drawing/2014/main" id="{9D45F588-C57B-7D16-05D1-1B4F744EA80A}"/>
              </a:ext>
            </a:extLst>
          </p:cNvPr>
          <p:cNvPicPr>
            <a:picLocks noChangeAspect="1"/>
          </p:cNvPicPr>
          <p:nvPr/>
        </p:nvPicPr>
        <p:blipFill>
          <a:blip r:embed="rId5"/>
          <a:srcRect/>
          <a:stretch/>
        </p:blipFill>
        <p:spPr>
          <a:xfrm>
            <a:off x="2532888" y="5771266"/>
            <a:ext cx="1993900" cy="517896"/>
          </a:xfrm>
          <a:prstGeom prst="rect">
            <a:avLst/>
          </a:prstGeom>
        </p:spPr>
      </p:pic>
      <p:sp>
        <p:nvSpPr>
          <p:cNvPr id="13" name="Title 12">
            <a:extLst>
              <a:ext uri="{FF2B5EF4-FFF2-40B4-BE49-F238E27FC236}">
                <a16:creationId xmlns:a16="http://schemas.microsoft.com/office/drawing/2014/main" id="{841D367C-AAC2-9700-F70F-4E32C65ACDF1}"/>
              </a:ext>
            </a:extLst>
          </p:cNvPr>
          <p:cNvSpPr>
            <a:spLocks noGrp="1"/>
          </p:cNvSpPr>
          <p:nvPr>
            <p:ph type="title" hasCustomPrompt="1"/>
          </p:nvPr>
        </p:nvSpPr>
        <p:spPr>
          <a:xfrm>
            <a:off x="467596" y="1124712"/>
            <a:ext cx="5476003" cy="2387600"/>
          </a:xfrm>
        </p:spPr>
        <p:txBody>
          <a:bodyPr anchor="b">
            <a:normAutofit/>
          </a:bodyPr>
          <a:lstStyle>
            <a:lvl1pPr>
              <a:defRPr sz="3800" b="1">
                <a:solidFill>
                  <a:schemeClr val="bg1"/>
                </a:solidFill>
              </a:defRPr>
            </a:lvl1pPr>
          </a:lstStyle>
          <a:p>
            <a:r>
              <a:rPr lang="en-US" dirty="0">
                <a:solidFill>
                  <a:schemeClr val="bg1"/>
                </a:solidFill>
              </a:rPr>
              <a:t>CLICK TO EDIT MASTER TITLE STYLE</a:t>
            </a:r>
          </a:p>
        </p:txBody>
      </p:sp>
      <p:pic>
        <p:nvPicPr>
          <p:cNvPr id="8" name="Picture 7" descr="SUD Keys to Education">
            <a:extLst>
              <a:ext uri="{FF2B5EF4-FFF2-40B4-BE49-F238E27FC236}">
                <a16:creationId xmlns:a16="http://schemas.microsoft.com/office/drawing/2014/main" id="{00E0DD43-F4F6-4986-A048-7DF41EC5C35B}"/>
              </a:ext>
            </a:extLst>
          </p:cNvPr>
          <p:cNvPicPr>
            <a:picLocks noChangeAspect="1"/>
          </p:cNvPicPr>
          <p:nvPr userDrawn="1"/>
        </p:nvPicPr>
        <p:blipFill>
          <a:blip r:embed="rId3"/>
          <a:srcRect/>
          <a:stretch/>
        </p:blipFill>
        <p:spPr>
          <a:xfrm>
            <a:off x="457200" y="459511"/>
            <a:ext cx="3498618" cy="1275537"/>
          </a:xfrm>
          <a:prstGeom prst="rect">
            <a:avLst/>
          </a:prstGeom>
        </p:spPr>
      </p:pic>
      <p:pic>
        <p:nvPicPr>
          <p:cNvPr id="9" name="Picture 8" descr="Mountain Plans ATTC and Pacific Southwest ATTC">
            <a:extLst>
              <a:ext uri="{FF2B5EF4-FFF2-40B4-BE49-F238E27FC236}">
                <a16:creationId xmlns:a16="http://schemas.microsoft.com/office/drawing/2014/main" id="{A56692F5-890E-4C6F-99FF-E5ABB816C5B7}"/>
              </a:ext>
            </a:extLst>
          </p:cNvPr>
          <p:cNvPicPr>
            <a:picLocks noChangeAspect="1"/>
          </p:cNvPicPr>
          <p:nvPr userDrawn="1"/>
        </p:nvPicPr>
        <p:blipFill>
          <a:blip r:embed="rId4"/>
          <a:srcRect/>
          <a:stretch/>
        </p:blipFill>
        <p:spPr>
          <a:xfrm>
            <a:off x="467596" y="5650991"/>
            <a:ext cx="1783819" cy="749808"/>
          </a:xfrm>
          <a:prstGeom prst="rect">
            <a:avLst/>
          </a:prstGeom>
        </p:spPr>
      </p:pic>
      <p:pic>
        <p:nvPicPr>
          <p:cNvPr id="14" name="Picture 13" descr="SAMHSA">
            <a:extLst>
              <a:ext uri="{FF2B5EF4-FFF2-40B4-BE49-F238E27FC236}">
                <a16:creationId xmlns:a16="http://schemas.microsoft.com/office/drawing/2014/main" id="{1662EC32-5C83-4725-99B2-B7A2582CA6BE}"/>
              </a:ext>
            </a:extLst>
          </p:cNvPr>
          <p:cNvPicPr>
            <a:picLocks noChangeAspect="1"/>
          </p:cNvPicPr>
          <p:nvPr userDrawn="1"/>
        </p:nvPicPr>
        <p:blipFill>
          <a:blip r:embed="rId5"/>
          <a:srcRect/>
          <a:stretch/>
        </p:blipFill>
        <p:spPr>
          <a:xfrm>
            <a:off x="2532888" y="5771266"/>
            <a:ext cx="1993900" cy="517896"/>
          </a:xfrm>
          <a:prstGeom prst="rect">
            <a:avLst/>
          </a:prstGeom>
        </p:spPr>
      </p:pic>
    </p:spTree>
    <p:extLst>
      <p:ext uri="{BB962C8B-B14F-4D97-AF65-F5344CB8AC3E}">
        <p14:creationId xmlns:p14="http://schemas.microsoft.com/office/powerpoint/2010/main" val="296908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a:lvl1pPr>
          </a:lstStyle>
          <a:p>
            <a:pPr lvl="0"/>
            <a:r>
              <a:rPr lang="en-US" dirty="0"/>
              <a:t>Click to edit Master text styles</a:t>
            </a:r>
          </a:p>
          <a:p>
            <a:pPr lvl="0"/>
            <a:r>
              <a:rPr lang="en-US" dirty="0"/>
              <a:t>Click to edit Master text styles</a:t>
            </a:r>
          </a:p>
          <a:p>
            <a:pPr lvl="0"/>
            <a:r>
              <a:rPr lang="en-US" dirty="0"/>
              <a:t>Click to edit Master text styles</a:t>
            </a:r>
          </a:p>
        </p:txBody>
      </p:sp>
      <p:pic>
        <p:nvPicPr>
          <p:cNvPr id="12" name="Picture 11">
            <a:extLst>
              <a:ext uri="{FF2B5EF4-FFF2-40B4-BE49-F238E27FC236}">
                <a16:creationId xmlns:a16="http://schemas.microsoft.com/office/drawing/2014/main" id="{FBE529C9-F091-DE94-476D-05A45586949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9" name="Slide Number Placeholder 8">
            <a:extLst>
              <a:ext uri="{FF2B5EF4-FFF2-40B4-BE49-F238E27FC236}">
                <a16:creationId xmlns:a16="http://schemas.microsoft.com/office/drawing/2014/main" id="{1B9F4AEE-026D-0585-DB4A-2B42E5E012C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t>‹#›</a:t>
            </a:fld>
            <a:endParaRPr lang="en-US" dirty="0"/>
          </a:p>
        </p:txBody>
      </p:sp>
    </p:spTree>
    <p:extLst>
      <p:ext uri="{BB962C8B-B14F-4D97-AF65-F5344CB8AC3E}">
        <p14:creationId xmlns:p14="http://schemas.microsoft.com/office/powerpoint/2010/main" val="86381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9" name="Picture 8">
            <a:extLst>
              <a:ext uri="{FF2B5EF4-FFF2-40B4-BE49-F238E27FC236}">
                <a16:creationId xmlns:a16="http://schemas.microsoft.com/office/drawing/2014/main" id="{7D6511A4-45C5-B1B0-B87B-FC0E91A350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52D491D-5980-9F23-3ED7-5983E843B8D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138758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I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FC99CA16-0085-28D4-1FC9-EB3E75AC88E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11" name="Slide Number Placeholder 4">
            <a:extLst>
              <a:ext uri="{FF2B5EF4-FFF2-40B4-BE49-F238E27FC236}">
                <a16:creationId xmlns:a16="http://schemas.microsoft.com/office/drawing/2014/main" id="{E2B13B29-C105-E66B-0D4A-22B47129301D}"/>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1936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80ACB5EC-5A13-36DC-7058-FB1D7054C39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FA6CF01-6DE1-601E-D874-F959F291406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69960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solidFill>
                  <a:schemeClr val="bg1"/>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A30BA75B-3F6D-54DD-7742-B753AAF1F65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828D3FC-355D-F4AF-76DE-642252FC3364}"/>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36788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dirty="0"/>
          </a:p>
        </p:txBody>
      </p:sp>
      <p:pic>
        <p:nvPicPr>
          <p:cNvPr id="10" name="Picture 9">
            <a:extLst>
              <a:ext uri="{FF2B5EF4-FFF2-40B4-BE49-F238E27FC236}">
                <a16:creationId xmlns:a16="http://schemas.microsoft.com/office/drawing/2014/main" id="{D8B42B3C-3685-F654-D9A3-6FEF6B0840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B62B0F6-312B-68C1-6A43-82E5B11D330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7070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chemeClr val="bg1"/>
                </a:solidFill>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dirty="0"/>
          </a:p>
        </p:txBody>
      </p:sp>
      <p:pic>
        <p:nvPicPr>
          <p:cNvPr id="17" name="Picture 16">
            <a:extLst>
              <a:ext uri="{FF2B5EF4-FFF2-40B4-BE49-F238E27FC236}">
                <a16:creationId xmlns:a16="http://schemas.microsoft.com/office/drawing/2014/main" id="{79DA3115-E147-AF8C-50B5-ABC1322E2F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3446D6F-3F6F-64E1-B00B-69E7CA50145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401525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1B4B5292-AE90-5ADE-BA24-218B7E0E56D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61570CC-D310-07B5-A650-6FF13F5B8C19}"/>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396156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C6DE6-DBB8-3184-4F99-1F7153D562D4}"/>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dirty="0"/>
          </a:p>
        </p:txBody>
      </p:sp>
      <p:sp>
        <p:nvSpPr>
          <p:cNvPr id="2" name="Title Placeholder 1">
            <a:extLst>
              <a:ext uri="{FF2B5EF4-FFF2-40B4-BE49-F238E27FC236}">
                <a16:creationId xmlns:a16="http://schemas.microsoft.com/office/drawing/2014/main" id="{C9EA78D5-921D-1125-6755-31624721F39E}"/>
              </a:ext>
            </a:extLst>
          </p:cNvPr>
          <p:cNvSpPr>
            <a:spLocks noGrp="1"/>
          </p:cNvSpPr>
          <p:nvPr>
            <p:ph type="title"/>
          </p:nvPr>
        </p:nvSpPr>
        <p:spPr>
          <a:xfrm>
            <a:off x="914400" y="914400"/>
            <a:ext cx="10360152"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D8F0A6-E9C6-2DF2-7750-4C1D6758D842}"/>
              </a:ext>
            </a:extLst>
          </p:cNvPr>
          <p:cNvSpPr>
            <a:spLocks noGrp="1"/>
          </p:cNvSpPr>
          <p:nvPr>
            <p:ph type="body" idx="1"/>
          </p:nvPr>
        </p:nvSpPr>
        <p:spPr>
          <a:xfrm>
            <a:off x="914400" y="1828800"/>
            <a:ext cx="103601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937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63" r:id="rId6"/>
    <p:sldLayoutId id="2147483665" r:id="rId7"/>
    <p:sldLayoutId id="2147483664" r:id="rId8"/>
    <p:sldLayoutId id="2147483666" r:id="rId9"/>
    <p:sldLayoutId id="2147483667" r:id="rId10"/>
    <p:sldLayoutId id="2147483668" r:id="rId11"/>
    <p:sldLayoutId id="2147483651" r:id="rId12"/>
    <p:sldLayoutId id="2147483670" r:id="rId13"/>
    <p:sldLayoutId id="2147483669" r:id="rId14"/>
    <p:sldLayoutId id="2147483653" r:id="rId15"/>
    <p:sldLayoutId id="2147483656"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3200" kern="1200">
          <a:solidFill>
            <a:srgbClr val="4949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Tx/>
        <a:buBlip>
          <a:blip r:embed="rId20"/>
        </a:buBlip>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C6DE6-DBB8-3184-4F99-1F7153D562D4}"/>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89F81CCB-3785-47EF-9FC6-25E8CE75C7F1}" type="slidenum">
              <a:rPr lang="en-US" smtClean="0"/>
              <a:t>‹#›</a:t>
            </a:fld>
            <a:endParaRPr lang="en-US"/>
          </a:p>
        </p:txBody>
      </p:sp>
      <p:sp>
        <p:nvSpPr>
          <p:cNvPr id="2" name="Title Placeholder 1">
            <a:extLst>
              <a:ext uri="{FF2B5EF4-FFF2-40B4-BE49-F238E27FC236}">
                <a16:creationId xmlns:a16="http://schemas.microsoft.com/office/drawing/2014/main" id="{C9EA78D5-921D-1125-6755-31624721F39E}"/>
              </a:ext>
            </a:extLst>
          </p:cNvPr>
          <p:cNvSpPr>
            <a:spLocks noGrp="1"/>
          </p:cNvSpPr>
          <p:nvPr>
            <p:ph type="title"/>
          </p:nvPr>
        </p:nvSpPr>
        <p:spPr>
          <a:xfrm>
            <a:off x="914400" y="914400"/>
            <a:ext cx="10360152"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D8F0A6-E9C6-2DF2-7750-4C1D6758D842}"/>
              </a:ext>
            </a:extLst>
          </p:cNvPr>
          <p:cNvSpPr>
            <a:spLocks noGrp="1"/>
          </p:cNvSpPr>
          <p:nvPr>
            <p:ph type="body" idx="1"/>
          </p:nvPr>
        </p:nvSpPr>
        <p:spPr>
          <a:xfrm>
            <a:off x="914400" y="1828800"/>
            <a:ext cx="1036015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2153603"/>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3200" kern="1200">
          <a:solidFill>
            <a:srgbClr val="4949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Tx/>
        <a:buBlip>
          <a:blip r:embed="rId3"/>
        </a:buBlip>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s://attcnetwork.org/centers/attc-network-coordinating-office/product/updated-course-sbirt-health-and-behavioral-health" TargetMode="External"/><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blueprintsprograms.org/brief-alcohol-screening-and-intervention-for-college-students-basics/" TargetMode="External"/><Relationship Id="rId5" Type="http://schemas.openxmlformats.org/officeDocument/2006/relationships/hyperlink" Target="https://crafft.org/" TargetMode="External"/><Relationship Id="rId4" Type="http://schemas.openxmlformats.org/officeDocument/2006/relationships/hyperlink" Target="https://cde.drugabuse.gov/instrument/f229c68a-67ce-9a58-e040-bb89ad432be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54B3642-D423-8CB7-F104-06166499C942}"/>
              </a:ext>
            </a:extLst>
          </p:cNvPr>
          <p:cNvSpPr>
            <a:spLocks noGrp="1"/>
          </p:cNvSpPr>
          <p:nvPr>
            <p:ph type="title" idx="4294967295"/>
          </p:nvPr>
        </p:nvSpPr>
        <p:spPr>
          <a:xfrm>
            <a:off x="1758950" y="1298575"/>
            <a:ext cx="5570538" cy="16557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Alcohol Screening</a:t>
            </a:r>
          </a:p>
        </p:txBody>
      </p:sp>
      <p:pic>
        <p:nvPicPr>
          <p:cNvPr id="8" name="Picture 7">
            <a:extLst>
              <a:ext uri="{FF2B5EF4-FFF2-40B4-BE49-F238E27FC236}">
                <a16:creationId xmlns:a16="http://schemas.microsoft.com/office/drawing/2014/main" id="{F85DC387-AE50-466D-9807-C58B5DB29F44}"/>
              </a:ext>
              <a:ext uri="{C183D7F6-B498-43B3-948B-1728B52AA6E4}">
                <adec:decorative xmlns:adec="http://schemas.microsoft.com/office/drawing/2017/decorative" val="1"/>
              </a:ext>
            </a:extLst>
          </p:cNvPr>
          <p:cNvPicPr>
            <a:picLocks noChangeAspect="1"/>
          </p:cNvPicPr>
          <p:nvPr/>
        </p:nvPicPr>
        <p:blipFill>
          <a:blip r:embed="rId3">
            <a:grayscl/>
          </a:blip>
          <a:stretch>
            <a:fillRect/>
          </a:stretch>
        </p:blipFill>
        <p:spPr>
          <a:xfrm>
            <a:off x="2122406" y="2086189"/>
            <a:ext cx="3407955" cy="3407955"/>
          </a:xfrm>
          <a:prstGeom prst="rect">
            <a:avLst/>
          </a:prstGeom>
        </p:spPr>
      </p:pic>
    </p:spTree>
    <p:extLst>
      <p:ext uri="{BB962C8B-B14F-4D97-AF65-F5344CB8AC3E}">
        <p14:creationId xmlns:p14="http://schemas.microsoft.com/office/powerpoint/2010/main" val="4028769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223E5A4-65D9-2CAF-6DCC-7CE4DAE03231}"/>
              </a:ext>
            </a:extLst>
          </p:cNvPr>
          <p:cNvSpPr>
            <a:spLocks noGrp="1"/>
          </p:cNvSpPr>
          <p:nvPr>
            <p:ph type="title"/>
          </p:nvPr>
        </p:nvSpPr>
        <p:spPr>
          <a:xfrm>
            <a:off x="386862" y="499707"/>
            <a:ext cx="10360152" cy="914400"/>
          </a:xfrm>
        </p:spPr>
        <p:txBody>
          <a:bodyPr>
            <a:normAutofit/>
          </a:bodyPr>
          <a:lstStyle/>
          <a:p>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Why Screen For Alcohol?</a:t>
            </a:r>
          </a:p>
        </p:txBody>
      </p:sp>
      <p:sp>
        <p:nvSpPr>
          <p:cNvPr id="28" name="Content Placeholder 27">
            <a:extLst>
              <a:ext uri="{FF2B5EF4-FFF2-40B4-BE49-F238E27FC236}">
                <a16:creationId xmlns:a16="http://schemas.microsoft.com/office/drawing/2014/main" id="{442FF52F-30E8-18EE-2028-1899DBF700AB}"/>
              </a:ext>
            </a:extLst>
          </p:cNvPr>
          <p:cNvSpPr>
            <a:spLocks noGrp="1"/>
          </p:cNvSpPr>
          <p:nvPr>
            <p:ph idx="1"/>
          </p:nvPr>
        </p:nvSpPr>
        <p:spPr>
          <a:xfrm>
            <a:off x="61546" y="1600201"/>
            <a:ext cx="11966331" cy="5257800"/>
          </a:xfrm>
        </p:spPr>
        <p:txBody>
          <a:bodyPr vert="horz" lIns="91440" tIns="45720" rIns="91440" bIns="45720" rtlCol="0" anchor="t">
            <a:normAutofit/>
          </a:bodyPr>
          <a:lstStyle/>
          <a:p>
            <a:r>
              <a:rPr lang="en-US" sz="4000" b="1" dirty="0">
                <a:solidFill>
                  <a:srgbClr val="405742"/>
                </a:solidFill>
                <a:latin typeface="Calibri" panose="020F0502020204030204" pitchFamily="34" charset="0"/>
                <a:cs typeface="Calibri" panose="020F0502020204030204" pitchFamily="34" charset="0"/>
              </a:rPr>
              <a:t>1. Alcohol use leads to many common health problems</a:t>
            </a:r>
          </a:p>
          <a:p>
            <a:r>
              <a:rPr lang="en-US" sz="4000" b="1" dirty="0">
                <a:solidFill>
                  <a:srgbClr val="405742"/>
                </a:solidFill>
                <a:latin typeface="Calibri" panose="020F0502020204030204" pitchFamily="34" charset="0"/>
                <a:cs typeface="Calibri" panose="020F0502020204030204" pitchFamily="34" charset="0"/>
              </a:rPr>
              <a:t>2. Screening &amp; brief intervention can reduce drinking levels</a:t>
            </a:r>
          </a:p>
          <a:p>
            <a:r>
              <a:rPr lang="en-US" sz="4000" b="1" dirty="0">
                <a:solidFill>
                  <a:srgbClr val="405742"/>
                </a:solidFill>
                <a:latin typeface="Calibri" panose="020F0502020204030204" pitchFamily="34" charset="0"/>
                <a:cs typeface="Calibri" panose="020F0502020204030204" pitchFamily="34" charset="0"/>
              </a:rPr>
              <a:t>3. Early detection averts greater harm</a:t>
            </a:r>
          </a:p>
          <a:p>
            <a:r>
              <a:rPr lang="en-US" sz="4000" b="1" dirty="0">
                <a:solidFill>
                  <a:srgbClr val="405742"/>
                </a:solidFill>
                <a:latin typeface="Calibri" panose="020F0502020204030204" pitchFamily="34" charset="0"/>
                <a:cs typeface="Calibri" panose="020F0502020204030204" pitchFamily="34" charset="0"/>
              </a:rPr>
              <a:t>4. Asking about alcohol may help an entire family</a:t>
            </a:r>
          </a:p>
        </p:txBody>
      </p:sp>
      <p:sp>
        <p:nvSpPr>
          <p:cNvPr id="29" name="Slide Number Placeholder 28">
            <a:extLst>
              <a:ext uri="{FF2B5EF4-FFF2-40B4-BE49-F238E27FC236}">
                <a16:creationId xmlns:a16="http://schemas.microsoft.com/office/drawing/2014/main" id="{08AE2E29-B139-B7EB-BAC0-77E732064899}"/>
              </a:ext>
            </a:extLst>
          </p:cNvPr>
          <p:cNvSpPr>
            <a:spLocks noGrp="1"/>
          </p:cNvSpPr>
          <p:nvPr>
            <p:ph type="sldNum" sz="quarter" idx="4"/>
          </p:nvPr>
        </p:nvSpPr>
        <p:spPr/>
        <p:txBody>
          <a:bodyPr/>
          <a:lstStyle/>
          <a:p>
            <a:fld id="{40297E34-0326-6442-A83A-7AC02FF9B76A}" type="slidenum">
              <a:rPr lang="en-US" smtClean="0"/>
              <a:pPr/>
              <a:t>2</a:t>
            </a:fld>
            <a:endParaRPr lang="en-US" dirty="0"/>
          </a:p>
        </p:txBody>
      </p:sp>
    </p:spTree>
    <p:extLst>
      <p:ext uri="{BB962C8B-B14F-4D97-AF65-F5344CB8AC3E}">
        <p14:creationId xmlns:p14="http://schemas.microsoft.com/office/powerpoint/2010/main" val="2502149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26BC3EA-C28C-D495-450F-149B548BC64E}"/>
              </a:ext>
            </a:extLst>
          </p:cNvPr>
          <p:cNvSpPr>
            <a:spLocks noGrp="1"/>
          </p:cNvSpPr>
          <p:nvPr>
            <p:ph type="title"/>
          </p:nvPr>
        </p:nvSpPr>
        <p:spPr>
          <a:xfrm>
            <a:off x="573206" y="27922"/>
            <a:ext cx="10360152" cy="914400"/>
          </a:xfrm>
        </p:spPr>
        <p:txBody>
          <a:bodyPr>
            <a:normAutofit/>
          </a:bodyPr>
          <a:lstStyle/>
          <a:p>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Screening Tools</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8680B839-908D-336C-6D78-AF747780B20F}"/>
              </a:ext>
            </a:extLst>
          </p:cNvPr>
          <p:cNvSpPr txBox="1"/>
          <p:nvPr/>
        </p:nvSpPr>
        <p:spPr>
          <a:xfrm>
            <a:off x="573206" y="969340"/>
            <a:ext cx="4965334" cy="523220"/>
          </a:xfrm>
          <a:prstGeom prst="rect">
            <a:avLst/>
          </a:prstGeom>
          <a:noFill/>
        </p:spPr>
        <p:txBody>
          <a:bodyPr wrap="none" rtlCol="0">
            <a:spAutoFit/>
          </a:bodyPr>
          <a:lstStyle/>
          <a:p>
            <a:r>
              <a:rPr lang="en-US" sz="2800" b="1" dirty="0">
                <a:solidFill>
                  <a:schemeClr val="accent2"/>
                </a:solidFill>
                <a:latin typeface="Calibri" panose="020F0502020204030204" pitchFamily="34" charset="0"/>
                <a:cs typeface="Calibri" panose="020F0502020204030204" pitchFamily="34" charset="0"/>
              </a:rPr>
              <a:t>Evidence-Based Screening Tools:</a:t>
            </a:r>
            <a:endParaRPr lang="en-US" b="1" dirty="0">
              <a:solidFill>
                <a:schemeClr val="accent2"/>
              </a:solidFill>
            </a:endParaRPr>
          </a:p>
        </p:txBody>
      </p:sp>
      <p:sp>
        <p:nvSpPr>
          <p:cNvPr id="18" name="Content Placeholder 17">
            <a:extLst>
              <a:ext uri="{FF2B5EF4-FFF2-40B4-BE49-F238E27FC236}">
                <a16:creationId xmlns:a16="http://schemas.microsoft.com/office/drawing/2014/main" id="{0C6CD17C-DB53-D6CA-35ED-286E02F353E8}"/>
              </a:ext>
            </a:extLst>
          </p:cNvPr>
          <p:cNvSpPr>
            <a:spLocks noGrp="1"/>
          </p:cNvSpPr>
          <p:nvPr>
            <p:ph idx="1"/>
          </p:nvPr>
        </p:nvSpPr>
        <p:spPr>
          <a:xfrm>
            <a:off x="573206" y="1513776"/>
            <a:ext cx="2890963" cy="3258468"/>
          </a:xfrm>
        </p:spPr>
        <p:txBody>
          <a:bodyPr vert="horz" lIns="91440" tIns="45720" rIns="91440" bIns="45720" rtlCol="0" anchor="t">
            <a:normAutofit/>
          </a:bodyPr>
          <a:lstStyle/>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AUDIT-C</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CIWA</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CRAFFT</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BSTAD</a:t>
            </a:r>
          </a:p>
          <a:p>
            <a:pPr marL="571500" indent="-571500">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TAPS</a:t>
            </a:r>
            <a:endParaRPr lang="en-US" b="1" dirty="0">
              <a:solidFill>
                <a:srgbClr val="40574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3AFBE67-ED50-F724-BE7C-DE8FB2287006}"/>
              </a:ext>
            </a:extLst>
          </p:cNvPr>
          <p:cNvSpPr txBox="1"/>
          <p:nvPr/>
        </p:nvSpPr>
        <p:spPr>
          <a:xfrm>
            <a:off x="573206" y="4906295"/>
            <a:ext cx="8585877" cy="2053896"/>
          </a:xfrm>
          <a:prstGeom prst="rect">
            <a:avLst/>
          </a:prstGeom>
          <a:noFill/>
        </p:spPr>
        <p:txBody>
          <a:bodyPr wrap="none" rtlCol="0">
            <a:spAutoFit/>
          </a:bodyPr>
          <a:lstStyle/>
          <a:p>
            <a:r>
              <a:rPr lang="en-US" sz="2800" b="1" dirty="0">
                <a:solidFill>
                  <a:schemeClr val="accent2"/>
                </a:solidFill>
                <a:latin typeface="Calibri" panose="020F0502020204030204" pitchFamily="34" charset="0"/>
                <a:cs typeface="Calibri" panose="020F0502020204030204" pitchFamily="34" charset="0"/>
              </a:rPr>
              <a:t>Older Screening Tools That Are In Use But Not Preferred:</a:t>
            </a:r>
          </a:p>
          <a:p>
            <a:pPr marL="571500" indent="-571500">
              <a:lnSpc>
                <a:spcPct val="90000"/>
              </a:lnSpc>
              <a:spcBef>
                <a:spcPts val="1000"/>
              </a:spcBef>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CAGE</a:t>
            </a:r>
          </a:p>
          <a:p>
            <a:pPr marL="571500" indent="-571500">
              <a:lnSpc>
                <a:spcPct val="90000"/>
              </a:lnSpc>
              <a:spcBef>
                <a:spcPts val="1000"/>
              </a:spcBef>
              <a:buClr>
                <a:srgbClr val="94A545"/>
              </a:buClr>
              <a:buFont typeface="Arial" panose="020B0604020202020204" pitchFamily="34" charset="0"/>
              <a:buChar char="•"/>
            </a:pPr>
            <a:r>
              <a:rPr lang="en-US" sz="3600" b="1" dirty="0">
                <a:solidFill>
                  <a:srgbClr val="405742"/>
                </a:solidFill>
                <a:latin typeface="Calibri" panose="020F0502020204030204" pitchFamily="34" charset="0"/>
                <a:cs typeface="Calibri" panose="020F0502020204030204" pitchFamily="34" charset="0"/>
              </a:rPr>
              <a:t>MAST</a:t>
            </a:r>
          </a:p>
          <a:p>
            <a:endParaRPr lang="en-US" dirty="0"/>
          </a:p>
        </p:txBody>
      </p:sp>
      <p:sp>
        <p:nvSpPr>
          <p:cNvPr id="12" name="Slide Number Placeholder 11">
            <a:extLst>
              <a:ext uri="{FF2B5EF4-FFF2-40B4-BE49-F238E27FC236}">
                <a16:creationId xmlns:a16="http://schemas.microsoft.com/office/drawing/2014/main" id="{5E543543-6F73-1B90-49F6-5CABABB349E6}"/>
              </a:ext>
            </a:extLst>
          </p:cNvPr>
          <p:cNvSpPr>
            <a:spLocks noGrp="1"/>
          </p:cNvSpPr>
          <p:nvPr>
            <p:ph type="sldNum" sz="quarter" idx="10"/>
          </p:nvPr>
        </p:nvSpPr>
        <p:spPr/>
        <p:txBody>
          <a:bodyPr/>
          <a:lstStyle/>
          <a:p>
            <a:fld id="{40297E34-0326-6442-A83A-7AC02FF9B76A}" type="slidenum">
              <a:rPr lang="en-US" smtClean="0"/>
              <a:pPr/>
              <a:t>3</a:t>
            </a:fld>
            <a:endParaRPr lang="en-US" dirty="0"/>
          </a:p>
        </p:txBody>
      </p:sp>
      <p:pic>
        <p:nvPicPr>
          <p:cNvPr id="3" name="Picture 2">
            <a:extLst>
              <a:ext uri="{FF2B5EF4-FFF2-40B4-BE49-F238E27FC236}">
                <a16:creationId xmlns:a16="http://schemas.microsoft.com/office/drawing/2014/main" id="{B1CA1A5F-16D6-471A-934A-3A41E31C30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72894" y="1542097"/>
            <a:ext cx="3096096" cy="3096096"/>
          </a:xfrm>
          <a:prstGeom prst="rect">
            <a:avLst/>
          </a:prstGeom>
        </p:spPr>
      </p:pic>
      <p:pic>
        <p:nvPicPr>
          <p:cNvPr id="5" name="Picture 4">
            <a:extLst>
              <a:ext uri="{FF2B5EF4-FFF2-40B4-BE49-F238E27FC236}">
                <a16:creationId xmlns:a16="http://schemas.microsoft.com/office/drawing/2014/main" id="{25A6F472-4B55-4DEB-8F18-CE51D1F5AF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64169" y="1546597"/>
            <a:ext cx="5862582" cy="3091596"/>
          </a:xfrm>
          <a:prstGeom prst="rect">
            <a:avLst/>
          </a:prstGeom>
        </p:spPr>
      </p:pic>
    </p:spTree>
    <p:extLst>
      <p:ext uri="{BB962C8B-B14F-4D97-AF65-F5344CB8AC3E}">
        <p14:creationId xmlns:p14="http://schemas.microsoft.com/office/powerpoint/2010/main" val="3458659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C9F6CE3-837B-33A5-004A-7F3573C79CCE}"/>
              </a:ext>
            </a:extLst>
          </p:cNvPr>
          <p:cNvSpPr>
            <a:spLocks noGrp="1"/>
          </p:cNvSpPr>
          <p:nvPr>
            <p:ph type="title"/>
          </p:nvPr>
        </p:nvSpPr>
        <p:spPr>
          <a:xfrm>
            <a:off x="501162" y="457200"/>
            <a:ext cx="10360152" cy="914400"/>
          </a:xfrm>
        </p:spPr>
        <p:txBody>
          <a:bodyPr>
            <a:normAutofit/>
          </a:bodyPr>
          <a:lstStyle/>
          <a:p>
            <a:pPr algn="ctr"/>
            <a:r>
              <a:rPr lang="en-US" sz="4800" dirty="0">
                <a:solidFill>
                  <a:srgbClr val="88A0A8"/>
                </a:solidFill>
                <a:latin typeface="Arial"/>
                <a:cs typeface="Arial"/>
              </a:rPr>
              <a:t>AUDIT-C</a:t>
            </a:r>
            <a:endParaRPr lang="en-US" sz="4800" dirty="0">
              <a:solidFill>
                <a:srgbClr val="88A0A8"/>
              </a:solidFill>
            </a:endParaRPr>
          </a:p>
        </p:txBody>
      </p:sp>
      <p:sp>
        <p:nvSpPr>
          <p:cNvPr id="21" name="Content Placeholder 20">
            <a:extLst>
              <a:ext uri="{FF2B5EF4-FFF2-40B4-BE49-F238E27FC236}">
                <a16:creationId xmlns:a16="http://schemas.microsoft.com/office/drawing/2014/main" id="{7B682D39-09F1-A3CC-52D3-CD1E8699FDD7}"/>
              </a:ext>
            </a:extLst>
          </p:cNvPr>
          <p:cNvSpPr>
            <a:spLocks noGrp="1"/>
          </p:cNvSpPr>
          <p:nvPr>
            <p:ph idx="1"/>
          </p:nvPr>
        </p:nvSpPr>
        <p:spPr>
          <a:xfrm>
            <a:off x="87924" y="1495263"/>
            <a:ext cx="12104076" cy="4685729"/>
          </a:xfrm>
        </p:spPr>
        <p:txBody>
          <a:bodyPr vert="horz" lIns="91440" tIns="45720" rIns="91440" bIns="45720" rtlCol="0" anchor="t">
            <a:normAutofit/>
          </a:bodyPr>
          <a:lstStyle/>
          <a:p>
            <a:pPr marL="0" indent="0">
              <a:buNone/>
            </a:pPr>
            <a:endParaRPr lang="en-US" dirty="0">
              <a:latin typeface="Arial"/>
              <a:cs typeface="Arial"/>
            </a:endParaRPr>
          </a:p>
          <a:p>
            <a:r>
              <a:rPr lang="en-US" sz="4000" b="1" dirty="0">
                <a:solidFill>
                  <a:srgbClr val="405742"/>
                </a:solidFill>
                <a:latin typeface="Calibri" panose="020F0502020204030204" pitchFamily="34" charset="0"/>
                <a:cs typeface="Calibri" panose="020F0502020204030204" pitchFamily="34" charset="0"/>
              </a:rPr>
              <a:t> How often to you have a drink containing alcohol?</a:t>
            </a:r>
          </a:p>
          <a:p>
            <a:r>
              <a:rPr lang="en-US" sz="4000" b="1" dirty="0">
                <a:solidFill>
                  <a:srgbClr val="405742"/>
                </a:solidFill>
                <a:latin typeface="Calibri" panose="020F0502020204030204" pitchFamily="34" charset="0"/>
                <a:cs typeface="Calibri" panose="020F0502020204030204" pitchFamily="34" charset="0"/>
              </a:rPr>
              <a:t> How many standard drinks containing alcohol do you have on a typical day? </a:t>
            </a:r>
          </a:p>
          <a:p>
            <a:r>
              <a:rPr lang="en-US" sz="4000" b="1" dirty="0">
                <a:solidFill>
                  <a:srgbClr val="405742"/>
                </a:solidFill>
                <a:latin typeface="Calibri" panose="020F0502020204030204" pitchFamily="34" charset="0"/>
                <a:cs typeface="Calibri" panose="020F0502020204030204" pitchFamily="34" charset="0"/>
              </a:rPr>
              <a:t> How often to you have six or more drinks on one occasion?</a:t>
            </a:r>
            <a:r>
              <a:rPr lang="en-US" sz="3600" b="1" dirty="0">
                <a:solidFill>
                  <a:srgbClr val="405742"/>
                </a:solidFill>
                <a:latin typeface="Calibri" panose="020F0502020204030204" pitchFamily="34" charset="0"/>
                <a:cs typeface="Calibri" panose="020F0502020204030204" pitchFamily="34" charset="0"/>
              </a:rPr>
              <a:t> </a:t>
            </a:r>
          </a:p>
          <a:p>
            <a:pPr marL="0" indent="0">
              <a:buNone/>
            </a:pPr>
            <a:endParaRPr lang="en-US" sz="3600" b="1" dirty="0">
              <a:solidFill>
                <a:srgbClr val="405742"/>
              </a:solidFill>
              <a:latin typeface="Calibri" panose="020F0502020204030204" pitchFamily="34" charset="0"/>
              <a:cs typeface="Calibri" panose="020F0502020204030204" pitchFamily="34" charset="0"/>
            </a:endParaRPr>
          </a:p>
        </p:txBody>
      </p:sp>
      <p:sp>
        <p:nvSpPr>
          <p:cNvPr id="22" name="Slide Number Placeholder 21">
            <a:extLst>
              <a:ext uri="{FF2B5EF4-FFF2-40B4-BE49-F238E27FC236}">
                <a16:creationId xmlns:a16="http://schemas.microsoft.com/office/drawing/2014/main" id="{EFCE842B-4A30-A7BB-13EE-26D3D86D0686}"/>
              </a:ext>
            </a:extLst>
          </p:cNvPr>
          <p:cNvSpPr>
            <a:spLocks noGrp="1"/>
          </p:cNvSpPr>
          <p:nvPr>
            <p:ph type="sldNum" sz="quarter" idx="12"/>
          </p:nvPr>
        </p:nvSpPr>
        <p:spPr/>
        <p:txBody>
          <a:bodyPr/>
          <a:lstStyle/>
          <a:p>
            <a:fld id="{40297E34-0326-6442-A83A-7AC02FF9B76A}" type="slidenum">
              <a:rPr lang="en-US" smtClean="0"/>
              <a:t>4</a:t>
            </a:fld>
            <a:endParaRPr lang="en-US" dirty="0"/>
          </a:p>
        </p:txBody>
      </p:sp>
    </p:spTree>
    <p:extLst>
      <p:ext uri="{BB962C8B-B14F-4D97-AF65-F5344CB8AC3E}">
        <p14:creationId xmlns:p14="http://schemas.microsoft.com/office/powerpoint/2010/main" val="362870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2658-CEAA-AB59-C524-BCD67A4A01EE}"/>
              </a:ext>
            </a:extLst>
          </p:cNvPr>
          <p:cNvSpPr>
            <a:spLocks noGrp="1"/>
          </p:cNvSpPr>
          <p:nvPr>
            <p:ph type="title"/>
          </p:nvPr>
        </p:nvSpPr>
        <p:spPr>
          <a:xfrm>
            <a:off x="431008" y="888815"/>
            <a:ext cx="8145968" cy="914400"/>
          </a:xfrm>
        </p:spPr>
        <p:txBody>
          <a:bodyPr>
            <a:normAutofit fontScale="90000"/>
          </a:bodyPr>
          <a:lstStyle/>
          <a:p>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 Biological Tests/Devices </a:t>
            </a:r>
            <a:b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br>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for Alcohol Detection/Monitoring</a:t>
            </a:r>
          </a:p>
        </p:txBody>
      </p:sp>
      <p:sp>
        <p:nvSpPr>
          <p:cNvPr id="3" name="Content Placeholder 2">
            <a:extLst>
              <a:ext uri="{FF2B5EF4-FFF2-40B4-BE49-F238E27FC236}">
                <a16:creationId xmlns:a16="http://schemas.microsoft.com/office/drawing/2014/main" id="{F67FEC7E-C852-E64B-208B-18E031674213}"/>
              </a:ext>
            </a:extLst>
          </p:cNvPr>
          <p:cNvSpPr>
            <a:spLocks noGrp="1"/>
          </p:cNvSpPr>
          <p:nvPr>
            <p:ph idx="1"/>
          </p:nvPr>
        </p:nvSpPr>
        <p:spPr>
          <a:xfrm>
            <a:off x="431008" y="2506662"/>
            <a:ext cx="10360152" cy="4351338"/>
          </a:xfrm>
        </p:spPr>
        <p:txBody>
          <a:bodyPr vert="horz" lIns="91440" tIns="45720" rIns="91440" bIns="45720" rtlCol="0" anchor="t">
            <a:normAutofit fontScale="92500"/>
          </a:bodyPr>
          <a:lstStyle/>
          <a:p>
            <a:pPr marL="571500" indent="-571500" algn="l">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Blood Tests/Breathalyzer/Skin</a:t>
            </a:r>
          </a:p>
          <a:p>
            <a:pPr marL="0" indent="0" algn="l">
              <a:buNone/>
            </a:pPr>
            <a:r>
              <a:rPr lang="en-US" sz="4000" b="1" dirty="0">
                <a:solidFill>
                  <a:srgbClr val="405742"/>
                </a:solidFill>
                <a:latin typeface="Calibri" panose="020F0502020204030204" pitchFamily="34" charset="0"/>
                <a:cs typeface="Calibri" panose="020F0502020204030204" pitchFamily="34" charset="0"/>
              </a:rPr>
              <a:t>Measures the amount of alcohol in the blood or being released by breath or sweat</a:t>
            </a:r>
          </a:p>
          <a:p>
            <a:pPr marL="0" indent="0" algn="l">
              <a:buNone/>
            </a:pPr>
            <a:endParaRPr lang="en-US" sz="4000" b="1" dirty="0">
              <a:solidFill>
                <a:srgbClr val="405742"/>
              </a:solidFill>
              <a:latin typeface="Calibri" panose="020F0502020204030204" pitchFamily="34" charset="0"/>
              <a:cs typeface="Calibri" panose="020F0502020204030204" pitchFamily="34" charset="0"/>
            </a:endParaRPr>
          </a:p>
          <a:p>
            <a:pPr marL="571500" indent="-571500" algn="l">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Urine Testing-</a:t>
            </a:r>
            <a:r>
              <a:rPr lang="en-US" sz="4000" b="1" dirty="0" err="1">
                <a:solidFill>
                  <a:srgbClr val="405742"/>
                </a:solidFill>
                <a:latin typeface="Calibri" panose="020F0502020204030204" pitchFamily="34" charset="0"/>
                <a:cs typeface="Calibri" panose="020F0502020204030204" pitchFamily="34" charset="0"/>
              </a:rPr>
              <a:t>EtG</a:t>
            </a:r>
            <a:r>
              <a:rPr lang="en-US" sz="4000" b="1" dirty="0">
                <a:solidFill>
                  <a:srgbClr val="405742"/>
                </a:solidFill>
                <a:latin typeface="Calibri" panose="020F0502020204030204" pitchFamily="34" charset="0"/>
                <a:cs typeface="Calibri" panose="020F0502020204030204" pitchFamily="34" charset="0"/>
              </a:rPr>
              <a:t> – Ethyl Glucuronide (metabolite of ethanol)</a:t>
            </a:r>
          </a:p>
          <a:p>
            <a:pPr marL="0" indent="0" algn="l">
              <a:buNone/>
            </a:pPr>
            <a:r>
              <a:rPr lang="en-US" sz="4000" b="1" dirty="0">
                <a:solidFill>
                  <a:srgbClr val="405742"/>
                </a:solidFill>
                <a:latin typeface="Calibri" panose="020F0502020204030204" pitchFamily="34" charset="0"/>
                <a:cs typeface="Calibri" panose="020F0502020204030204" pitchFamily="34" charset="0"/>
              </a:rPr>
              <a:t>Tests alcohol consumption up to 72 hours post use</a:t>
            </a:r>
          </a:p>
          <a:p>
            <a:pPr algn="l"/>
            <a:endParaRPr lang="en-US" sz="4400" b="1" dirty="0">
              <a:solidFill>
                <a:srgbClr val="405742"/>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70380EC-77B0-9DE6-39D8-C7387A47DE6E}"/>
              </a:ext>
              <a:ext uri="{C183D7F6-B498-43B3-948B-1728B52AA6E4}">
                <adec:decorative xmlns:adec="http://schemas.microsoft.com/office/drawing/2017/decorative" val="1"/>
              </a:ext>
            </a:extLst>
          </p:cNvPr>
          <p:cNvPicPr>
            <a:picLocks noChangeAspect="1"/>
          </p:cNvPicPr>
          <p:nvPr/>
        </p:nvPicPr>
        <p:blipFill>
          <a:blip r:embed="rId3">
            <a:grayscl/>
          </a:blip>
          <a:stretch>
            <a:fillRect/>
          </a:stretch>
        </p:blipFill>
        <p:spPr>
          <a:xfrm>
            <a:off x="8334798" y="185368"/>
            <a:ext cx="2862672" cy="2862672"/>
          </a:xfrm>
          <a:prstGeom prst="rect">
            <a:avLst/>
          </a:prstGeom>
        </p:spPr>
      </p:pic>
      <p:sp>
        <p:nvSpPr>
          <p:cNvPr id="4" name="Slide Number Placeholder 3">
            <a:extLst>
              <a:ext uri="{FF2B5EF4-FFF2-40B4-BE49-F238E27FC236}">
                <a16:creationId xmlns:a16="http://schemas.microsoft.com/office/drawing/2014/main" id="{0604381D-1136-97D0-B6E0-B991C2AEA3D7}"/>
              </a:ext>
            </a:extLst>
          </p:cNvPr>
          <p:cNvSpPr>
            <a:spLocks noGrp="1"/>
          </p:cNvSpPr>
          <p:nvPr>
            <p:ph type="sldNum" sz="quarter" idx="12"/>
          </p:nvPr>
        </p:nvSpPr>
        <p:spPr/>
        <p:txBody>
          <a:bodyPr/>
          <a:lstStyle/>
          <a:p>
            <a:fld id="{40297E34-0326-6442-A83A-7AC02FF9B76A}" type="slidenum">
              <a:rPr lang="en-US" smtClean="0"/>
              <a:pPr/>
              <a:t>5</a:t>
            </a:fld>
            <a:endParaRPr lang="en-US" dirty="0"/>
          </a:p>
        </p:txBody>
      </p:sp>
    </p:spTree>
    <p:extLst>
      <p:ext uri="{BB962C8B-B14F-4D97-AF65-F5344CB8AC3E}">
        <p14:creationId xmlns:p14="http://schemas.microsoft.com/office/powerpoint/2010/main" val="35385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33A1-D10A-8D8D-A4A6-45D1EC41E8F4}"/>
              </a:ext>
            </a:extLst>
          </p:cNvPr>
          <p:cNvSpPr>
            <a:spLocks noGrp="1"/>
          </p:cNvSpPr>
          <p:nvPr>
            <p:ph type="title"/>
          </p:nvPr>
        </p:nvSpPr>
        <p:spPr>
          <a:xfrm>
            <a:off x="543485" y="808891"/>
            <a:ext cx="11317338" cy="1107831"/>
          </a:xfrm>
        </p:spPr>
        <p:txBody>
          <a:bodyPr>
            <a:normAutofit/>
          </a:bodyPr>
          <a:lstStyle/>
          <a:p>
            <a:pPr algn="ctr"/>
            <a:r>
              <a:rPr lang="en-US" sz="4400" b="1" dirty="0">
                <a:solidFill>
                  <a:srgbClr val="88A0A8"/>
                </a:solidFill>
                <a:latin typeface="Calibri Light" panose="020F0302020204030204" pitchFamily="34" charset="0"/>
                <a:cs typeface="Calibri Light" panose="020F0302020204030204" pitchFamily="34" charset="0"/>
              </a:rPr>
              <a:t>Who Should or Can Do Alcohol Screening? </a:t>
            </a:r>
          </a:p>
        </p:txBody>
      </p:sp>
      <p:sp>
        <p:nvSpPr>
          <p:cNvPr id="3" name="Content Placeholder 2">
            <a:extLst>
              <a:ext uri="{FF2B5EF4-FFF2-40B4-BE49-F238E27FC236}">
                <a16:creationId xmlns:a16="http://schemas.microsoft.com/office/drawing/2014/main" id="{CBCB2C38-09C6-587C-29B4-82CA639D98C4}"/>
              </a:ext>
            </a:extLst>
          </p:cNvPr>
          <p:cNvSpPr>
            <a:spLocks noGrp="1"/>
          </p:cNvSpPr>
          <p:nvPr>
            <p:ph idx="1"/>
          </p:nvPr>
        </p:nvSpPr>
        <p:spPr>
          <a:xfrm>
            <a:off x="131885" y="2101362"/>
            <a:ext cx="10588751" cy="4194501"/>
          </a:xfrm>
        </p:spPr>
        <p:txBody>
          <a:bodyPr vert="horz" lIns="91440" tIns="45720" rIns="91440" bIns="45720" rtlCol="0" anchor="t">
            <a:normAutofit/>
          </a:bodyPr>
          <a:lstStyle/>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Health Care Providers</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School Counselors</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Mental Health Providers</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Law Enforcement</a:t>
            </a:r>
          </a:p>
          <a:p>
            <a:pPr marL="571500" indent="-571500">
              <a:buFont typeface="Arial" panose="020B0604020202020204" pitchFamily="34" charset="0"/>
              <a:buChar char="•"/>
            </a:pPr>
            <a:r>
              <a:rPr lang="en-US" sz="4000" b="1" dirty="0">
                <a:solidFill>
                  <a:srgbClr val="405742"/>
                </a:solidFill>
                <a:latin typeface="Calibri" panose="020F0502020204030204" pitchFamily="34" charset="0"/>
                <a:cs typeface="Calibri" panose="020F0502020204030204" pitchFamily="34" charset="0"/>
              </a:rPr>
              <a:t>Court officers/Probation/Parole </a:t>
            </a:r>
          </a:p>
          <a:p>
            <a:endParaRPr lang="en-US" dirty="0"/>
          </a:p>
        </p:txBody>
      </p:sp>
      <p:sp>
        <p:nvSpPr>
          <p:cNvPr id="4" name="Slide Number Placeholder 3">
            <a:extLst>
              <a:ext uri="{FF2B5EF4-FFF2-40B4-BE49-F238E27FC236}">
                <a16:creationId xmlns:a16="http://schemas.microsoft.com/office/drawing/2014/main" id="{250B18EC-AAC5-647C-15B3-A02287EFA2B9}"/>
              </a:ext>
            </a:extLst>
          </p:cNvPr>
          <p:cNvSpPr>
            <a:spLocks noGrp="1"/>
          </p:cNvSpPr>
          <p:nvPr>
            <p:ph type="sldNum" sz="quarter" idx="10"/>
          </p:nvPr>
        </p:nvSpPr>
        <p:spPr/>
        <p:txBody>
          <a:bodyPr/>
          <a:lstStyle/>
          <a:p>
            <a:fld id="{40297E34-0326-6442-A83A-7AC02FF9B76A}" type="slidenum">
              <a:rPr lang="en-US" smtClean="0"/>
              <a:pPr/>
              <a:t>6</a:t>
            </a:fld>
            <a:endParaRPr lang="en-US" dirty="0"/>
          </a:p>
        </p:txBody>
      </p:sp>
    </p:spTree>
    <p:extLst>
      <p:ext uri="{BB962C8B-B14F-4D97-AF65-F5344CB8AC3E}">
        <p14:creationId xmlns:p14="http://schemas.microsoft.com/office/powerpoint/2010/main" val="1897426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33A1-D10A-8D8D-A4A6-45D1EC41E8F4}"/>
              </a:ext>
            </a:extLst>
          </p:cNvPr>
          <p:cNvSpPr>
            <a:spLocks noGrp="1"/>
          </p:cNvSpPr>
          <p:nvPr>
            <p:ph type="title"/>
          </p:nvPr>
        </p:nvSpPr>
        <p:spPr>
          <a:xfrm>
            <a:off x="131885" y="891188"/>
            <a:ext cx="4219584" cy="1107831"/>
          </a:xfrm>
        </p:spPr>
        <p:txBody>
          <a:bodyPr>
            <a:normAutofit/>
          </a:bodyPr>
          <a:lstStyle/>
          <a:p>
            <a:pPr algn="ctr"/>
            <a:r>
              <a:rPr lang="en-US" sz="4400" dirty="0">
                <a:solidFill>
                  <a:srgbClr val="88A0A8"/>
                </a:solidFill>
                <a:latin typeface="Tahoma" panose="020B0604030504040204" pitchFamily="34" charset="0"/>
                <a:ea typeface="Tahoma" panose="020B0604030504040204" pitchFamily="34" charset="0"/>
                <a:cs typeface="Tahoma" panose="020B0604030504040204" pitchFamily="34" charset="0"/>
              </a:rPr>
              <a:t>Takeaways</a:t>
            </a:r>
          </a:p>
        </p:txBody>
      </p:sp>
      <p:sp>
        <p:nvSpPr>
          <p:cNvPr id="3" name="Content Placeholder 2">
            <a:extLst>
              <a:ext uri="{FF2B5EF4-FFF2-40B4-BE49-F238E27FC236}">
                <a16:creationId xmlns:a16="http://schemas.microsoft.com/office/drawing/2014/main" id="{CBCB2C38-09C6-587C-29B4-82CA639D98C4}"/>
              </a:ext>
            </a:extLst>
          </p:cNvPr>
          <p:cNvSpPr>
            <a:spLocks noGrp="1"/>
          </p:cNvSpPr>
          <p:nvPr>
            <p:ph idx="1"/>
          </p:nvPr>
        </p:nvSpPr>
        <p:spPr>
          <a:xfrm>
            <a:off x="131886" y="2709950"/>
            <a:ext cx="10541656" cy="3956857"/>
          </a:xfrm>
        </p:spPr>
        <p:txBody>
          <a:bodyPr vert="horz" lIns="91440" tIns="45720" rIns="91440" bIns="45720" rtlCol="0" anchor="t">
            <a:normAutofit/>
          </a:bodyPr>
          <a:lstStyle/>
          <a:p>
            <a:pPr marL="457200" indent="-457200">
              <a:buAutoNum type="arabicPeriod"/>
            </a:pPr>
            <a:r>
              <a:rPr lang="en-US" b="1" dirty="0">
                <a:solidFill>
                  <a:srgbClr val="405742"/>
                </a:solidFill>
              </a:rPr>
              <a:t>Everyone should be screened for alcohol/substance use</a:t>
            </a:r>
          </a:p>
          <a:p>
            <a:pPr marL="457200" indent="-457200">
              <a:buAutoNum type="arabicPeriod"/>
            </a:pPr>
            <a:r>
              <a:rPr lang="en-US" b="1" dirty="0">
                <a:solidFill>
                  <a:srgbClr val="405742"/>
                </a:solidFill>
              </a:rPr>
              <a:t>There are many different screening options available – use one that has validity/reliability and is appropriate for the specific population</a:t>
            </a:r>
          </a:p>
          <a:p>
            <a:pPr marL="457200" indent="-457200">
              <a:buAutoNum type="arabicPeriod"/>
            </a:pPr>
            <a:r>
              <a:rPr lang="en-US" b="1" dirty="0">
                <a:solidFill>
                  <a:srgbClr val="405742"/>
                </a:solidFill>
              </a:rPr>
              <a:t>Screening can reduce harm from risky alcohol use</a:t>
            </a:r>
          </a:p>
          <a:p>
            <a:pPr marL="457200" indent="-457200">
              <a:buAutoNum type="arabicPeriod"/>
            </a:pPr>
            <a:r>
              <a:rPr lang="en-US" b="1" dirty="0">
                <a:solidFill>
                  <a:srgbClr val="405742"/>
                </a:solidFill>
              </a:rPr>
              <a:t>Screening is NOT going to determine the presence of an Alcohol Use Disorder</a:t>
            </a:r>
          </a:p>
          <a:p>
            <a:pPr marL="457200" indent="-457200">
              <a:buAutoNum type="arabicPeriod"/>
            </a:pPr>
            <a:r>
              <a:rPr lang="en-US" b="1" dirty="0">
                <a:solidFill>
                  <a:srgbClr val="405742"/>
                </a:solidFill>
              </a:rPr>
              <a:t>Screening can be done by different health care providers and professionals working in human service/criminal justice settings</a:t>
            </a:r>
            <a:endParaRPr lang="en-US" dirty="0"/>
          </a:p>
        </p:txBody>
      </p:sp>
      <p:sp>
        <p:nvSpPr>
          <p:cNvPr id="4" name="Slide Number Placeholder 3">
            <a:extLst>
              <a:ext uri="{FF2B5EF4-FFF2-40B4-BE49-F238E27FC236}">
                <a16:creationId xmlns:a16="http://schemas.microsoft.com/office/drawing/2014/main" id="{250B18EC-AAC5-647C-15B3-A02287EFA2B9}"/>
              </a:ext>
            </a:extLst>
          </p:cNvPr>
          <p:cNvSpPr>
            <a:spLocks noGrp="1"/>
          </p:cNvSpPr>
          <p:nvPr>
            <p:ph type="sldNum" sz="quarter" idx="10"/>
          </p:nvPr>
        </p:nvSpPr>
        <p:spPr/>
        <p:txBody>
          <a:bodyPr/>
          <a:lstStyle/>
          <a:p>
            <a:fld id="{40297E34-0326-6442-A83A-7AC02FF9B76A}" type="slidenum">
              <a:rPr lang="en-US" smtClean="0"/>
              <a:pPr/>
              <a:t>7</a:t>
            </a:fld>
            <a:endParaRPr lang="en-US" dirty="0"/>
          </a:p>
        </p:txBody>
      </p:sp>
      <p:pic>
        <p:nvPicPr>
          <p:cNvPr id="6" name="Picture 5">
            <a:extLst>
              <a:ext uri="{FF2B5EF4-FFF2-40B4-BE49-F238E27FC236}">
                <a16:creationId xmlns:a16="http://schemas.microsoft.com/office/drawing/2014/main" id="{367C3F6F-4146-4BAB-29BB-7A6C91F26F2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028863" y="0"/>
            <a:ext cx="5419898" cy="2709950"/>
          </a:xfrm>
          <a:prstGeom prst="rect">
            <a:avLst/>
          </a:prstGeom>
        </p:spPr>
      </p:pic>
    </p:spTree>
    <p:extLst>
      <p:ext uri="{BB962C8B-B14F-4D97-AF65-F5344CB8AC3E}">
        <p14:creationId xmlns:p14="http://schemas.microsoft.com/office/powerpoint/2010/main" val="479725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B68E-7332-9F33-B9B0-B1B6B6F617DA}"/>
              </a:ext>
            </a:extLst>
          </p:cNvPr>
          <p:cNvSpPr>
            <a:spLocks noGrp="1"/>
          </p:cNvSpPr>
          <p:nvPr>
            <p:ph type="title"/>
          </p:nvPr>
        </p:nvSpPr>
        <p:spPr>
          <a:xfrm>
            <a:off x="5356120" y="337351"/>
            <a:ext cx="5841350" cy="914400"/>
          </a:xfrm>
        </p:spPr>
        <p:txBody>
          <a:bodyPr/>
          <a:lstStyle/>
          <a:p>
            <a:r>
              <a:rPr lang="en-US" sz="4400" b="1" dirty="0">
                <a:solidFill>
                  <a:srgbClr val="88A0A8"/>
                </a:solidFill>
                <a:latin typeface="Calibri" panose="020F0502020204030204" pitchFamily="34" charset="0"/>
                <a:cs typeface="Calibri" panose="020F0502020204030204" pitchFamily="34" charset="0"/>
              </a:rPr>
              <a:t>Helpful Links</a:t>
            </a:r>
            <a:endParaRPr lang="en-US" dirty="0">
              <a:solidFill>
                <a:srgbClr val="88A0A8"/>
              </a:solidFill>
            </a:endParaRPr>
          </a:p>
        </p:txBody>
      </p:sp>
      <p:sp>
        <p:nvSpPr>
          <p:cNvPr id="3" name="Content Placeholder 2">
            <a:extLst>
              <a:ext uri="{FF2B5EF4-FFF2-40B4-BE49-F238E27FC236}">
                <a16:creationId xmlns:a16="http://schemas.microsoft.com/office/drawing/2014/main" id="{1CC651AB-941B-BB73-AB79-4FAC7041123E}"/>
              </a:ext>
            </a:extLst>
          </p:cNvPr>
          <p:cNvSpPr>
            <a:spLocks noGrp="1"/>
          </p:cNvSpPr>
          <p:nvPr>
            <p:ph idx="1"/>
          </p:nvPr>
        </p:nvSpPr>
        <p:spPr>
          <a:xfrm>
            <a:off x="4396154" y="1828800"/>
            <a:ext cx="7939453" cy="4234649"/>
          </a:xfrm>
        </p:spPr>
        <p:txBody>
          <a:bodyPr vert="horz" lIns="91440" tIns="45720" rIns="91440" bIns="45720" rtlCol="0" anchor="t">
            <a:normAutofit/>
          </a:bodyPr>
          <a:lstStyle/>
          <a:p>
            <a:r>
              <a:rPr lang="en-US" dirty="0">
                <a:hlinkClick r:id="rId3"/>
              </a:rPr>
              <a:t>Updated Course: SBIRT for Health and Behavioral Health Professionals | Addiction Technology Transfer Center (ATTC) Network (attcnetwork.org)</a:t>
            </a:r>
          </a:p>
          <a:p>
            <a:pPr algn="ctr" rtl="0" fontAlgn="base"/>
            <a:endParaRPr lang="en-US" b="0" i="0" u="sng" strike="noStrike" dirty="0">
              <a:solidFill>
                <a:srgbClr val="0563C1"/>
              </a:solidFill>
              <a:effectLst/>
              <a:latin typeface="Arial" panose="020B0604020202020204" pitchFamily="34" charset="0"/>
              <a:hlinkClick r:id="rId4"/>
            </a:endParaRPr>
          </a:p>
          <a:p>
            <a:pPr algn="ctr" rtl="0" fontAlgn="base"/>
            <a:r>
              <a:rPr lang="en-US" b="0" i="0" u="sng" strike="noStrike" dirty="0">
                <a:solidFill>
                  <a:srgbClr val="0563C1"/>
                </a:solidFill>
                <a:effectLst/>
                <a:latin typeface="Arial" panose="020B0604020202020204" pitchFamily="34" charset="0"/>
                <a:hlinkClick r:id="rId4"/>
              </a:rPr>
              <a:t>Instrument: AUDIT-C Questionnaire | NIDA CTN Common Data Elements (drugabuse.gov)</a:t>
            </a:r>
            <a:r>
              <a:rPr lang="en-US" b="0" i="0" dirty="0">
                <a:solidFill>
                  <a:srgbClr val="494949"/>
                </a:solidFill>
                <a:effectLst/>
                <a:latin typeface="Arial" panose="020B0604020202020204" pitchFamily="34" charset="0"/>
              </a:rPr>
              <a:t>​</a:t>
            </a:r>
            <a:endParaRPr lang="en-US" b="0" i="0" dirty="0">
              <a:solidFill>
                <a:srgbClr val="494949"/>
              </a:solidFill>
              <a:effectLst/>
              <a:latin typeface="Segoe UI" panose="020B0502040204020203" pitchFamily="34" charset="0"/>
            </a:endParaRPr>
          </a:p>
          <a:p>
            <a:endParaRPr lang="en-US" dirty="0">
              <a:hlinkClick r:id="rId5"/>
            </a:endParaRPr>
          </a:p>
          <a:p>
            <a:r>
              <a:rPr lang="en-US" dirty="0">
                <a:hlinkClick r:id="rId5"/>
              </a:rPr>
              <a:t>CRAFFT</a:t>
            </a:r>
            <a:endParaRPr lang="en-US" dirty="0"/>
          </a:p>
          <a:p>
            <a:endParaRPr lang="en-US" dirty="0">
              <a:hlinkClick r:id="rId6">
                <a:extLst>
                  <a:ext uri="{A12FA001-AC4F-418D-AE19-62706E023703}">
                    <ahyp:hlinkClr xmlns:ahyp="http://schemas.microsoft.com/office/drawing/2018/hyperlinkcolor" val="tx"/>
                  </a:ext>
                </a:extLst>
              </a:hlinkClick>
            </a:endParaRPr>
          </a:p>
          <a:p>
            <a:endParaRPr lang="en-US" dirty="0"/>
          </a:p>
        </p:txBody>
      </p:sp>
      <p:pic>
        <p:nvPicPr>
          <p:cNvPr id="7" name="Picture Placeholder 6">
            <a:extLst>
              <a:ext uri="{FF2B5EF4-FFF2-40B4-BE49-F238E27FC236}">
                <a16:creationId xmlns:a16="http://schemas.microsoft.com/office/drawing/2014/main" id="{013B3D4B-9E57-456F-BD69-64CBB25E1EEB}"/>
              </a:ext>
              <a:ext uri="{C183D7F6-B498-43B3-948B-1728B52AA6E4}">
                <adec:decorative xmlns:adec="http://schemas.microsoft.com/office/drawing/2017/decorative" val="1"/>
              </a:ext>
            </a:extLst>
          </p:cNvPr>
          <p:cNvPicPr>
            <a:picLocks noGrp="1" noChangeAspect="1"/>
          </p:cNvPicPr>
          <p:nvPr>
            <p:ph type="pic" sz="quarter" idx="10"/>
          </p:nvPr>
        </p:nvPicPr>
        <p:blipFill>
          <a:blip r:embed="rId7"/>
          <a:srcRect l="26829" r="26829"/>
          <a:stretch>
            <a:fillRect/>
          </a:stretch>
        </p:blipFill>
        <p:spPr/>
      </p:pic>
      <p:sp>
        <p:nvSpPr>
          <p:cNvPr id="5" name="Slide Number Placeholder 4">
            <a:extLst>
              <a:ext uri="{FF2B5EF4-FFF2-40B4-BE49-F238E27FC236}">
                <a16:creationId xmlns:a16="http://schemas.microsoft.com/office/drawing/2014/main" id="{12EFE04D-3C2E-8DD6-416F-625E63DC2436}"/>
              </a:ext>
            </a:extLst>
          </p:cNvPr>
          <p:cNvSpPr>
            <a:spLocks noGrp="1"/>
          </p:cNvSpPr>
          <p:nvPr>
            <p:ph type="sldNum" sz="quarter" idx="11"/>
          </p:nvPr>
        </p:nvSpPr>
        <p:spPr/>
        <p:txBody>
          <a:bodyPr/>
          <a:lstStyle/>
          <a:p>
            <a:fld id="{40297E34-0326-6442-A83A-7AC02FF9B76A}" type="slidenum">
              <a:rPr lang="en-US" smtClean="0"/>
              <a:pPr/>
              <a:t>8</a:t>
            </a:fld>
            <a:endParaRPr lang="en-US" dirty="0"/>
          </a:p>
        </p:txBody>
      </p:sp>
    </p:spTree>
    <p:extLst>
      <p:ext uri="{BB962C8B-B14F-4D97-AF65-F5344CB8AC3E}">
        <p14:creationId xmlns:p14="http://schemas.microsoft.com/office/powerpoint/2010/main" val="3286324316"/>
      </p:ext>
    </p:extLst>
  </p:cSld>
  <p:clrMapOvr>
    <a:masterClrMapping/>
  </p:clrMapOvr>
</p:sld>
</file>

<file path=ppt/theme/theme1.xml><?xml version="1.0" encoding="utf-8"?>
<a:theme xmlns:a="http://schemas.openxmlformats.org/drawingml/2006/main" name="Office Theme">
  <a:themeElements>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D-Keys_Template (green-blue).2">
  <a:themeElements>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BEE61DBAD29048921037D58998AA9E" ma:contentTypeVersion="12" ma:contentTypeDescription="Create a new document." ma:contentTypeScope="" ma:versionID="0fa70d0cc3c4e8f7267d1270bb8a989f">
  <xsd:schema xmlns:xsd="http://www.w3.org/2001/XMLSchema" xmlns:xs="http://www.w3.org/2001/XMLSchema" xmlns:p="http://schemas.microsoft.com/office/2006/metadata/properties" xmlns:ns3="3f6e3f17-ee79-41b5-bb16-60cd0d058d82" xmlns:ns4="d709d815-30e2-4373-bfb7-3ed8d687f279" targetNamespace="http://schemas.microsoft.com/office/2006/metadata/properties" ma:root="true" ma:fieldsID="3c53366e09e0af66f12a80285d34321d" ns3:_="" ns4:_="">
    <xsd:import namespace="3f6e3f17-ee79-41b5-bb16-60cd0d058d82"/>
    <xsd:import namespace="d709d815-30e2-4373-bfb7-3ed8d687f27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6e3f17-ee79-41b5-bb16-60cd0d058d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9d815-30e2-4373-bfb7-3ed8d687f2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AFA266-D526-4882-8FA4-C392EB92FA19}">
  <ds:schemaRefs>
    <ds:schemaRef ds:uri="http://schemas.microsoft.com/sharepoint/v3/contenttype/forms"/>
  </ds:schemaRefs>
</ds:datastoreItem>
</file>

<file path=customXml/itemProps2.xml><?xml version="1.0" encoding="utf-8"?>
<ds:datastoreItem xmlns:ds="http://schemas.openxmlformats.org/officeDocument/2006/customXml" ds:itemID="{CCA07378-2735-4CB1-979E-00C16362DEA1}">
  <ds:schemaRef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documentManagement/types"/>
    <ds:schemaRef ds:uri="d709d815-30e2-4373-bfb7-3ed8d687f279"/>
    <ds:schemaRef ds:uri="3f6e3f17-ee79-41b5-bb16-60cd0d058d82"/>
    <ds:schemaRef ds:uri="http://www.w3.org/XML/1998/namespace"/>
    <ds:schemaRef ds:uri="http://purl.org/dc/terms/"/>
  </ds:schemaRefs>
</ds:datastoreItem>
</file>

<file path=customXml/itemProps3.xml><?xml version="1.0" encoding="utf-8"?>
<ds:datastoreItem xmlns:ds="http://schemas.openxmlformats.org/officeDocument/2006/customXml" ds:itemID="{546CFF0E-C3DA-4609-B73D-7F09C32D94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6e3f17-ee79-41b5-bb16-60cd0d058d82"/>
    <ds:schemaRef ds:uri="d709d815-30e2-4373-bfb7-3ed8d687f2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4481</TotalTime>
  <Words>1895</Words>
  <Application>Microsoft Macintosh PowerPoint</Application>
  <PresentationFormat>Widescreen</PresentationFormat>
  <Paragraphs>110</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Segoe UI</vt:lpstr>
      <vt:lpstr>Tahoma</vt:lpstr>
      <vt:lpstr>Times New Roman</vt:lpstr>
      <vt:lpstr>Office Theme</vt:lpstr>
      <vt:lpstr>SUD-Keys_Template (green-blue).2</vt:lpstr>
      <vt:lpstr>Alcohol Screening</vt:lpstr>
      <vt:lpstr>Why Screen For Alcohol?</vt:lpstr>
      <vt:lpstr>Screening Tools</vt:lpstr>
      <vt:lpstr>AUDIT-C</vt:lpstr>
      <vt:lpstr> Biological Tests/Devices  for Alcohol Detection/Monitoring</vt:lpstr>
      <vt:lpstr>Who Should or Can Do Alcohol Screening? </vt:lpstr>
      <vt:lpstr>Takeaways</vt:lpstr>
      <vt:lpstr>Helpful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L McCarty</dc:creator>
  <cp:lastModifiedBy>Shannon Browning</cp:lastModifiedBy>
  <cp:revision>332</cp:revision>
  <dcterms:created xsi:type="dcterms:W3CDTF">2022-06-22T17:25:43Z</dcterms:created>
  <dcterms:modified xsi:type="dcterms:W3CDTF">2024-10-21T22:43:21Z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0x010100DCBEE61DBAD29048921037D58998AA9E</vt:lpwstr>
  </property>
  <property fmtid="{D5CDD505-2E9C-101B-9397-08002B2CF9AE}" pid="3" name="MSIP_Label_49b38bac-b8d9-4247-86ce-c60989fdd649_Enabled">
    <vt:lpwstr>true</vt:lpwstr>
  </property>
  <property fmtid="{D5CDD505-2E9C-101B-9397-08002B2CF9AE}" pid="4" name="MSIP_Label_49b38bac-b8d9-4247-86ce-c60989fdd649_SetDate">
    <vt:lpwstr>2022-08-31T20:03:50Z</vt:lpwstr>
  </property>
  <property fmtid="{D5CDD505-2E9C-101B-9397-08002B2CF9AE}" pid="5" name="MSIP_Label_49b38bac-b8d9-4247-86ce-c60989fdd649_Method">
    <vt:lpwstr>Standard</vt:lpwstr>
  </property>
  <property fmtid="{D5CDD505-2E9C-101B-9397-08002B2CF9AE}" pid="6" name="MSIP_Label_49b38bac-b8d9-4247-86ce-c60989fdd649_Name">
    <vt:lpwstr>defa4170-0d19-0005-0004-bc88714345d2</vt:lpwstr>
  </property>
  <property fmtid="{D5CDD505-2E9C-101B-9397-08002B2CF9AE}" pid="7" name="MSIP_Label_49b38bac-b8d9-4247-86ce-c60989fdd649_SiteId">
    <vt:lpwstr>523b4bfc-0ebd-4c03-b2b9-6f6a17fd31d8</vt:lpwstr>
  </property>
  <property fmtid="{D5CDD505-2E9C-101B-9397-08002B2CF9AE}" pid="8" name="MSIP_Label_49b38bac-b8d9-4247-86ce-c60989fdd649_ActionId">
    <vt:lpwstr>c986b370-0432-47f4-bd0a-98113e44faa9</vt:lpwstr>
  </property>
  <property fmtid="{D5CDD505-2E9C-101B-9397-08002B2CF9AE}" pid="9" name="MSIP_Label_49b38bac-b8d9-4247-86ce-c60989fdd649_ContentBits">
    <vt:lpwstr>0</vt:lpwstr>
  </property>
</Properties>
</file>