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
  </p:notesMasterIdLst>
  <p:sldIdLst>
    <p:sldId id="256" r:id="rId2"/>
    <p:sldId id="257" r:id="rId3"/>
    <p:sldId id="274" r:id="rId4"/>
    <p:sldId id="275" r:id="rId5"/>
    <p:sldId id="27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AAAD"/>
    <a:srgbClr val="405742"/>
    <a:srgbClr val="494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82585" autoAdjust="0"/>
  </p:normalViewPr>
  <p:slideViewPr>
    <p:cSldViewPr snapToGrid="0" snapToObjects="1">
      <p:cViewPr varScale="1">
        <p:scale>
          <a:sx n="105" d="100"/>
          <a:sy n="105" d="100"/>
        </p:scale>
        <p:origin x="1568"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8F005-824C-A945-ADDE-92EEEC73EE3A}" type="datetimeFigureOut">
              <a:rPr lang="en-US" smtClean="0"/>
              <a:t>8/12/22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124FE-23F5-F643-A10F-58C2D79EE931}" type="slidenum">
              <a:rPr lang="en-US" smtClean="0"/>
              <a:t>‹#›</a:t>
            </a:fld>
            <a:endParaRPr lang="en-US"/>
          </a:p>
        </p:txBody>
      </p:sp>
    </p:spTree>
    <p:extLst>
      <p:ext uri="{BB962C8B-B14F-4D97-AF65-F5344CB8AC3E}">
        <p14:creationId xmlns:p14="http://schemas.microsoft.com/office/powerpoint/2010/main" val="91938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pattc.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psattc.org/"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rugabuse.gov/publications/research-reports/methamphetamine/overview"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rugabuse.gov/publications/research-reports/methamphetamine/overview"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rugabuse.gov/publications/research-reports/methamphetamine/overview"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rugabuse.gov/publications/research-reports/methamphetamine/overvie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SUD Keys to Education is a product for educators and clinical supervisors developed in 2022 by the Mountain Plains and Pacific Southwest Addiction Technology Transfer Centers (MPATTC and PSATTC). The main developers of the stimulant materials are Beth Rutkowski, MPH, and Thomas E. Freese, PhD. Additional guidance and editing support was provided by Cindy </a:t>
            </a:r>
            <a:r>
              <a:rPr lang="en-US" sz="1800" dirty="0" err="1">
                <a:effectLst/>
                <a:latin typeface="Calibri" panose="020F0502020204030204" pitchFamily="34" charset="0"/>
                <a:ea typeface="Calibri" panose="020F0502020204030204" pitchFamily="34" charset="0"/>
              </a:rPr>
              <a:t>Juntenen</a:t>
            </a:r>
            <a:r>
              <a:rPr lang="en-US" sz="1800" dirty="0">
                <a:effectLst/>
                <a:latin typeface="Calibri" panose="020F0502020204030204" pitchFamily="34" charset="0"/>
                <a:ea typeface="Calibri" panose="020F0502020204030204" pitchFamily="34" charset="0"/>
              </a:rPr>
              <a:t>, PhD, LP, Nancy Roget, MS, Trisha Dudkowski, BA, Kenneth Flanagan, PhD, Terra Hamblin, MA, Shannon McCarty, BS, Kim Miller, MS, Abby Roach-Moore, MSW, and Maridee Shogren, DNP.</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This product was developed to help community college/university faculty, as well as clinical supervisors and recovery support staff to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If you require further information, please do not hesitate to contact the MPATTC (</a:t>
            </a:r>
            <a:r>
              <a:rPr lang="en-US" sz="1800" u="sng" dirty="0">
                <a:solidFill>
                  <a:srgbClr val="0000FF"/>
                </a:solidFill>
                <a:effectLst/>
                <a:latin typeface="Calibri" panose="020F0502020204030204" pitchFamily="34" charset="0"/>
                <a:ea typeface="Calibri" panose="020F0502020204030204" pitchFamily="34" charset="0"/>
                <a:hlinkClick r:id="rId3"/>
              </a:rPr>
              <a:t>http://www.mpattc.org</a:t>
            </a:r>
            <a:r>
              <a:rPr lang="en-US" sz="1800" dirty="0">
                <a:effectLst/>
                <a:latin typeface="Calibri" panose="020F0502020204030204" pitchFamily="34" charset="0"/>
                <a:ea typeface="Calibri" panose="020F0502020204030204" pitchFamily="34" charset="0"/>
              </a:rPr>
              <a:t>) or PSATTC (</a:t>
            </a:r>
            <a:r>
              <a:rPr lang="en-US" sz="1800" u="sng" dirty="0">
                <a:solidFill>
                  <a:srgbClr val="0000FF"/>
                </a:solidFill>
                <a:effectLst/>
                <a:latin typeface="Calibri" panose="020F0502020204030204" pitchFamily="34" charset="0"/>
                <a:ea typeface="Calibri" panose="020F0502020204030204" pitchFamily="34" charset="0"/>
                <a:hlinkClick r:id="rId4"/>
              </a:rPr>
              <a:t>http://www.psattc.org</a:t>
            </a:r>
            <a:r>
              <a:rPr lang="en-US" sz="1800" dirty="0">
                <a:effectLst/>
                <a:latin typeface="Calibri" panose="020F0502020204030204" pitchFamily="34" charset="0"/>
                <a:ea typeface="Calibri" panose="020F0502020204030204" pitchFamily="34" charset="0"/>
              </a:rPr>
              <a:t>).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a:t>
            </a:r>
            <a:r>
              <a:rPr lang="en-US" sz="1800" u="sng" dirty="0">
                <a:solidFill>
                  <a:srgbClr val="0000FF"/>
                </a:solidFill>
                <a:effectLst/>
                <a:latin typeface="Calibri" panose="020F0502020204030204" pitchFamily="34" charset="0"/>
                <a:ea typeface="Calibri" panose="020F0502020204030204" pitchFamily="34" charset="0"/>
                <a:hlinkClick r:id="rId3"/>
              </a:rPr>
              <a:t>http://www.mpattc.org</a:t>
            </a:r>
            <a:r>
              <a:rPr lang="en-US" sz="1800" dirty="0">
                <a:effectLst/>
                <a:latin typeface="Calibri" panose="020F0502020204030204" pitchFamily="34" charset="0"/>
                <a:ea typeface="Calibri" panose="020F0502020204030204" pitchFamily="34" charset="0"/>
              </a:rPr>
              <a:t> and </a:t>
            </a:r>
            <a:r>
              <a:rPr lang="en-US" sz="1800" u="sng" dirty="0">
                <a:solidFill>
                  <a:srgbClr val="0000FF"/>
                </a:solidFill>
                <a:effectLst/>
                <a:latin typeface="Calibri" panose="020F0502020204030204" pitchFamily="34" charset="0"/>
                <a:ea typeface="Calibri" panose="020F0502020204030204" pitchFamily="34" charset="0"/>
                <a:hlinkClick r:id="rId4"/>
              </a:rPr>
              <a:t>http://www.psattc.org</a:t>
            </a: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Additional resources are available to enhance and support the information provided in this brief presentation.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Date last updated: </a:t>
            </a:r>
            <a:r>
              <a:rPr lang="en-US" sz="1800">
                <a:effectLst/>
                <a:latin typeface="Calibri" panose="020F0502020204030204" pitchFamily="34" charset="0"/>
                <a:ea typeface="Calibri" panose="020F0502020204030204" pitchFamily="34" charset="0"/>
              </a:rPr>
              <a:t>July 28, </a:t>
            </a:r>
            <a:r>
              <a:rPr lang="en-US" sz="1800" dirty="0">
                <a:effectLst/>
                <a:latin typeface="Calibri" panose="020F0502020204030204" pitchFamily="34" charset="0"/>
                <a:ea typeface="Calibri" panose="020F0502020204030204" pitchFamily="34" charset="0"/>
              </a:rPr>
              <a:t>2022.</a:t>
            </a:r>
          </a:p>
        </p:txBody>
      </p:sp>
      <p:sp>
        <p:nvSpPr>
          <p:cNvPr id="4" name="Slide Number Placeholder 3"/>
          <p:cNvSpPr>
            <a:spLocks noGrp="1"/>
          </p:cNvSpPr>
          <p:nvPr>
            <p:ph type="sldNum" sz="quarter" idx="5"/>
          </p:nvPr>
        </p:nvSpPr>
        <p:spPr/>
        <p:txBody>
          <a:bodyPr/>
          <a:lstStyle/>
          <a:p>
            <a:fld id="{6A8124FE-23F5-F643-A10F-58C2D79EE931}" type="slidenum">
              <a:rPr lang="en-US" smtClean="0"/>
              <a:t>1</a:t>
            </a:fld>
            <a:endParaRPr lang="en-US"/>
          </a:p>
        </p:txBody>
      </p:sp>
    </p:spTree>
    <p:extLst>
      <p:ext uri="{BB962C8B-B14F-4D97-AF65-F5344CB8AC3E}">
        <p14:creationId xmlns:p14="http://schemas.microsoft.com/office/powerpoint/2010/main" val="387409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At the outset, stimulants are seductive because the effects during the early stages of use are mostly pleasurable and have positive effects such as reduced appetite and fatigue. People take the drug to help them work longer hours, lose weight, study longer, become more athletic, and have more and better sex. When a person uses stimulants, heart rate and blood pressure increase, as do pupil size, sensory acuity, and energy. Concomitantly, it decreases appetite, sleep, and reaction time. People find these effects useful.</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REFERENCE:</a:t>
            </a:r>
          </a:p>
          <a:p>
            <a:r>
              <a:rPr lang="en-US" sz="1200" b="0" i="0" kern="1200" dirty="0">
                <a:solidFill>
                  <a:schemeClr val="tx1"/>
                </a:solidFill>
                <a:effectLst/>
                <a:latin typeface="+mn-lt"/>
                <a:ea typeface="+mn-ea"/>
                <a:cs typeface="+mn-cs"/>
              </a:rPr>
              <a:t>National Institute</a:t>
            </a:r>
            <a:r>
              <a:rPr lang="en-US" sz="1200" b="0" i="0" kern="1200" baseline="0" dirty="0">
                <a:solidFill>
                  <a:schemeClr val="tx1"/>
                </a:solidFill>
                <a:effectLst/>
                <a:latin typeface="+mn-lt"/>
                <a:ea typeface="+mn-ea"/>
                <a:cs typeface="+mn-cs"/>
              </a:rPr>
              <a:t> on Drug Abuse</a:t>
            </a:r>
            <a:r>
              <a:rPr lang="en-US" sz="1200" b="0" i="0" kern="1200" dirty="0">
                <a:solidFill>
                  <a:schemeClr val="tx1"/>
                </a:solidFill>
                <a:effectLst/>
                <a:latin typeface="+mn-lt"/>
                <a:ea typeface="+mn-ea"/>
                <a:cs typeface="+mn-cs"/>
              </a:rPr>
              <a:t>. (2019, October 16). </a:t>
            </a:r>
            <a:r>
              <a:rPr lang="en-US" sz="1200" b="0" i="1" kern="1200" dirty="0">
                <a:solidFill>
                  <a:schemeClr val="tx1"/>
                </a:solidFill>
                <a:effectLst/>
                <a:latin typeface="+mn-lt"/>
                <a:ea typeface="+mn-ea"/>
                <a:cs typeface="+mn-cs"/>
              </a:rPr>
              <a:t>Methamphetamine</a:t>
            </a:r>
            <a:r>
              <a:rPr lang="en-US" sz="1200" b="0" i="0" kern="1200" dirty="0">
                <a:solidFill>
                  <a:schemeClr val="tx1"/>
                </a:solidFill>
                <a:effectLst/>
                <a:latin typeface="+mn-lt"/>
                <a:ea typeface="+mn-ea"/>
                <a:cs typeface="+mn-cs"/>
              </a:rPr>
              <a:t>. Retrieved June 11, 2020, from </a:t>
            </a:r>
            <a:r>
              <a:rPr lang="en-US" dirty="0">
                <a:hlinkClick r:id="rId3"/>
              </a:rPr>
              <a:t>https://www.drugabuse.gov/publications/research-reports/methamphetamine/overview</a:t>
            </a:r>
            <a:r>
              <a:rPr lang="en-US" dirty="0"/>
              <a:t>.</a:t>
            </a:r>
          </a:p>
        </p:txBody>
      </p:sp>
      <p:sp>
        <p:nvSpPr>
          <p:cNvPr id="4" name="Slide Number Placeholder 3"/>
          <p:cNvSpPr>
            <a:spLocks noGrp="1"/>
          </p:cNvSpPr>
          <p:nvPr>
            <p:ph type="sldNum" sz="quarter" idx="5"/>
          </p:nvPr>
        </p:nvSpPr>
        <p:spPr/>
        <p:txBody>
          <a:bodyPr/>
          <a:lstStyle/>
          <a:p>
            <a:fld id="{6A8124FE-23F5-F643-A10F-58C2D79EE931}" type="slidenum">
              <a:rPr lang="en-US" smtClean="0"/>
              <a:t>2</a:t>
            </a:fld>
            <a:endParaRPr lang="en-US"/>
          </a:p>
        </p:txBody>
      </p:sp>
    </p:spTree>
    <p:extLst>
      <p:ext uri="{BB962C8B-B14F-4D97-AF65-F5344CB8AC3E}">
        <p14:creationId xmlns:p14="http://schemas.microsoft.com/office/powerpoint/2010/main" val="912781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Similar to the initial physical effects, the initial psychological effects of stimulants are also generally pleasant. Stimulants increase confidence, alertness, positive mood, sex drive, energy, and talkativeness. They also decrease boredom, loneliness, and timidity.</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REFERENCE: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National Institute</a:t>
            </a:r>
            <a:r>
              <a:rPr lang="en-US" sz="1200" b="0" i="0" kern="1200" baseline="0" dirty="0">
                <a:solidFill>
                  <a:schemeClr val="tx1"/>
                </a:solidFill>
                <a:effectLst/>
                <a:latin typeface="+mn-lt"/>
                <a:ea typeface="+mn-ea"/>
                <a:cs typeface="+mn-cs"/>
              </a:rPr>
              <a:t> on Drug Abuse</a:t>
            </a:r>
            <a:r>
              <a:rPr lang="en-US" sz="1200" b="0" i="0" kern="1200" dirty="0">
                <a:solidFill>
                  <a:schemeClr val="tx1"/>
                </a:solidFill>
                <a:effectLst/>
                <a:latin typeface="+mn-lt"/>
                <a:ea typeface="+mn-ea"/>
                <a:cs typeface="+mn-cs"/>
              </a:rPr>
              <a:t>. (2019, October 16). </a:t>
            </a:r>
            <a:r>
              <a:rPr lang="en-US" sz="1200" b="0" i="1" kern="1200" dirty="0">
                <a:solidFill>
                  <a:schemeClr val="tx1"/>
                </a:solidFill>
                <a:effectLst/>
                <a:latin typeface="+mn-lt"/>
                <a:ea typeface="+mn-ea"/>
                <a:cs typeface="+mn-cs"/>
              </a:rPr>
              <a:t>Methamphetamine</a:t>
            </a:r>
            <a:r>
              <a:rPr lang="en-US" sz="1200" b="0" i="0" kern="1200" dirty="0">
                <a:solidFill>
                  <a:schemeClr val="tx1"/>
                </a:solidFill>
                <a:effectLst/>
                <a:latin typeface="+mn-lt"/>
                <a:ea typeface="+mn-ea"/>
                <a:cs typeface="+mn-cs"/>
              </a:rPr>
              <a:t>. Retrieved June 11, 2020, from </a:t>
            </a:r>
            <a:r>
              <a:rPr lang="en-US" dirty="0">
                <a:hlinkClick r:id="rId3"/>
              </a:rPr>
              <a:t>https://www.drugabuse.gov/publications/research-reports/methamphetamine/overview</a:t>
            </a:r>
            <a:r>
              <a:rPr lang="en-US" dirty="0"/>
              <a:t>.</a:t>
            </a: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3</a:t>
            </a:fld>
            <a:endParaRPr lang="en-US"/>
          </a:p>
        </p:txBody>
      </p:sp>
    </p:spTree>
    <p:extLst>
      <p:ext uri="{BB962C8B-B14F-4D97-AF65-F5344CB8AC3E}">
        <p14:creationId xmlns:p14="http://schemas.microsoft.com/office/powerpoint/2010/main" val="2452687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Over time, the effects of stimulants change. As stimulants are repeatedly applied to the brain, they change brain chemistry, structure, and function. Some structures of the brain develop tolerance to the drug’s effects and require an increased dosage to produce the desired effects. However, other areas of the brain become sensitized to the effects, causing even small doses to produce very powerful reactions. Simply put, over time, part of the brain reacts to the drug by needing more of it, while other parts of the brain respond in exactly the opposite manner. Stimulants can cause the heart to work harder and strain the vascular system. Chronic use can cause heart attacks and strokes. They increase blood pressure and thicken heart valves. Some of the effects listed in the right column of the slide are due to the method in which individuals administer the drug (smoking, snorting). And what started as a weight loss of a few pounds ends up being an uncontrollable level of weight loss.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Infective Endocarditis (i.e., staphylococcus aureus) is frequent among people who inject drugs (PWID). About 8-16% of hospital admissions for PWIDs are accounted for by infective endocarditis. Essentially, an organism colonizes the heart (mostly the right side). Most common symptoms of endocarditis are chest pain, cough, fever, chills, and arthralgia. The condition can be treated with antibiotics or surgery.</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REFERENCE: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National Institute</a:t>
            </a:r>
            <a:r>
              <a:rPr lang="en-US" sz="1200" b="0" i="0" kern="1200" baseline="0" dirty="0">
                <a:solidFill>
                  <a:schemeClr val="tx1"/>
                </a:solidFill>
                <a:effectLst/>
                <a:latin typeface="+mn-lt"/>
                <a:ea typeface="+mn-ea"/>
                <a:cs typeface="+mn-cs"/>
              </a:rPr>
              <a:t> on Drug Abuse</a:t>
            </a:r>
            <a:r>
              <a:rPr lang="en-US" sz="1200" b="0" i="0" kern="1200" dirty="0">
                <a:solidFill>
                  <a:schemeClr val="tx1"/>
                </a:solidFill>
                <a:effectLst/>
                <a:latin typeface="+mn-lt"/>
                <a:ea typeface="+mn-ea"/>
                <a:cs typeface="+mn-cs"/>
              </a:rPr>
              <a:t>. (2019, October 16). </a:t>
            </a:r>
            <a:r>
              <a:rPr lang="en-US" sz="1200" b="0" i="1" kern="1200" dirty="0">
                <a:solidFill>
                  <a:schemeClr val="tx1"/>
                </a:solidFill>
                <a:effectLst/>
                <a:latin typeface="+mn-lt"/>
                <a:ea typeface="+mn-ea"/>
                <a:cs typeface="+mn-cs"/>
              </a:rPr>
              <a:t>Methamphetamine</a:t>
            </a:r>
            <a:r>
              <a:rPr lang="en-US" sz="1200" b="0" i="0" kern="1200" dirty="0">
                <a:solidFill>
                  <a:schemeClr val="tx1"/>
                </a:solidFill>
                <a:effectLst/>
                <a:latin typeface="+mn-lt"/>
                <a:ea typeface="+mn-ea"/>
                <a:cs typeface="+mn-cs"/>
              </a:rPr>
              <a:t>. Retrieved June 11, 2020, from </a:t>
            </a:r>
            <a:r>
              <a:rPr lang="en-US" dirty="0">
                <a:hlinkClick r:id="rId3"/>
              </a:rPr>
              <a:t>https://www.drugabuse.gov/publications/research-reports/methamphetamine/overview</a:t>
            </a:r>
            <a:r>
              <a:rPr lang="en-US" dirty="0"/>
              <a:t>.</a:t>
            </a: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4</a:t>
            </a:fld>
            <a:endParaRPr lang="en-US"/>
          </a:p>
        </p:txBody>
      </p:sp>
    </p:spTree>
    <p:extLst>
      <p:ext uri="{BB962C8B-B14F-4D97-AF65-F5344CB8AC3E}">
        <p14:creationId xmlns:p14="http://schemas.microsoft.com/office/powerpoint/2010/main" val="3993489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chronic psychological effects are also profound. During initial stages of use, stimulant use produces feelings of optimism, enthusiasm, and sociability. Over time, however, these positive effects are replaced with much more troublesome and pathological symptoms. In fact, the major presenting problems associated with stimulant use are psychological symptoms such as confusion, depression, anxiety, delusions, paranoid reactions, hallucinations, and suicidal ideation. Anhedonia, or the inability to feel pleasure, is a significant chronic effect of prolonged stimulant use.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REFERENCE: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National Institute</a:t>
            </a:r>
            <a:r>
              <a:rPr lang="en-US" sz="1200" b="0" i="0" kern="1200" baseline="0" dirty="0">
                <a:solidFill>
                  <a:schemeClr val="tx1"/>
                </a:solidFill>
                <a:effectLst/>
                <a:latin typeface="+mn-lt"/>
                <a:ea typeface="+mn-ea"/>
                <a:cs typeface="+mn-cs"/>
              </a:rPr>
              <a:t> on Drug Abuse</a:t>
            </a:r>
            <a:r>
              <a:rPr lang="en-US" sz="1200" b="0" i="0" kern="1200" dirty="0">
                <a:solidFill>
                  <a:schemeClr val="tx1"/>
                </a:solidFill>
                <a:effectLst/>
                <a:latin typeface="+mn-lt"/>
                <a:ea typeface="+mn-ea"/>
                <a:cs typeface="+mn-cs"/>
              </a:rPr>
              <a:t>. (2019, October 16). </a:t>
            </a:r>
            <a:r>
              <a:rPr lang="en-US" sz="1200" b="0" i="1" kern="1200" dirty="0">
                <a:solidFill>
                  <a:schemeClr val="tx1"/>
                </a:solidFill>
                <a:effectLst/>
                <a:latin typeface="+mn-lt"/>
                <a:ea typeface="+mn-ea"/>
                <a:cs typeface="+mn-cs"/>
              </a:rPr>
              <a:t>Methamphetamine</a:t>
            </a:r>
            <a:r>
              <a:rPr lang="en-US" sz="1200" b="0" i="0" kern="1200" dirty="0">
                <a:solidFill>
                  <a:schemeClr val="tx1"/>
                </a:solidFill>
                <a:effectLst/>
                <a:latin typeface="+mn-lt"/>
                <a:ea typeface="+mn-ea"/>
                <a:cs typeface="+mn-cs"/>
              </a:rPr>
              <a:t>. Retrieved June 11, 2020, from </a:t>
            </a:r>
            <a:r>
              <a:rPr lang="en-US" dirty="0">
                <a:hlinkClick r:id="rId3"/>
              </a:rPr>
              <a:t>https://www.drugabuse.gov/publications/research-reports/methamphetamine/overview</a:t>
            </a:r>
            <a:r>
              <a:rPr lang="en-US" dirty="0"/>
              <a:t>.</a:t>
            </a: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5</a:t>
            </a:fld>
            <a:endParaRPr lang="en-US"/>
          </a:p>
        </p:txBody>
      </p:sp>
    </p:spTree>
    <p:extLst>
      <p:ext uri="{BB962C8B-B14F-4D97-AF65-F5344CB8AC3E}">
        <p14:creationId xmlns:p14="http://schemas.microsoft.com/office/powerpoint/2010/main" val="1412656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1A3-E9C5-FABD-9C49-EB4598432DA6}"/>
              </a:ext>
            </a:extLst>
          </p:cNvPr>
          <p:cNvSpPr>
            <a:spLocks noGrp="1"/>
          </p:cNvSpPr>
          <p:nvPr>
            <p:ph type="ctrTitle" hasCustomPrompt="1"/>
          </p:nvPr>
        </p:nvSpPr>
        <p:spPr>
          <a:xfrm>
            <a:off x="457200" y="1124712"/>
            <a:ext cx="5486400" cy="2387600"/>
          </a:xfrm>
        </p:spPr>
        <p:txBody>
          <a:bodyPr anchor="b">
            <a:normAutofit/>
          </a:bodyPr>
          <a:lstStyle>
            <a:lvl1pPr algn="l">
              <a:defRPr sz="3800" b="1"/>
            </a:lvl1pPr>
          </a:lstStyle>
          <a:p>
            <a:r>
              <a:rPr lang="en-US" dirty="0"/>
              <a:t>CLICK TO EDIT MASTER TITLE STYLE</a:t>
            </a:r>
          </a:p>
        </p:txBody>
      </p:sp>
      <p:sp>
        <p:nvSpPr>
          <p:cNvPr id="3" name="Subtitle 2">
            <a:extLst>
              <a:ext uri="{FF2B5EF4-FFF2-40B4-BE49-F238E27FC236}">
                <a16:creationId xmlns:a16="http://schemas.microsoft.com/office/drawing/2014/main" id="{7FD494D8-EA0D-FBF3-DB6B-3ABEA0212C3D}"/>
              </a:ext>
            </a:extLst>
          </p:cNvPr>
          <p:cNvSpPr>
            <a:spLocks noGrp="1"/>
          </p:cNvSpPr>
          <p:nvPr>
            <p:ph type="subTitle" idx="1" hasCustomPrompt="1"/>
          </p:nvPr>
        </p:nvSpPr>
        <p:spPr>
          <a:xfrm>
            <a:off x="457200" y="3602736"/>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D7B78682-C1B2-BDC4-C500-B141B379E122}"/>
              </a:ext>
            </a:extLst>
          </p:cNvPr>
          <p:cNvPicPr>
            <a:picLocks noChangeAspect="1"/>
          </p:cNvPicPr>
          <p:nvPr userDrawn="1"/>
        </p:nvPicPr>
        <p:blipFill>
          <a:blip r:embed="rId3"/>
          <a:stretch>
            <a:fillRect/>
          </a:stretch>
        </p:blipFill>
        <p:spPr>
          <a:xfrm>
            <a:off x="457200" y="457200"/>
            <a:ext cx="3498618" cy="1280160"/>
          </a:xfrm>
          <a:prstGeom prst="rect">
            <a:avLst/>
          </a:prstGeom>
        </p:spPr>
      </p:pic>
      <p:pic>
        <p:nvPicPr>
          <p:cNvPr id="13" name="Picture 12" descr="Mountain Plains ATTC and Pacific Southwest ATTC">
            <a:extLst>
              <a:ext uri="{FF2B5EF4-FFF2-40B4-BE49-F238E27FC236}">
                <a16:creationId xmlns:a16="http://schemas.microsoft.com/office/drawing/2014/main" id="{ECFB257F-D5E8-C32A-B222-5BB37FC480D2}"/>
              </a:ext>
            </a:extLst>
          </p:cNvPr>
          <p:cNvPicPr>
            <a:picLocks noChangeAspect="1"/>
          </p:cNvPicPr>
          <p:nvPr userDrawn="1"/>
        </p:nvPicPr>
        <p:blipFill>
          <a:blip r:embed="rId4"/>
          <a:srcRect/>
          <a:stretch/>
        </p:blipFill>
        <p:spPr>
          <a:xfrm>
            <a:off x="467596" y="5650992"/>
            <a:ext cx="1783817" cy="749808"/>
          </a:xfrm>
          <a:prstGeom prst="rect">
            <a:avLst/>
          </a:prstGeom>
        </p:spPr>
      </p:pic>
      <p:pic>
        <p:nvPicPr>
          <p:cNvPr id="14" name="Picture 13" descr="SAMHSA">
            <a:extLst>
              <a:ext uri="{FF2B5EF4-FFF2-40B4-BE49-F238E27FC236}">
                <a16:creationId xmlns:a16="http://schemas.microsoft.com/office/drawing/2014/main" id="{5179B210-3A65-5F4E-6CBA-69D5AFD7D781}"/>
              </a:ext>
            </a:extLst>
          </p:cNvPr>
          <p:cNvPicPr>
            <a:picLocks noChangeAspect="1"/>
          </p:cNvPicPr>
          <p:nvPr userDrawn="1"/>
        </p:nvPicPr>
        <p:blipFill>
          <a:blip r:embed="rId5"/>
          <a:stretch>
            <a:fillRect/>
          </a:stretch>
        </p:blipFill>
        <p:spPr>
          <a:xfrm>
            <a:off x="2532888" y="5769864"/>
            <a:ext cx="1993900" cy="520700"/>
          </a:xfrm>
          <a:prstGeom prst="rect">
            <a:avLst/>
          </a:prstGeom>
        </p:spPr>
      </p:pic>
      <p:sp>
        <p:nvSpPr>
          <p:cNvPr id="29" name="Picture Placeholder 28">
            <a:extLst>
              <a:ext uri="{FF2B5EF4-FFF2-40B4-BE49-F238E27FC236}">
                <a16:creationId xmlns:a16="http://schemas.microsoft.com/office/drawing/2014/main" id="{23A8D641-E398-4561-EBF6-7DF32BF4467E}"/>
              </a:ext>
            </a:extLst>
          </p:cNvPr>
          <p:cNvSpPr>
            <a:spLocks noGrp="1" noChangeAspect="1"/>
          </p:cNvSpPr>
          <p:nvPr>
            <p:ph type="pic" sz="quarter" idx="10"/>
          </p:nvPr>
        </p:nvSpPr>
        <p:spPr>
          <a:xfrm>
            <a:off x="5843017"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30" name="Picture Placeholder 29">
            <a:extLst>
              <a:ext uri="{FF2B5EF4-FFF2-40B4-BE49-F238E27FC236}">
                <a16:creationId xmlns:a16="http://schemas.microsoft.com/office/drawing/2014/main" id="{1B415E53-F774-9CBB-3941-1EA59AB15D7A}"/>
              </a:ext>
            </a:extLst>
          </p:cNvPr>
          <p:cNvSpPr>
            <a:spLocks noGrp="1" noChangeAspect="1"/>
          </p:cNvSpPr>
          <p:nvPr>
            <p:ph type="pic" sz="quarter" idx="11"/>
          </p:nvPr>
        </p:nvSpPr>
        <p:spPr>
          <a:xfrm>
            <a:off x="8485632"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Tree>
    <p:extLst>
      <p:ext uri="{BB962C8B-B14F-4D97-AF65-F5344CB8AC3E}">
        <p14:creationId xmlns:p14="http://schemas.microsoft.com/office/powerpoint/2010/main" val="136825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D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914400" y="914400"/>
            <a:ext cx="6586538" cy="91440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914400" y="1828800"/>
            <a:ext cx="5943600" cy="4351338"/>
          </a:xfrm>
        </p:spPr>
        <p:txBody>
          <a:bodyPr/>
          <a:lstStyle>
            <a:lvl1pPr marL="0" indent="0">
              <a:buNone/>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98B3440D-3786-8CEF-D77A-DC76BB93566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0200C8C-9B73-FEFB-7388-C7435EF64912}"/>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52645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9662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24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D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7561147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8" name="Picture 7">
            <a:extLst>
              <a:ext uri="{FF2B5EF4-FFF2-40B4-BE49-F238E27FC236}">
                <a16:creationId xmlns:a16="http://schemas.microsoft.com/office/drawing/2014/main" id="{703FA346-206F-8D15-C2DC-EB037138F8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675EC4E-05D8-CC49-C3F3-BE4991C2A2BE}"/>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27094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13" name="Picture 12">
            <a:extLst>
              <a:ext uri="{FF2B5EF4-FFF2-40B4-BE49-F238E27FC236}">
                <a16:creationId xmlns:a16="http://schemas.microsoft.com/office/drawing/2014/main" id="{5B1DA54B-7457-3C7B-D4C9-2A76505BB4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67EEC21D-682B-1F1E-BD53-1A7CFB1C1978}"/>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03566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3D04E94-2FC9-4889-59B9-844425F1A7C3}"/>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19322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2C5E764-AED4-79FD-66B8-AB4596EA0BCC}"/>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93902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knowledg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C212DA7-A629-E70F-7DAE-7159F5AB0416}"/>
              </a:ext>
            </a:extLst>
          </p:cNvPr>
          <p:cNvSpPr>
            <a:spLocks noGrp="1"/>
          </p:cNvSpPr>
          <p:nvPr>
            <p:ph type="title" hasCustomPrompt="1"/>
          </p:nvPr>
        </p:nvSpPr>
        <p:spPr>
          <a:xfrm>
            <a:off x="6166105" y="2514600"/>
            <a:ext cx="5108446" cy="914400"/>
          </a:xfrm>
        </p:spPr>
        <p:txBody>
          <a:bodyPr>
            <a:normAutofit/>
          </a:bodyPr>
          <a:lstStyle>
            <a:lvl1pPr algn="ctr">
              <a:defRPr sz="2400" b="1">
                <a:solidFill>
                  <a:srgbClr val="494949"/>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CA9D0BB6-C4B7-EF5E-02C0-011158DC33E1}"/>
              </a:ext>
            </a:extLst>
          </p:cNvPr>
          <p:cNvSpPr>
            <a:spLocks noGrp="1"/>
          </p:cNvSpPr>
          <p:nvPr>
            <p:ph idx="1"/>
          </p:nvPr>
        </p:nvSpPr>
        <p:spPr>
          <a:xfrm>
            <a:off x="6166105" y="3429000"/>
            <a:ext cx="5108446" cy="2751138"/>
          </a:xfrm>
        </p:spPr>
        <p:txBody>
          <a:bodyPr>
            <a:normAutofit/>
          </a:bodyPr>
          <a:lstStyle>
            <a:lvl1pPr marL="0" indent="0" algn="ctr">
              <a:buNone/>
              <a:defRPr sz="1800">
                <a:solidFill>
                  <a:srgbClr val="494949"/>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419FEBA6-8D40-2D08-A48E-EDB193AA3238}"/>
              </a:ext>
            </a:extLst>
          </p:cNvPr>
          <p:cNvSpPr>
            <a:spLocks noGrp="1" noChangeAspect="1"/>
          </p:cNvSpPr>
          <p:nvPr>
            <p:ph type="pic" sz="quarter" idx="10"/>
          </p:nvPr>
        </p:nvSpPr>
        <p:spPr>
          <a:xfrm>
            <a:off x="22860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9" name="Picture Placeholder 8">
            <a:extLst>
              <a:ext uri="{FF2B5EF4-FFF2-40B4-BE49-F238E27FC236}">
                <a16:creationId xmlns:a16="http://schemas.microsoft.com/office/drawing/2014/main" id="{08E61A8B-7482-D09A-CCCF-C5883617C405}"/>
              </a:ext>
            </a:extLst>
          </p:cNvPr>
          <p:cNvSpPr>
            <a:spLocks noGrp="1" noChangeAspect="1"/>
          </p:cNvSpPr>
          <p:nvPr>
            <p:ph type="pic" sz="quarter" idx="11"/>
          </p:nvPr>
        </p:nvSpPr>
        <p:spPr>
          <a:xfrm>
            <a:off x="288036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pic>
        <p:nvPicPr>
          <p:cNvPr id="4" name="Picture 3">
            <a:extLst>
              <a:ext uri="{FF2B5EF4-FFF2-40B4-BE49-F238E27FC236}">
                <a16:creationId xmlns:a16="http://schemas.microsoft.com/office/drawing/2014/main" id="{46E865F4-243A-2C7F-A4C2-151913BE57E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114EEBD2-EC34-CA2C-7255-AFCC8F30958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98263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342900" marR="0" indent="-342900" algn="l" defTabSz="914400" rtl="0" eaLnBrk="1" fontAlgn="auto" latinLnBrk="0" hangingPunct="1">
              <a:lnSpc>
                <a:spcPct val="90000"/>
              </a:lnSpc>
              <a:spcBef>
                <a:spcPts val="1000"/>
              </a:spcBef>
              <a:spcAft>
                <a:spcPts val="0"/>
              </a:spcAft>
              <a:buClrTx/>
              <a:buSzTx/>
              <a:buFontTx/>
              <a:buBlip>
                <a:blip r:embed="rId2"/>
              </a:buBlip>
              <a:tabLst/>
              <a:defRPr/>
            </a:lvl1pPr>
          </a:lstStyle>
          <a:p>
            <a:pPr lvl="0"/>
            <a:r>
              <a:rPr lang="en-US" dirty="0"/>
              <a:t>Click to edit Master text styles</a:t>
            </a:r>
          </a:p>
          <a:p>
            <a:pPr lvl="0"/>
            <a:r>
              <a:rPr lang="en-US" dirty="0"/>
              <a:t>Click to edit Master text styles</a:t>
            </a:r>
          </a:p>
          <a:p>
            <a:pPr lvl="0"/>
            <a:r>
              <a:rPr lang="en-US" dirty="0"/>
              <a:t>Click to edit Master text styles</a:t>
            </a:r>
          </a:p>
        </p:txBody>
      </p:sp>
      <p:pic>
        <p:nvPicPr>
          <p:cNvPr id="12" name="Picture 11">
            <a:extLst>
              <a:ext uri="{FF2B5EF4-FFF2-40B4-BE49-F238E27FC236}">
                <a16:creationId xmlns:a16="http://schemas.microsoft.com/office/drawing/2014/main" id="{FBE529C9-F091-DE94-476D-05A4558694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9" name="Slide Number Placeholder 8">
            <a:extLst>
              <a:ext uri="{FF2B5EF4-FFF2-40B4-BE49-F238E27FC236}">
                <a16:creationId xmlns:a16="http://schemas.microsoft.com/office/drawing/2014/main" id="{1B9F4AEE-026D-0585-DB4A-2B42E5E012C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t>‹#›</a:t>
            </a:fld>
            <a:endParaRPr lang="en-US" dirty="0"/>
          </a:p>
        </p:txBody>
      </p:sp>
    </p:spTree>
    <p:extLst>
      <p:ext uri="{BB962C8B-B14F-4D97-AF65-F5344CB8AC3E}">
        <p14:creationId xmlns:p14="http://schemas.microsoft.com/office/powerpoint/2010/main" val="86381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9" name="Picture 8">
            <a:extLst>
              <a:ext uri="{FF2B5EF4-FFF2-40B4-BE49-F238E27FC236}">
                <a16:creationId xmlns:a16="http://schemas.microsoft.com/office/drawing/2014/main" id="{7D6511A4-45C5-B1B0-B87B-FC0E91A350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52D491D-5980-9F23-3ED7-5983E843B8D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38758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FC99CA16-0085-28D4-1FC9-EB3E75AC88E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11" name="Slide Number Placeholder 4">
            <a:extLst>
              <a:ext uri="{FF2B5EF4-FFF2-40B4-BE49-F238E27FC236}">
                <a16:creationId xmlns:a16="http://schemas.microsoft.com/office/drawing/2014/main" id="{E2B13B29-C105-E66B-0D4A-22B47129301D}"/>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936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80ACB5EC-5A13-36DC-7058-FB1D7054C3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FA6CF01-6DE1-601E-D874-F959F291406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69960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solidFill>
                  <a:schemeClr val="bg1"/>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A30BA75B-3F6D-54DD-7742-B753AAF1F6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828D3FC-355D-F4AF-76DE-642252FC3364}"/>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36788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0" name="Picture 9">
            <a:extLst>
              <a:ext uri="{FF2B5EF4-FFF2-40B4-BE49-F238E27FC236}">
                <a16:creationId xmlns:a16="http://schemas.microsoft.com/office/drawing/2014/main" id="{D8B42B3C-3685-F654-D9A3-6FEF6B08400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B62B0F6-312B-68C1-6A43-82E5B11D330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070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chemeClr val="bg1"/>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7" name="Picture 16">
            <a:extLst>
              <a:ext uri="{FF2B5EF4-FFF2-40B4-BE49-F238E27FC236}">
                <a16:creationId xmlns:a16="http://schemas.microsoft.com/office/drawing/2014/main" id="{79DA3115-E147-AF8C-50B5-ABC1322E2FC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3446D6F-3F6F-64E1-B00B-69E7CA50145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01525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1B4B5292-AE90-5ADE-BA24-218B7E0E56D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61570CC-D310-07B5-A650-6FF13F5B8C19}"/>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96156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C6DE6-DBB8-3184-4F99-1F7153D562D4}"/>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
        <p:nvSpPr>
          <p:cNvPr id="2" name="Title Placeholder 1">
            <a:extLst>
              <a:ext uri="{FF2B5EF4-FFF2-40B4-BE49-F238E27FC236}">
                <a16:creationId xmlns:a16="http://schemas.microsoft.com/office/drawing/2014/main" id="{C9EA78D5-921D-1125-6755-31624721F39E}"/>
              </a:ext>
            </a:extLst>
          </p:cNvPr>
          <p:cNvSpPr>
            <a:spLocks noGrp="1"/>
          </p:cNvSpPr>
          <p:nvPr>
            <p:ph type="title"/>
          </p:nvPr>
        </p:nvSpPr>
        <p:spPr>
          <a:xfrm>
            <a:off x="914400" y="914400"/>
            <a:ext cx="1036015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D8F0A6-E9C6-2DF2-7750-4C1D6758D842}"/>
              </a:ext>
            </a:extLst>
          </p:cNvPr>
          <p:cNvSpPr>
            <a:spLocks noGrp="1"/>
          </p:cNvSpPr>
          <p:nvPr>
            <p:ph type="body" idx="1"/>
          </p:nvPr>
        </p:nvSpPr>
        <p:spPr>
          <a:xfrm>
            <a:off x="914400" y="1828800"/>
            <a:ext cx="103601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7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63" r:id="rId6"/>
    <p:sldLayoutId id="2147483665" r:id="rId7"/>
    <p:sldLayoutId id="2147483664" r:id="rId8"/>
    <p:sldLayoutId id="2147483666" r:id="rId9"/>
    <p:sldLayoutId id="2147483667" r:id="rId10"/>
    <p:sldLayoutId id="2147483668" r:id="rId11"/>
    <p:sldLayoutId id="2147483651" r:id="rId12"/>
    <p:sldLayoutId id="2147483670" r:id="rId13"/>
    <p:sldLayoutId id="2147483669" r:id="rId14"/>
    <p:sldLayoutId id="2147483653" r:id="rId15"/>
    <p:sldLayoutId id="2147483656" r:id="rId16"/>
    <p:sldLayoutId id="2147483671" r:id="rId17"/>
    <p:sldLayoutId id="2147483672" r:id="rId18"/>
  </p:sldLayoutIdLst>
  <p:hf hdr="0" ftr="0" dt="0"/>
  <p:txStyles>
    <p:titleStyle>
      <a:lvl1pPr algn="l" defTabSz="914400" rtl="0" eaLnBrk="1" latinLnBrk="0" hangingPunct="1">
        <a:lnSpc>
          <a:spcPct val="90000"/>
        </a:lnSpc>
        <a:spcBef>
          <a:spcPct val="0"/>
        </a:spcBef>
        <a:buNone/>
        <a:defRPr sz="3200" kern="1200">
          <a:solidFill>
            <a:srgbClr val="49494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Tx/>
        <a:buBlip>
          <a:blip r:embed="rId20"/>
        </a:buBlip>
        <a:defRPr sz="2400" kern="1200">
          <a:solidFill>
            <a:srgbClr val="49494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hemeOverride" Target="../theme/themeOverride1.xml"/><Relationship Id="rId5" Type="http://schemas.openxmlformats.org/officeDocument/2006/relationships/image" Target="../media/image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hemeOverride" Target="../theme/themeOverride2.xml"/><Relationship Id="rId5" Type="http://schemas.openxmlformats.org/officeDocument/2006/relationships/image" Target="../media/image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hemeOverride" Target="../theme/themeOverride3.xml"/><Relationship Id="rId5"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hemeOverride" Target="../theme/themeOverride4.xml"/><Relationship Id="rId5" Type="http://schemas.openxmlformats.org/officeDocument/2006/relationships/image" Target="../media/image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F06225-E967-BDAD-ECF5-E20ED73FA196}"/>
              </a:ext>
            </a:extLst>
          </p:cNvPr>
          <p:cNvSpPr>
            <a:spLocks noGrp="1"/>
          </p:cNvSpPr>
          <p:nvPr>
            <p:ph type="ctrTitle"/>
          </p:nvPr>
        </p:nvSpPr>
        <p:spPr/>
        <p:txBody>
          <a:bodyPr/>
          <a:lstStyle/>
          <a:p>
            <a:r>
              <a:rPr lang="en-US" dirty="0"/>
              <a:t>Acute and Chronic Effects of Stimulants on the Body, Part I</a:t>
            </a:r>
          </a:p>
        </p:txBody>
      </p:sp>
      <p:sp>
        <p:nvSpPr>
          <p:cNvPr id="7" name="Subtitle 6">
            <a:extLst>
              <a:ext uri="{FF2B5EF4-FFF2-40B4-BE49-F238E27FC236}">
                <a16:creationId xmlns:a16="http://schemas.microsoft.com/office/drawing/2014/main" id="{538734AD-D26F-BD25-06EE-B42CA81FCEAE}"/>
              </a:ext>
            </a:extLst>
          </p:cNvPr>
          <p:cNvSpPr>
            <a:spLocks noGrp="1"/>
          </p:cNvSpPr>
          <p:nvPr>
            <p:ph type="subTitle" idx="1"/>
          </p:nvPr>
        </p:nvSpPr>
        <p:spPr/>
        <p:txBody>
          <a:bodyPr/>
          <a:lstStyle/>
          <a:p>
            <a:r>
              <a:rPr lang="en-US" dirty="0"/>
              <a:t>Stimulants Mini-Deck #4</a:t>
            </a:r>
          </a:p>
        </p:txBody>
      </p:sp>
    </p:spTree>
    <p:extLst>
      <p:ext uri="{BB962C8B-B14F-4D97-AF65-F5344CB8AC3E}">
        <p14:creationId xmlns:p14="http://schemas.microsoft.com/office/powerpoint/2010/main" val="17602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6C9F6CE3-837B-33A5-004A-7F3573C79CCE}"/>
              </a:ext>
            </a:extLst>
          </p:cNvPr>
          <p:cNvSpPr>
            <a:spLocks noGrp="1"/>
          </p:cNvSpPr>
          <p:nvPr>
            <p:ph type="title"/>
          </p:nvPr>
        </p:nvSpPr>
        <p:spPr/>
        <p:txBody>
          <a:bodyPr/>
          <a:lstStyle/>
          <a:p>
            <a:r>
              <a:rPr lang="en-US" dirty="0"/>
              <a:t>Acute Physical Effects of Stimulants</a:t>
            </a:r>
          </a:p>
        </p:txBody>
      </p:sp>
      <p:sp>
        <p:nvSpPr>
          <p:cNvPr id="2" name="Text Placeholder 1">
            <a:extLst>
              <a:ext uri="{FF2B5EF4-FFF2-40B4-BE49-F238E27FC236}">
                <a16:creationId xmlns:a16="http://schemas.microsoft.com/office/drawing/2014/main" id="{FD16D7A7-D4BA-97ED-869F-0C214407DDA5}"/>
              </a:ext>
            </a:extLst>
          </p:cNvPr>
          <p:cNvSpPr>
            <a:spLocks noGrp="1"/>
          </p:cNvSpPr>
          <p:nvPr>
            <p:ph type="body" idx="1"/>
          </p:nvPr>
        </p:nvSpPr>
        <p:spPr/>
        <p:txBody>
          <a:bodyPr/>
          <a:lstStyle/>
          <a:p>
            <a:r>
              <a:rPr lang="en-US" dirty="0"/>
              <a:t>Increases</a:t>
            </a:r>
          </a:p>
        </p:txBody>
      </p:sp>
      <p:sp>
        <p:nvSpPr>
          <p:cNvPr id="3" name="Content Placeholder 2">
            <a:extLst>
              <a:ext uri="{FF2B5EF4-FFF2-40B4-BE49-F238E27FC236}">
                <a16:creationId xmlns:a16="http://schemas.microsoft.com/office/drawing/2014/main" id="{E3884E0A-F242-B47F-C417-C6FE0F6F0629}"/>
              </a:ext>
            </a:extLst>
          </p:cNvPr>
          <p:cNvSpPr>
            <a:spLocks noGrp="1"/>
          </p:cNvSpPr>
          <p:nvPr>
            <p:ph sz="half" idx="2"/>
          </p:nvPr>
        </p:nvSpPr>
        <p:spPr/>
        <p:txBody>
          <a:bodyPr vert="horz" lIns="91440" tIns="45720" rIns="91440" bIns="45720" rtlCol="0">
            <a:normAutofit/>
          </a:bodyPr>
          <a:lstStyle/>
          <a:p>
            <a:pPr marL="342900" indent="-342900">
              <a:buBlip>
                <a:blip r:embed="rId5"/>
              </a:buBlip>
            </a:pPr>
            <a:r>
              <a:rPr lang="en-US" dirty="0"/>
              <a:t>Heart rate</a:t>
            </a:r>
          </a:p>
          <a:p>
            <a:pPr marL="342900" indent="-342900">
              <a:buBlip>
                <a:blip r:embed="rId5"/>
              </a:buBlip>
            </a:pPr>
            <a:r>
              <a:rPr lang="en-US" dirty="0"/>
              <a:t>Blood pressure</a:t>
            </a:r>
          </a:p>
          <a:p>
            <a:pPr marL="342900" indent="-342900">
              <a:buBlip>
                <a:blip r:embed="rId5"/>
              </a:buBlip>
            </a:pPr>
            <a:r>
              <a:rPr lang="en-US" dirty="0"/>
              <a:t>Pupil size</a:t>
            </a:r>
          </a:p>
          <a:p>
            <a:pPr marL="342900" indent="-342900">
              <a:buBlip>
                <a:blip r:embed="rId5"/>
              </a:buBlip>
            </a:pPr>
            <a:r>
              <a:rPr lang="en-US" dirty="0"/>
              <a:t>Respiration</a:t>
            </a:r>
          </a:p>
          <a:p>
            <a:pPr marL="342900" indent="-342900">
              <a:buBlip>
                <a:blip r:embed="rId5"/>
              </a:buBlip>
            </a:pPr>
            <a:r>
              <a:rPr lang="en-US" dirty="0"/>
              <a:t>Sensory acuity</a:t>
            </a:r>
          </a:p>
          <a:p>
            <a:pPr marL="342900" indent="-342900">
              <a:buBlip>
                <a:blip r:embed="rId5"/>
              </a:buBlip>
            </a:pPr>
            <a:r>
              <a:rPr lang="en-US" dirty="0"/>
              <a:t>Energy </a:t>
            </a:r>
          </a:p>
        </p:txBody>
      </p:sp>
      <p:sp>
        <p:nvSpPr>
          <p:cNvPr id="4" name="Text Placeholder 3">
            <a:extLst>
              <a:ext uri="{FF2B5EF4-FFF2-40B4-BE49-F238E27FC236}">
                <a16:creationId xmlns:a16="http://schemas.microsoft.com/office/drawing/2014/main" id="{909EA366-C89A-DFD5-71F6-730D5247C04B}"/>
              </a:ext>
            </a:extLst>
          </p:cNvPr>
          <p:cNvSpPr>
            <a:spLocks noGrp="1"/>
          </p:cNvSpPr>
          <p:nvPr>
            <p:ph type="body" sz="quarter" idx="3"/>
          </p:nvPr>
        </p:nvSpPr>
        <p:spPr/>
        <p:txBody>
          <a:bodyPr/>
          <a:lstStyle/>
          <a:p>
            <a:r>
              <a:rPr lang="en-US" dirty="0"/>
              <a:t>Decreases</a:t>
            </a:r>
          </a:p>
        </p:txBody>
      </p:sp>
      <p:sp>
        <p:nvSpPr>
          <p:cNvPr id="5" name="Content Placeholder 4">
            <a:extLst>
              <a:ext uri="{FF2B5EF4-FFF2-40B4-BE49-F238E27FC236}">
                <a16:creationId xmlns:a16="http://schemas.microsoft.com/office/drawing/2014/main" id="{668D05E0-5E60-F22D-6C78-6BC11C0E808F}"/>
              </a:ext>
            </a:extLst>
          </p:cNvPr>
          <p:cNvSpPr>
            <a:spLocks noGrp="1"/>
          </p:cNvSpPr>
          <p:nvPr>
            <p:ph sz="quarter" idx="4"/>
          </p:nvPr>
        </p:nvSpPr>
        <p:spPr/>
        <p:txBody>
          <a:bodyPr vert="horz" lIns="91440" tIns="45720" rIns="91440" bIns="45720" rtlCol="0">
            <a:normAutofit/>
          </a:bodyPr>
          <a:lstStyle/>
          <a:p>
            <a:pPr marL="342900" indent="-342900">
              <a:buBlip>
                <a:blip r:embed="rId5"/>
              </a:buBlip>
            </a:pPr>
            <a:r>
              <a:rPr lang="en-US" dirty="0"/>
              <a:t>Appetite</a:t>
            </a:r>
          </a:p>
          <a:p>
            <a:pPr marL="342900" indent="-342900">
              <a:buBlip>
                <a:blip r:embed="rId5"/>
              </a:buBlip>
            </a:pPr>
            <a:r>
              <a:rPr lang="en-US" dirty="0"/>
              <a:t>Sleep</a:t>
            </a:r>
          </a:p>
          <a:p>
            <a:pPr marL="342900" indent="-342900">
              <a:buBlip>
                <a:blip r:embed="rId5"/>
              </a:buBlip>
            </a:pPr>
            <a:r>
              <a:rPr lang="en-US" dirty="0"/>
              <a:t>Reaction time</a:t>
            </a:r>
          </a:p>
        </p:txBody>
      </p:sp>
      <p:sp>
        <p:nvSpPr>
          <p:cNvPr id="22" name="Slide Number Placeholder 21">
            <a:extLst>
              <a:ext uri="{FF2B5EF4-FFF2-40B4-BE49-F238E27FC236}">
                <a16:creationId xmlns:a16="http://schemas.microsoft.com/office/drawing/2014/main" id="{EFCE842B-4A30-A7BB-13EE-26D3D86D0686}"/>
              </a:ext>
            </a:extLst>
          </p:cNvPr>
          <p:cNvSpPr>
            <a:spLocks noGrp="1"/>
          </p:cNvSpPr>
          <p:nvPr>
            <p:ph type="sldNum" sz="quarter" idx="10"/>
          </p:nvPr>
        </p:nvSpPr>
        <p:spPr/>
        <p:txBody>
          <a:bodyPr/>
          <a:lstStyle/>
          <a:p>
            <a:fld id="{40297E34-0326-6442-A83A-7AC02FF9B76A}" type="slidenum">
              <a:rPr lang="en-US" smtClean="0"/>
              <a:t>2</a:t>
            </a:fld>
            <a:endParaRPr lang="en-US" dirty="0"/>
          </a:p>
        </p:txBody>
      </p:sp>
      <p:sp>
        <p:nvSpPr>
          <p:cNvPr id="7" name="TextBox 6">
            <a:extLst>
              <a:ext uri="{FF2B5EF4-FFF2-40B4-BE49-F238E27FC236}">
                <a16:creationId xmlns:a16="http://schemas.microsoft.com/office/drawing/2014/main" id="{4755B5CF-02AE-34DD-90AF-C1890EBEE9E0}"/>
              </a:ext>
            </a:extLst>
          </p:cNvPr>
          <p:cNvSpPr txBox="1"/>
          <p:nvPr/>
        </p:nvSpPr>
        <p:spPr>
          <a:xfrm>
            <a:off x="9296400" y="6538278"/>
            <a:ext cx="2895600" cy="307777"/>
          </a:xfrm>
          <a:prstGeom prst="rect">
            <a:avLst/>
          </a:prstGeom>
          <a:noFill/>
        </p:spPr>
        <p:txBody>
          <a:bodyPr wrap="square" rtlCol="0">
            <a:spAutoFit/>
          </a:bodyPr>
          <a:lstStyle/>
          <a:p>
            <a:pPr algn="r"/>
            <a:r>
              <a:rPr lang="en-US" sz="1400" dirty="0"/>
              <a:t>SOURCE: NIDA, 2019.</a:t>
            </a:r>
          </a:p>
        </p:txBody>
      </p:sp>
    </p:spTree>
    <p:extLst>
      <p:ext uri="{BB962C8B-B14F-4D97-AF65-F5344CB8AC3E}">
        <p14:creationId xmlns:p14="http://schemas.microsoft.com/office/powerpoint/2010/main" val="362870833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6C9F6CE3-837B-33A5-004A-7F3573C79CCE}"/>
              </a:ext>
            </a:extLst>
          </p:cNvPr>
          <p:cNvSpPr>
            <a:spLocks noGrp="1"/>
          </p:cNvSpPr>
          <p:nvPr>
            <p:ph type="title"/>
          </p:nvPr>
        </p:nvSpPr>
        <p:spPr/>
        <p:txBody>
          <a:bodyPr/>
          <a:lstStyle/>
          <a:p>
            <a:r>
              <a:rPr lang="en-US" dirty="0"/>
              <a:t>Acute Psychological Effects of Stimulants</a:t>
            </a:r>
          </a:p>
        </p:txBody>
      </p:sp>
      <p:sp>
        <p:nvSpPr>
          <p:cNvPr id="2" name="Text Placeholder 1">
            <a:extLst>
              <a:ext uri="{FF2B5EF4-FFF2-40B4-BE49-F238E27FC236}">
                <a16:creationId xmlns:a16="http://schemas.microsoft.com/office/drawing/2014/main" id="{FD16D7A7-D4BA-97ED-869F-0C214407DDA5}"/>
              </a:ext>
            </a:extLst>
          </p:cNvPr>
          <p:cNvSpPr>
            <a:spLocks noGrp="1"/>
          </p:cNvSpPr>
          <p:nvPr>
            <p:ph type="body" idx="1"/>
          </p:nvPr>
        </p:nvSpPr>
        <p:spPr/>
        <p:txBody>
          <a:bodyPr/>
          <a:lstStyle/>
          <a:p>
            <a:r>
              <a:rPr lang="en-US" dirty="0"/>
              <a:t>Increases</a:t>
            </a:r>
          </a:p>
        </p:txBody>
      </p:sp>
      <p:sp>
        <p:nvSpPr>
          <p:cNvPr id="3" name="Content Placeholder 2">
            <a:extLst>
              <a:ext uri="{FF2B5EF4-FFF2-40B4-BE49-F238E27FC236}">
                <a16:creationId xmlns:a16="http://schemas.microsoft.com/office/drawing/2014/main" id="{E3884E0A-F242-B47F-C417-C6FE0F6F0629}"/>
              </a:ext>
            </a:extLst>
          </p:cNvPr>
          <p:cNvSpPr>
            <a:spLocks noGrp="1"/>
          </p:cNvSpPr>
          <p:nvPr>
            <p:ph sz="half" idx="2"/>
          </p:nvPr>
        </p:nvSpPr>
        <p:spPr/>
        <p:txBody>
          <a:bodyPr vert="horz" lIns="91440" tIns="45720" rIns="91440" bIns="45720" rtlCol="0">
            <a:normAutofit/>
          </a:bodyPr>
          <a:lstStyle/>
          <a:p>
            <a:pPr marL="342900" indent="-342900">
              <a:buBlip>
                <a:blip r:embed="rId5"/>
              </a:buBlip>
            </a:pPr>
            <a:r>
              <a:rPr lang="en-US" dirty="0"/>
              <a:t>Confidence</a:t>
            </a:r>
          </a:p>
          <a:p>
            <a:pPr marL="342900" indent="-342900">
              <a:buBlip>
                <a:blip r:embed="rId5"/>
              </a:buBlip>
            </a:pPr>
            <a:r>
              <a:rPr lang="en-US" dirty="0"/>
              <a:t>Alertness</a:t>
            </a:r>
          </a:p>
          <a:p>
            <a:pPr marL="342900" indent="-342900">
              <a:buBlip>
                <a:blip r:embed="rId5"/>
              </a:buBlip>
            </a:pPr>
            <a:r>
              <a:rPr lang="en-US" dirty="0"/>
              <a:t>Mood/Euphoria</a:t>
            </a:r>
          </a:p>
          <a:p>
            <a:pPr marL="342900" indent="-342900">
              <a:buBlip>
                <a:blip r:embed="rId5"/>
              </a:buBlip>
            </a:pPr>
            <a:r>
              <a:rPr lang="en-US" dirty="0"/>
              <a:t>Sex drive</a:t>
            </a:r>
          </a:p>
          <a:p>
            <a:pPr marL="342900" indent="-342900">
              <a:buBlip>
                <a:blip r:embed="rId5"/>
              </a:buBlip>
            </a:pPr>
            <a:r>
              <a:rPr lang="en-US" dirty="0"/>
              <a:t>Energy</a:t>
            </a:r>
          </a:p>
          <a:p>
            <a:pPr marL="342900" indent="-342900">
              <a:buBlip>
                <a:blip r:embed="rId5"/>
              </a:buBlip>
            </a:pPr>
            <a:r>
              <a:rPr lang="en-US" dirty="0"/>
              <a:t>Talkativeness</a:t>
            </a:r>
          </a:p>
        </p:txBody>
      </p:sp>
      <p:sp>
        <p:nvSpPr>
          <p:cNvPr id="4" name="Text Placeholder 3">
            <a:extLst>
              <a:ext uri="{FF2B5EF4-FFF2-40B4-BE49-F238E27FC236}">
                <a16:creationId xmlns:a16="http://schemas.microsoft.com/office/drawing/2014/main" id="{909EA366-C89A-DFD5-71F6-730D5247C04B}"/>
              </a:ext>
            </a:extLst>
          </p:cNvPr>
          <p:cNvSpPr>
            <a:spLocks noGrp="1"/>
          </p:cNvSpPr>
          <p:nvPr>
            <p:ph type="body" sz="quarter" idx="3"/>
          </p:nvPr>
        </p:nvSpPr>
        <p:spPr/>
        <p:txBody>
          <a:bodyPr/>
          <a:lstStyle/>
          <a:p>
            <a:r>
              <a:rPr lang="en-US" dirty="0"/>
              <a:t>Decreases</a:t>
            </a:r>
          </a:p>
        </p:txBody>
      </p:sp>
      <p:sp>
        <p:nvSpPr>
          <p:cNvPr id="5" name="Content Placeholder 4">
            <a:extLst>
              <a:ext uri="{FF2B5EF4-FFF2-40B4-BE49-F238E27FC236}">
                <a16:creationId xmlns:a16="http://schemas.microsoft.com/office/drawing/2014/main" id="{668D05E0-5E60-F22D-6C78-6BC11C0E808F}"/>
              </a:ext>
            </a:extLst>
          </p:cNvPr>
          <p:cNvSpPr>
            <a:spLocks noGrp="1"/>
          </p:cNvSpPr>
          <p:nvPr>
            <p:ph sz="quarter" idx="4"/>
          </p:nvPr>
        </p:nvSpPr>
        <p:spPr/>
        <p:txBody>
          <a:bodyPr vert="horz" lIns="91440" tIns="45720" rIns="91440" bIns="45720" rtlCol="0">
            <a:normAutofit/>
          </a:bodyPr>
          <a:lstStyle/>
          <a:p>
            <a:pPr marL="342900" indent="-342900">
              <a:buBlip>
                <a:blip r:embed="rId5"/>
              </a:buBlip>
            </a:pPr>
            <a:r>
              <a:rPr lang="en-US" dirty="0"/>
              <a:t>Boredom</a:t>
            </a:r>
          </a:p>
          <a:p>
            <a:pPr marL="342900" indent="-342900">
              <a:buBlip>
                <a:blip r:embed="rId5"/>
              </a:buBlip>
            </a:pPr>
            <a:r>
              <a:rPr lang="en-US" dirty="0"/>
              <a:t>Loneliness</a:t>
            </a:r>
          </a:p>
          <a:p>
            <a:pPr marL="342900" indent="-342900">
              <a:buBlip>
                <a:blip r:embed="rId5"/>
              </a:buBlip>
            </a:pPr>
            <a:r>
              <a:rPr lang="en-US" dirty="0"/>
              <a:t>Timidity</a:t>
            </a:r>
          </a:p>
        </p:txBody>
      </p:sp>
      <p:sp>
        <p:nvSpPr>
          <p:cNvPr id="22" name="Slide Number Placeholder 21">
            <a:extLst>
              <a:ext uri="{FF2B5EF4-FFF2-40B4-BE49-F238E27FC236}">
                <a16:creationId xmlns:a16="http://schemas.microsoft.com/office/drawing/2014/main" id="{EFCE842B-4A30-A7BB-13EE-26D3D86D0686}"/>
              </a:ext>
            </a:extLst>
          </p:cNvPr>
          <p:cNvSpPr>
            <a:spLocks noGrp="1"/>
          </p:cNvSpPr>
          <p:nvPr>
            <p:ph type="sldNum" sz="quarter" idx="10"/>
          </p:nvPr>
        </p:nvSpPr>
        <p:spPr/>
        <p:txBody>
          <a:bodyPr/>
          <a:lstStyle/>
          <a:p>
            <a:fld id="{40297E34-0326-6442-A83A-7AC02FF9B76A}" type="slidenum">
              <a:rPr lang="en-US" smtClean="0"/>
              <a:t>3</a:t>
            </a:fld>
            <a:endParaRPr lang="en-US" dirty="0"/>
          </a:p>
        </p:txBody>
      </p:sp>
      <p:sp>
        <p:nvSpPr>
          <p:cNvPr id="8" name="TextBox 7">
            <a:extLst>
              <a:ext uri="{FF2B5EF4-FFF2-40B4-BE49-F238E27FC236}">
                <a16:creationId xmlns:a16="http://schemas.microsoft.com/office/drawing/2014/main" id="{C9E60CCF-39FD-8B51-F79A-ACEAC791B923}"/>
              </a:ext>
            </a:extLst>
          </p:cNvPr>
          <p:cNvSpPr txBox="1"/>
          <p:nvPr/>
        </p:nvSpPr>
        <p:spPr>
          <a:xfrm>
            <a:off x="9296400" y="6538278"/>
            <a:ext cx="2895600" cy="307777"/>
          </a:xfrm>
          <a:prstGeom prst="rect">
            <a:avLst/>
          </a:prstGeom>
          <a:noFill/>
        </p:spPr>
        <p:txBody>
          <a:bodyPr wrap="square" rtlCol="0">
            <a:spAutoFit/>
          </a:bodyPr>
          <a:lstStyle/>
          <a:p>
            <a:pPr algn="r"/>
            <a:r>
              <a:rPr lang="en-US" sz="1400" dirty="0"/>
              <a:t>SOURCE: NIDA, 2019.</a:t>
            </a:r>
          </a:p>
        </p:txBody>
      </p:sp>
    </p:spTree>
    <p:extLst>
      <p:ext uri="{BB962C8B-B14F-4D97-AF65-F5344CB8AC3E}">
        <p14:creationId xmlns:p14="http://schemas.microsoft.com/office/powerpoint/2010/main" val="395512282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6C9F6CE3-837B-33A5-004A-7F3573C79CCE}"/>
              </a:ext>
            </a:extLst>
          </p:cNvPr>
          <p:cNvSpPr>
            <a:spLocks noGrp="1"/>
          </p:cNvSpPr>
          <p:nvPr>
            <p:ph type="title"/>
          </p:nvPr>
        </p:nvSpPr>
        <p:spPr/>
        <p:txBody>
          <a:bodyPr>
            <a:normAutofit/>
          </a:bodyPr>
          <a:lstStyle/>
          <a:p>
            <a:r>
              <a:rPr lang="en-US" dirty="0"/>
              <a:t>Chronic Physical Effects of Stimulants</a:t>
            </a:r>
          </a:p>
        </p:txBody>
      </p:sp>
      <p:sp>
        <p:nvSpPr>
          <p:cNvPr id="3" name="Content Placeholder 2">
            <a:extLst>
              <a:ext uri="{FF2B5EF4-FFF2-40B4-BE49-F238E27FC236}">
                <a16:creationId xmlns:a16="http://schemas.microsoft.com/office/drawing/2014/main" id="{E3884E0A-F242-B47F-C417-C6FE0F6F0629}"/>
              </a:ext>
            </a:extLst>
          </p:cNvPr>
          <p:cNvSpPr>
            <a:spLocks noGrp="1"/>
          </p:cNvSpPr>
          <p:nvPr>
            <p:ph sz="half" idx="2"/>
          </p:nvPr>
        </p:nvSpPr>
        <p:spPr/>
        <p:txBody>
          <a:bodyPr vert="horz" lIns="91440" tIns="45720" rIns="91440" bIns="45720" rtlCol="0">
            <a:normAutofit/>
          </a:bodyPr>
          <a:lstStyle/>
          <a:p>
            <a:pPr marL="342900" indent="-342900">
              <a:buBlip>
                <a:blip r:embed="rId5"/>
              </a:buBlip>
            </a:pPr>
            <a:r>
              <a:rPr lang="en-US" dirty="0"/>
              <a:t>Tremor</a:t>
            </a:r>
          </a:p>
          <a:p>
            <a:pPr marL="342900" indent="-342900">
              <a:buBlip>
                <a:blip r:embed="rId5"/>
              </a:buBlip>
            </a:pPr>
            <a:r>
              <a:rPr lang="en-US" dirty="0"/>
              <a:t>Weakness</a:t>
            </a:r>
          </a:p>
          <a:p>
            <a:pPr marL="342900" indent="-342900">
              <a:buBlip>
                <a:blip r:embed="rId5"/>
              </a:buBlip>
            </a:pPr>
            <a:r>
              <a:rPr lang="en-US" dirty="0"/>
              <a:t>Dry mouth</a:t>
            </a:r>
          </a:p>
          <a:p>
            <a:pPr marL="342900" indent="-342900">
              <a:buBlip>
                <a:blip r:embed="rId5"/>
              </a:buBlip>
            </a:pPr>
            <a:r>
              <a:rPr lang="en-US" dirty="0"/>
              <a:t>Weight loss</a:t>
            </a:r>
          </a:p>
          <a:p>
            <a:pPr marL="342900" indent="-342900">
              <a:buBlip>
                <a:blip r:embed="rId5"/>
              </a:buBlip>
            </a:pPr>
            <a:r>
              <a:rPr lang="en-US" dirty="0"/>
              <a:t>Cough</a:t>
            </a:r>
          </a:p>
          <a:p>
            <a:pPr marL="342900" indent="-342900">
              <a:buBlip>
                <a:blip r:embed="rId5"/>
              </a:buBlip>
            </a:pPr>
            <a:r>
              <a:rPr lang="en-US" dirty="0"/>
              <a:t>Sinus infection</a:t>
            </a:r>
          </a:p>
          <a:p>
            <a:pPr marL="342900" indent="-342900">
              <a:buBlip>
                <a:blip r:embed="rId5"/>
              </a:buBlip>
            </a:pPr>
            <a:r>
              <a:rPr lang="en-US" dirty="0"/>
              <a:t>Dental problems</a:t>
            </a:r>
          </a:p>
        </p:txBody>
      </p:sp>
      <p:sp>
        <p:nvSpPr>
          <p:cNvPr id="5" name="Content Placeholder 4">
            <a:extLst>
              <a:ext uri="{FF2B5EF4-FFF2-40B4-BE49-F238E27FC236}">
                <a16:creationId xmlns:a16="http://schemas.microsoft.com/office/drawing/2014/main" id="{668D05E0-5E60-F22D-6C78-6BC11C0E808F}"/>
              </a:ext>
            </a:extLst>
          </p:cNvPr>
          <p:cNvSpPr>
            <a:spLocks noGrp="1"/>
          </p:cNvSpPr>
          <p:nvPr>
            <p:ph sz="quarter" idx="4"/>
          </p:nvPr>
        </p:nvSpPr>
        <p:spPr/>
        <p:txBody>
          <a:bodyPr vert="horz" lIns="91440" tIns="45720" rIns="91440" bIns="45720" rtlCol="0">
            <a:normAutofit/>
          </a:bodyPr>
          <a:lstStyle/>
          <a:p>
            <a:pPr marL="342900" indent="-342900">
              <a:buBlip>
                <a:blip r:embed="rId5"/>
              </a:buBlip>
            </a:pPr>
            <a:r>
              <a:rPr lang="en-US" dirty="0"/>
              <a:t>Sweating</a:t>
            </a:r>
          </a:p>
          <a:p>
            <a:pPr marL="342900" indent="-342900">
              <a:buBlip>
                <a:blip r:embed="rId5"/>
              </a:buBlip>
            </a:pPr>
            <a:r>
              <a:rPr lang="en-US" dirty="0"/>
              <a:t>Burned lips; sore nose</a:t>
            </a:r>
          </a:p>
          <a:p>
            <a:pPr marL="342900" indent="-342900">
              <a:buBlip>
                <a:blip r:embed="rId5"/>
              </a:buBlip>
            </a:pPr>
            <a:r>
              <a:rPr lang="en-US" dirty="0"/>
              <a:t>Oily skin/complexion</a:t>
            </a:r>
          </a:p>
          <a:p>
            <a:pPr marL="342900" indent="-342900">
              <a:buBlip>
                <a:blip r:embed="rId5"/>
              </a:buBlip>
            </a:pPr>
            <a:r>
              <a:rPr lang="en-US" dirty="0"/>
              <a:t>Headaches</a:t>
            </a:r>
          </a:p>
          <a:p>
            <a:pPr marL="342900" indent="-342900">
              <a:buBlip>
                <a:blip r:embed="rId5"/>
              </a:buBlip>
            </a:pPr>
            <a:r>
              <a:rPr lang="en-US" dirty="0"/>
              <a:t>Diarrhea</a:t>
            </a:r>
          </a:p>
          <a:p>
            <a:pPr marL="342900" indent="-342900">
              <a:buBlip>
                <a:blip r:embed="rId5"/>
              </a:buBlip>
            </a:pPr>
            <a:r>
              <a:rPr lang="en-US" dirty="0"/>
              <a:t>Anorexia</a:t>
            </a:r>
          </a:p>
        </p:txBody>
      </p:sp>
      <p:sp>
        <p:nvSpPr>
          <p:cNvPr id="22" name="Slide Number Placeholder 21">
            <a:extLst>
              <a:ext uri="{FF2B5EF4-FFF2-40B4-BE49-F238E27FC236}">
                <a16:creationId xmlns:a16="http://schemas.microsoft.com/office/drawing/2014/main" id="{EFCE842B-4A30-A7BB-13EE-26D3D86D0686}"/>
              </a:ext>
            </a:extLst>
          </p:cNvPr>
          <p:cNvSpPr>
            <a:spLocks noGrp="1"/>
          </p:cNvSpPr>
          <p:nvPr>
            <p:ph type="sldNum" sz="quarter" idx="10"/>
          </p:nvPr>
        </p:nvSpPr>
        <p:spPr/>
        <p:txBody>
          <a:bodyPr/>
          <a:lstStyle/>
          <a:p>
            <a:fld id="{40297E34-0326-6442-A83A-7AC02FF9B76A}" type="slidenum">
              <a:rPr lang="en-US" smtClean="0"/>
              <a:t>4</a:t>
            </a:fld>
            <a:endParaRPr lang="en-US" dirty="0"/>
          </a:p>
        </p:txBody>
      </p:sp>
      <p:sp>
        <p:nvSpPr>
          <p:cNvPr id="12" name="TextBox 11">
            <a:extLst>
              <a:ext uri="{FF2B5EF4-FFF2-40B4-BE49-F238E27FC236}">
                <a16:creationId xmlns:a16="http://schemas.microsoft.com/office/drawing/2014/main" id="{4A2078D7-7577-F881-2FD4-92544214E2B3}"/>
              </a:ext>
            </a:extLst>
          </p:cNvPr>
          <p:cNvSpPr txBox="1"/>
          <p:nvPr/>
        </p:nvSpPr>
        <p:spPr>
          <a:xfrm>
            <a:off x="9296400" y="6538278"/>
            <a:ext cx="2895600" cy="307777"/>
          </a:xfrm>
          <a:prstGeom prst="rect">
            <a:avLst/>
          </a:prstGeom>
          <a:noFill/>
        </p:spPr>
        <p:txBody>
          <a:bodyPr wrap="square" rtlCol="0">
            <a:spAutoFit/>
          </a:bodyPr>
          <a:lstStyle/>
          <a:p>
            <a:pPr algn="r"/>
            <a:r>
              <a:rPr lang="en-US" sz="1400" dirty="0"/>
              <a:t>SOURCE: NIDA, 2019.</a:t>
            </a:r>
          </a:p>
        </p:txBody>
      </p:sp>
    </p:spTree>
    <p:extLst>
      <p:ext uri="{BB962C8B-B14F-4D97-AF65-F5344CB8AC3E}">
        <p14:creationId xmlns:p14="http://schemas.microsoft.com/office/powerpoint/2010/main" val="63350293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6C9F6CE3-837B-33A5-004A-7F3573C79CCE}"/>
              </a:ext>
            </a:extLst>
          </p:cNvPr>
          <p:cNvSpPr>
            <a:spLocks noGrp="1"/>
          </p:cNvSpPr>
          <p:nvPr>
            <p:ph type="title"/>
          </p:nvPr>
        </p:nvSpPr>
        <p:spPr/>
        <p:txBody>
          <a:bodyPr>
            <a:normAutofit/>
          </a:bodyPr>
          <a:lstStyle/>
          <a:p>
            <a:r>
              <a:rPr lang="en-US" dirty="0"/>
              <a:t>Chronic Psychological Effects of Stimulants</a:t>
            </a:r>
          </a:p>
        </p:txBody>
      </p:sp>
      <p:sp>
        <p:nvSpPr>
          <p:cNvPr id="3" name="Content Placeholder 2">
            <a:extLst>
              <a:ext uri="{FF2B5EF4-FFF2-40B4-BE49-F238E27FC236}">
                <a16:creationId xmlns:a16="http://schemas.microsoft.com/office/drawing/2014/main" id="{E3884E0A-F242-B47F-C417-C6FE0F6F0629}"/>
              </a:ext>
            </a:extLst>
          </p:cNvPr>
          <p:cNvSpPr>
            <a:spLocks noGrp="1"/>
          </p:cNvSpPr>
          <p:nvPr>
            <p:ph sz="half" idx="2"/>
          </p:nvPr>
        </p:nvSpPr>
        <p:spPr/>
        <p:txBody>
          <a:bodyPr vert="horz" lIns="91440" tIns="45720" rIns="91440" bIns="45720" rtlCol="0">
            <a:normAutofit/>
          </a:bodyPr>
          <a:lstStyle/>
          <a:p>
            <a:pPr marL="342900" indent="-342900">
              <a:buBlip>
                <a:blip r:embed="rId5"/>
              </a:buBlip>
            </a:pPr>
            <a:r>
              <a:rPr lang="en-US" dirty="0"/>
              <a:t>Confusion</a:t>
            </a:r>
          </a:p>
          <a:p>
            <a:pPr marL="342900" indent="-342900">
              <a:buBlip>
                <a:blip r:embed="rId5"/>
              </a:buBlip>
            </a:pPr>
            <a:r>
              <a:rPr lang="en-US" dirty="0"/>
              <a:t>Concentration</a:t>
            </a:r>
          </a:p>
          <a:p>
            <a:pPr marL="342900" indent="-342900">
              <a:buBlip>
                <a:blip r:embed="rId5"/>
              </a:buBlip>
            </a:pPr>
            <a:r>
              <a:rPr lang="en-US" dirty="0"/>
              <a:t>Hallucinations</a:t>
            </a:r>
          </a:p>
          <a:p>
            <a:pPr marL="342900" indent="-342900">
              <a:buBlip>
                <a:blip r:embed="rId5"/>
              </a:buBlip>
            </a:pPr>
            <a:r>
              <a:rPr lang="en-US" dirty="0"/>
              <a:t>Fatigue</a:t>
            </a:r>
          </a:p>
          <a:p>
            <a:pPr marL="342900" indent="-342900">
              <a:buBlip>
                <a:blip r:embed="rId5"/>
              </a:buBlip>
            </a:pPr>
            <a:r>
              <a:rPr lang="en-US" dirty="0"/>
              <a:t>Memory loss</a:t>
            </a:r>
          </a:p>
          <a:p>
            <a:pPr marL="342900" indent="-342900">
              <a:buBlip>
                <a:blip r:embed="rId5"/>
              </a:buBlip>
            </a:pPr>
            <a:r>
              <a:rPr lang="en-US" dirty="0"/>
              <a:t>Insomnia</a:t>
            </a:r>
          </a:p>
        </p:txBody>
      </p:sp>
      <p:sp>
        <p:nvSpPr>
          <p:cNvPr id="5" name="Content Placeholder 4">
            <a:extLst>
              <a:ext uri="{FF2B5EF4-FFF2-40B4-BE49-F238E27FC236}">
                <a16:creationId xmlns:a16="http://schemas.microsoft.com/office/drawing/2014/main" id="{668D05E0-5E60-F22D-6C78-6BC11C0E808F}"/>
              </a:ext>
            </a:extLst>
          </p:cNvPr>
          <p:cNvSpPr>
            <a:spLocks noGrp="1"/>
          </p:cNvSpPr>
          <p:nvPr>
            <p:ph sz="quarter" idx="4"/>
          </p:nvPr>
        </p:nvSpPr>
        <p:spPr/>
        <p:txBody>
          <a:bodyPr vert="horz" lIns="91440" tIns="45720" rIns="91440" bIns="45720" rtlCol="0">
            <a:normAutofit/>
          </a:bodyPr>
          <a:lstStyle/>
          <a:p>
            <a:pPr marL="342900" indent="-342900">
              <a:buBlip>
                <a:blip r:embed="rId5"/>
              </a:buBlip>
            </a:pPr>
            <a:r>
              <a:rPr lang="en-US" dirty="0"/>
              <a:t>Irritability</a:t>
            </a:r>
          </a:p>
          <a:p>
            <a:pPr marL="342900" indent="-342900">
              <a:buBlip>
                <a:blip r:embed="rId5"/>
              </a:buBlip>
            </a:pPr>
            <a:r>
              <a:rPr lang="en-US" dirty="0"/>
              <a:t>Paranoia</a:t>
            </a:r>
          </a:p>
          <a:p>
            <a:pPr marL="342900" indent="-342900">
              <a:buBlip>
                <a:blip r:embed="rId5"/>
              </a:buBlip>
            </a:pPr>
            <a:r>
              <a:rPr lang="en-US" dirty="0"/>
              <a:t>Panic reactions</a:t>
            </a:r>
          </a:p>
          <a:p>
            <a:pPr marL="342900" indent="-342900">
              <a:buBlip>
                <a:blip r:embed="rId5"/>
              </a:buBlip>
            </a:pPr>
            <a:r>
              <a:rPr lang="en-US" dirty="0"/>
              <a:t>Depression</a:t>
            </a:r>
          </a:p>
          <a:p>
            <a:pPr marL="342900" indent="-342900">
              <a:buBlip>
                <a:blip r:embed="rId5"/>
              </a:buBlip>
            </a:pPr>
            <a:r>
              <a:rPr lang="en-US" dirty="0"/>
              <a:t>Anger</a:t>
            </a:r>
          </a:p>
          <a:p>
            <a:pPr marL="342900" indent="-342900">
              <a:buBlip>
                <a:blip r:embed="rId5"/>
              </a:buBlip>
            </a:pPr>
            <a:r>
              <a:rPr lang="en-US" dirty="0"/>
              <a:t>Psychosis</a:t>
            </a:r>
          </a:p>
        </p:txBody>
      </p:sp>
      <p:sp>
        <p:nvSpPr>
          <p:cNvPr id="22" name="Slide Number Placeholder 21">
            <a:extLst>
              <a:ext uri="{FF2B5EF4-FFF2-40B4-BE49-F238E27FC236}">
                <a16:creationId xmlns:a16="http://schemas.microsoft.com/office/drawing/2014/main" id="{EFCE842B-4A30-A7BB-13EE-26D3D86D0686}"/>
              </a:ext>
            </a:extLst>
          </p:cNvPr>
          <p:cNvSpPr>
            <a:spLocks noGrp="1"/>
          </p:cNvSpPr>
          <p:nvPr>
            <p:ph type="sldNum" sz="quarter" idx="10"/>
          </p:nvPr>
        </p:nvSpPr>
        <p:spPr/>
        <p:txBody>
          <a:bodyPr/>
          <a:lstStyle/>
          <a:p>
            <a:fld id="{40297E34-0326-6442-A83A-7AC02FF9B76A}" type="slidenum">
              <a:rPr lang="en-US" smtClean="0"/>
              <a:t>5</a:t>
            </a:fld>
            <a:endParaRPr lang="en-US" dirty="0"/>
          </a:p>
        </p:txBody>
      </p:sp>
      <p:sp>
        <p:nvSpPr>
          <p:cNvPr id="6" name="TextBox 5">
            <a:extLst>
              <a:ext uri="{FF2B5EF4-FFF2-40B4-BE49-F238E27FC236}">
                <a16:creationId xmlns:a16="http://schemas.microsoft.com/office/drawing/2014/main" id="{CFA3B8A5-2E4C-E525-035C-3454751A690D}"/>
              </a:ext>
            </a:extLst>
          </p:cNvPr>
          <p:cNvSpPr txBox="1"/>
          <p:nvPr/>
        </p:nvSpPr>
        <p:spPr>
          <a:xfrm>
            <a:off x="9296400" y="6538278"/>
            <a:ext cx="2895600" cy="307777"/>
          </a:xfrm>
          <a:prstGeom prst="rect">
            <a:avLst/>
          </a:prstGeom>
          <a:noFill/>
        </p:spPr>
        <p:txBody>
          <a:bodyPr wrap="square" rtlCol="0">
            <a:spAutoFit/>
          </a:bodyPr>
          <a:lstStyle/>
          <a:p>
            <a:pPr algn="r"/>
            <a:r>
              <a:rPr lang="en-US" sz="1400" dirty="0"/>
              <a:t>SOURCE: NIDA, 2019.</a:t>
            </a:r>
          </a:p>
        </p:txBody>
      </p:sp>
    </p:spTree>
    <p:extLst>
      <p:ext uri="{BB962C8B-B14F-4D97-AF65-F5344CB8AC3E}">
        <p14:creationId xmlns:p14="http://schemas.microsoft.com/office/powerpoint/2010/main" val="195480394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ppt/theme/themeOverride2.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ppt/theme/themeOverride3.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ppt/theme/themeOverride4.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235</TotalTime>
  <Words>1324</Words>
  <Application>Microsoft Macintosh PowerPoint</Application>
  <PresentationFormat>Widescreen</PresentationFormat>
  <Paragraphs>95</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Acute and Chronic Effects of Stimulants on the Body, Part I</vt:lpstr>
      <vt:lpstr>Acute Physical Effects of Stimulants</vt:lpstr>
      <vt:lpstr>Acute Psychological Effects of Stimulants</vt:lpstr>
      <vt:lpstr>Chronic Physical Effects of Stimulants</vt:lpstr>
      <vt:lpstr>Chronic Psychological Effects of Stimulants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 McCarty</dc:creator>
  <cp:lastModifiedBy>Shannon L McCarty</cp:lastModifiedBy>
  <cp:revision>71</cp:revision>
  <dcterms:created xsi:type="dcterms:W3CDTF">2022-06-22T17:25:43Z</dcterms:created>
  <dcterms:modified xsi:type="dcterms:W3CDTF">2022-08-12T23:41:35Z</dcterms:modified>
</cp:coreProperties>
</file>