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2"/>
  </p:notesMasterIdLst>
  <p:sldIdLst>
    <p:sldId id="275" r:id="rId5"/>
    <p:sldId id="257" r:id="rId6"/>
    <p:sldId id="258" r:id="rId7"/>
    <p:sldId id="260" r:id="rId8"/>
    <p:sldId id="262" r:id="rId9"/>
    <p:sldId id="263"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641"/>
    <a:srgbClr val="88A0A8"/>
    <a:srgbClr val="001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68" autoAdjust="0"/>
    <p:restoredTop sz="86395" autoAdjust="0"/>
  </p:normalViewPr>
  <p:slideViewPr>
    <p:cSldViewPr snapToGrid="0">
      <p:cViewPr varScale="1">
        <p:scale>
          <a:sx n="109" d="100"/>
          <a:sy n="109" d="100"/>
        </p:scale>
        <p:origin x="216" y="2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Kim" userId="6b385aa6-c1f9-4e7c-b164-9fbd9bf4971f" providerId="ADAL" clId="{8A0DDB5C-73D3-46EB-AAF0-50CE7DB0B55F}"/>
    <pc:docChg chg="modSld">
      <pc:chgData name="Miller, Kim" userId="6b385aa6-c1f9-4e7c-b164-9fbd9bf4971f" providerId="ADAL" clId="{8A0DDB5C-73D3-46EB-AAF0-50CE7DB0B55F}" dt="2022-08-03T16:27:36.296" v="15"/>
      <pc:docMkLst>
        <pc:docMk/>
      </pc:docMkLst>
      <pc:sldChg chg="modNotes">
        <pc:chgData name="Miller, Kim" userId="6b385aa6-c1f9-4e7c-b164-9fbd9bf4971f" providerId="ADAL" clId="{8A0DDB5C-73D3-46EB-AAF0-50CE7DB0B55F}" dt="2022-08-03T16:25:39.894" v="2" actId="255"/>
        <pc:sldMkLst>
          <pc:docMk/>
          <pc:sldMk cId="2771453356" sldId="257"/>
        </pc:sldMkLst>
      </pc:sldChg>
      <pc:sldChg chg="modNotes">
        <pc:chgData name="Miller, Kim" userId="6b385aa6-c1f9-4e7c-b164-9fbd9bf4971f" providerId="ADAL" clId="{8A0DDB5C-73D3-46EB-AAF0-50CE7DB0B55F}" dt="2022-08-03T16:26:34.769" v="6" actId="255"/>
        <pc:sldMkLst>
          <pc:docMk/>
          <pc:sldMk cId="1786724378" sldId="258"/>
        </pc:sldMkLst>
      </pc:sldChg>
      <pc:sldChg chg="modNotes">
        <pc:chgData name="Miller, Kim" userId="6b385aa6-c1f9-4e7c-b164-9fbd9bf4971f" providerId="ADAL" clId="{8A0DDB5C-73D3-46EB-AAF0-50CE7DB0B55F}" dt="2022-08-03T16:26:56.433" v="9" actId="255"/>
        <pc:sldMkLst>
          <pc:docMk/>
          <pc:sldMk cId="1985019598" sldId="260"/>
        </pc:sldMkLst>
      </pc:sldChg>
      <pc:sldChg chg="modNotes">
        <pc:chgData name="Miller, Kim" userId="6b385aa6-c1f9-4e7c-b164-9fbd9bf4971f" providerId="ADAL" clId="{8A0DDB5C-73D3-46EB-AAF0-50CE7DB0B55F}" dt="2022-08-03T16:27:36.296" v="15"/>
        <pc:sldMkLst>
          <pc:docMk/>
          <pc:sldMk cId="1682561087" sldId="261"/>
        </pc:sldMkLst>
      </pc:sldChg>
      <pc:sldChg chg="modNotes">
        <pc:chgData name="Miller, Kim" userId="6b385aa6-c1f9-4e7c-b164-9fbd9bf4971f" providerId="ADAL" clId="{8A0DDB5C-73D3-46EB-AAF0-50CE7DB0B55F}" dt="2022-08-03T16:27:15.825" v="11"/>
        <pc:sldMkLst>
          <pc:docMk/>
          <pc:sldMk cId="722255435" sldId="262"/>
        </pc:sldMkLst>
      </pc:sldChg>
      <pc:sldChg chg="modNotes">
        <pc:chgData name="Miller, Kim" userId="6b385aa6-c1f9-4e7c-b164-9fbd9bf4971f" providerId="ADAL" clId="{8A0DDB5C-73D3-46EB-AAF0-50CE7DB0B55F}" dt="2022-08-03T16:27:25.272" v="13"/>
        <pc:sldMkLst>
          <pc:docMk/>
          <pc:sldMk cId="2498824876"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800141-F4F6-4D23-ABB0-CE2CB9144227}" type="datetimeFigureOut">
              <a:rPr lang="en-US" smtClean="0"/>
              <a:t>10/21/24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CF430-A574-4929-B6BD-0BFBFDEFF960}" type="slidenum">
              <a:rPr lang="en-US" smtClean="0"/>
              <a:t>‹#›</a:t>
            </a:fld>
            <a:endParaRPr lang="en-US"/>
          </a:p>
        </p:txBody>
      </p:sp>
    </p:spTree>
    <p:extLst>
      <p:ext uri="{BB962C8B-B14F-4D97-AF65-F5344CB8AC3E}">
        <p14:creationId xmlns:p14="http://schemas.microsoft.com/office/powerpoint/2010/main" val="121989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oi.org/10.1111/acer.14239"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iaaa.nih.gov/publications/brochures-and-fact-sheets/understanding-dangers-of-alcohol-overdos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iaaa.nih.gov/publications/brochures-and-fact-sheets/understanding-dangers-of-alcohol-overdos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iaaa.nih.gov/publications/brochures-and-fact-sheets/understanding-dangers-of-alcohol-overdos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iaaa.nih.gov/publications/brochures-and-fact-sheets/understanding-dangers-of-alcohol-overdos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iaaa.nih.gov/publications/brochures-and-fact-sheets/understanding-dangers-of-alcohol-overdos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2275"/>
            <a:ext cx="5486400" cy="3086100"/>
          </a:xfrm>
        </p:spPr>
      </p:sp>
      <p:sp>
        <p:nvSpPr>
          <p:cNvPr id="3" name="Notes Placeholder 2"/>
          <p:cNvSpPr>
            <a:spLocks noGrp="1"/>
          </p:cNvSpPr>
          <p:nvPr>
            <p:ph type="body" idx="1"/>
          </p:nvPr>
        </p:nvSpPr>
        <p:spPr>
          <a:xfrm>
            <a:off x="97804" y="3702877"/>
            <a:ext cx="6758609" cy="5635487"/>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SUD Keys to Education is a product for educators and clinical supervisors developed in 2022 by the Mountain Plains and Pacific Southwest Addiction Technology Transfer Centers (MPATTC and PSATTC). The main developers of the alcohol materials are Nancy Roget, MS, Kim Miller, MS, and Trisha Dudkowski, BA. Additional guidance and editing support were provided by Kenneth Flanagan, PhD, </a:t>
            </a:r>
            <a:r>
              <a:rPr kumimoji="0" lang="en-US" sz="1100" b="0" i="0" u="none" strike="noStrike" kern="1200" cap="none" spc="0" normalizeH="0" baseline="0" noProof="0" dirty="0">
                <a:ln>
                  <a:noFill/>
                </a:ln>
                <a:solidFill>
                  <a:srgbClr val="000000"/>
                </a:solidFill>
                <a:effectLst/>
                <a:uLnTx/>
                <a:uFill>
                  <a:solidFill>
                    <a:srgbClr val="000000"/>
                  </a:solidFill>
                </a:uFill>
                <a:ea typeface="Times New Roman" panose="02020603050405020304" pitchFamily="18" charset="0"/>
                <a:cs typeface="Arial" panose="020B0604020202020204" pitchFamily="34" charset="0"/>
              </a:rPr>
              <a:t>Thomas E. Freese, PhD</a:t>
            </a: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 Terra Hamblin, MA, Cindy </a:t>
            </a:r>
            <a:r>
              <a:rPr kumimoji="0" lang="en-US" sz="1100" b="0" i="0" u="none" strike="noStrike" kern="1200" cap="none" spc="0" normalizeH="0" baseline="0" noProof="0" dirty="0" err="1">
                <a:ln>
                  <a:noFill/>
                </a:ln>
                <a:solidFill>
                  <a:srgbClr val="000000"/>
                </a:solidFill>
                <a:effectLst/>
                <a:uLnTx/>
                <a:uFillTx/>
                <a:ea typeface="Times New Roman" panose="02020603050405020304" pitchFamily="18" charset="0"/>
                <a:cs typeface="Arial" panose="020B0604020202020204" pitchFamily="34" charset="0"/>
              </a:rPr>
              <a:t>Juntenen</a:t>
            </a: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 PhD, Shannon McCarty, BS, LP, Abby Roach-Moore, MSW, Beth Rutkowski, MPH, and </a:t>
            </a:r>
            <a:r>
              <a:rPr kumimoji="0" lang="en-US" sz="1100" b="0" i="0" u="none" strike="noStrike" kern="1200" cap="none" spc="0" normalizeH="0" baseline="0" noProof="0" dirty="0" err="1">
                <a:ln>
                  <a:noFill/>
                </a:ln>
                <a:solidFill>
                  <a:srgbClr val="000000"/>
                </a:solidFill>
                <a:effectLst/>
                <a:uLnTx/>
                <a:uFillTx/>
                <a:ea typeface="Times New Roman" panose="02020603050405020304" pitchFamily="18" charset="0"/>
                <a:cs typeface="Arial" panose="020B0604020202020204" pitchFamily="34" charset="0"/>
              </a:rPr>
              <a:t>Maridee</a:t>
            </a: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 </a:t>
            </a:r>
            <a:r>
              <a:rPr kumimoji="0" lang="en-US" sz="1100" b="0" i="0" u="none" strike="noStrike" kern="1200" cap="none" spc="0" normalizeH="0" baseline="0" noProof="0" dirty="0" err="1">
                <a:ln>
                  <a:noFill/>
                </a:ln>
                <a:solidFill>
                  <a:srgbClr val="000000"/>
                </a:solidFill>
                <a:effectLst/>
                <a:uLnTx/>
                <a:uFillTx/>
                <a:ea typeface="Times New Roman" panose="02020603050405020304" pitchFamily="18" charset="0"/>
                <a:cs typeface="Arial" panose="020B0604020202020204" pitchFamily="34" charset="0"/>
              </a:rPr>
              <a:t>Shogren</a:t>
            </a: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 DNP.</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If you require further information, please do not hesitate to contact the MPATTC (</a:t>
            </a:r>
            <a:r>
              <a:rPr kumimoji="0" lang="en-US" sz="1100" b="0" i="0" u="sng" strike="noStrike" kern="1200" cap="none" spc="0" normalizeH="0" baseline="0" noProof="0" dirty="0">
                <a:ln>
                  <a:noFill/>
                </a:ln>
                <a:solidFill>
                  <a:srgbClr val="1155CC"/>
                </a:solidFill>
                <a:effectLst/>
                <a:uLnTx/>
                <a:uFill>
                  <a:solidFill>
                    <a:srgbClr val="000000"/>
                  </a:solidFill>
                </a:uFill>
                <a:ea typeface="Times New Roman" panose="02020603050405020304" pitchFamily="18" charset="0"/>
                <a:cs typeface="Arial" panose="020B0604020202020204" pitchFamily="34" charset="0"/>
                <a:hlinkClick r:id="rId3"/>
              </a:rPr>
              <a:t>http://www.mpattc.org</a:t>
            </a: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 or PSATTC (</a:t>
            </a:r>
            <a:r>
              <a:rPr kumimoji="0" lang="en-US" sz="1100" b="0" i="0" u="sng" strike="noStrike" kern="1200" cap="none" spc="0" normalizeH="0" baseline="0" noProof="0" dirty="0">
                <a:ln>
                  <a:noFill/>
                </a:ln>
                <a:solidFill>
                  <a:srgbClr val="1155CC"/>
                </a:solidFill>
                <a:effectLst/>
                <a:uLnTx/>
                <a:uFill>
                  <a:solidFill>
                    <a:srgbClr val="000000"/>
                  </a:solidFill>
                </a:uFill>
                <a:ea typeface="Times New Roman" panose="02020603050405020304" pitchFamily="18" charset="0"/>
                <a:cs typeface="Arial" panose="020B0604020202020204" pitchFamily="34" charset="0"/>
                <a:hlinkClick r:id="rId4"/>
              </a:rPr>
              <a:t>http://www.psattc.org</a:t>
            </a: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kumimoji="0" lang="en-US" sz="1100" b="0" i="0" u="sng" strike="noStrike" kern="1200" cap="none" spc="0" normalizeH="0" baseline="0" noProof="0" dirty="0">
                <a:ln>
                  <a:noFill/>
                </a:ln>
                <a:solidFill>
                  <a:srgbClr val="1155CC"/>
                </a:solidFill>
                <a:effectLst/>
                <a:uLnTx/>
                <a:uFill>
                  <a:solidFill>
                    <a:srgbClr val="000000"/>
                  </a:solidFill>
                </a:uFill>
                <a:ea typeface="Times New Roman" panose="02020603050405020304" pitchFamily="18" charset="0"/>
                <a:cs typeface="Arial" panose="020B0604020202020204" pitchFamily="34" charset="0"/>
                <a:hlinkClick r:id="rId3"/>
              </a:rPr>
              <a:t>http://www.mpattc.org</a:t>
            </a: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 and </a:t>
            </a:r>
            <a:r>
              <a:rPr kumimoji="0" lang="en-US" sz="1100" b="0" i="0" u="sng" strike="noStrike" kern="1200" cap="none" spc="0" normalizeH="0" baseline="0" noProof="0" dirty="0">
                <a:ln>
                  <a:noFill/>
                </a:ln>
                <a:solidFill>
                  <a:srgbClr val="1155CC"/>
                </a:solidFill>
                <a:effectLst/>
                <a:uLnTx/>
                <a:uFill>
                  <a:solidFill>
                    <a:srgbClr val="000000"/>
                  </a:solidFill>
                </a:uFill>
                <a:ea typeface="Times New Roman" panose="02020603050405020304" pitchFamily="18" charset="0"/>
                <a:cs typeface="Arial" panose="020B0604020202020204" pitchFamily="34" charset="0"/>
                <a:hlinkClick r:id="rId4"/>
              </a:rPr>
              <a:t>http://www.psattc.org</a:t>
            </a: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Additional resources are available to enhance and support the information provided in this brief presentation.</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222222"/>
                </a:solidFill>
                <a:effectLst/>
                <a:uLnTx/>
                <a:uFillTx/>
                <a:ea typeface="Times New Roman" panose="02020603050405020304" pitchFamily="18" charset="0"/>
                <a:cs typeface="Arial" panose="020B0604020202020204" pitchFamily="34" charset="0"/>
              </a:rPr>
              <a:t>Image Credit: Shutterstock (unless otherwise noted) </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ea typeface="Times New Roman" panose="02020603050405020304" pitchFamily="18" charset="0"/>
                <a:cs typeface="Arial" panose="020B0604020202020204" pitchFamily="34" charset="0"/>
              </a:rPr>
              <a:t>Date last updated: July 27, 2022.</a:t>
            </a:r>
            <a:endParaRPr kumimoji="0" lang="en-US" sz="11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36CF430-A574-4929-B6BD-0BFBFDEFF960}" type="slidenum">
              <a:rPr lang="en-US" smtClean="0"/>
              <a:t>1</a:t>
            </a:fld>
            <a:endParaRPr lang="en-US"/>
          </a:p>
        </p:txBody>
      </p:sp>
    </p:spTree>
    <p:extLst>
      <p:ext uri="{BB962C8B-B14F-4D97-AF65-F5344CB8AC3E}">
        <p14:creationId xmlns:p14="http://schemas.microsoft.com/office/powerpoint/2010/main" val="3574299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It is not necessary to have an AUD in order to have major life threatening consequences related to drinking too much alcohol. Binge drinking occurs when a male has 5 or more drinks in 2 hours or 4 drinks for a woman. Teenagers and young adults are at risk for alcohol overdose. </a:t>
            </a:r>
          </a:p>
          <a:p>
            <a:endParaRPr lang="en-US" dirty="0">
              <a:latin typeface="+mj-lt"/>
            </a:endParaRPr>
          </a:p>
          <a:p>
            <a:r>
              <a:rPr lang="en-US" sz="1100" b="1" dirty="0">
                <a:latin typeface="+mj-lt"/>
              </a:rPr>
              <a:t>Reference(s):</a:t>
            </a:r>
          </a:p>
          <a:p>
            <a:pPr marL="457200" marR="0" indent="-457200"/>
            <a:r>
              <a:rPr lang="en-US" sz="1100" dirty="0">
                <a:effectLst/>
                <a:latin typeface="Calibri" panose="020F0502020204030204" pitchFamily="34" charset="0"/>
                <a:ea typeface="Times New Roman" panose="02020603050405020304" pitchFamily="18" charset="0"/>
              </a:rPr>
              <a:t>White A. M., Castle, I. P., </a:t>
            </a:r>
            <a:r>
              <a:rPr lang="en-US" sz="1100" dirty="0" err="1">
                <a:effectLst/>
                <a:latin typeface="Calibri" panose="020F0502020204030204" pitchFamily="34" charset="0"/>
                <a:ea typeface="Times New Roman" panose="02020603050405020304" pitchFamily="18" charset="0"/>
              </a:rPr>
              <a:t>Hingson</a:t>
            </a:r>
            <a:r>
              <a:rPr lang="en-US" sz="1100" dirty="0">
                <a:effectLst/>
                <a:latin typeface="Calibri" panose="020F0502020204030204" pitchFamily="34" charset="0"/>
                <a:ea typeface="Times New Roman" panose="02020603050405020304" pitchFamily="18" charset="0"/>
              </a:rPr>
              <a:t>, R. W., &amp; Powell, P. A. (2020). Using death certificates to explore changes in alcohol-related mortality in the United States, 1999–2017. </a:t>
            </a:r>
            <a:r>
              <a:rPr lang="en-US" sz="1100" i="1" dirty="0">
                <a:effectLst/>
                <a:latin typeface="Calibri" panose="020F0502020204030204" pitchFamily="34" charset="0"/>
                <a:ea typeface="Times New Roman" panose="02020603050405020304" pitchFamily="18" charset="0"/>
              </a:rPr>
              <a:t>Alcoholism: Clinical and Experimental Research.</a:t>
            </a:r>
            <a:r>
              <a:rPr lang="en-US" sz="1100" dirty="0">
                <a:effectLst/>
                <a:latin typeface="Calibri" panose="020F0502020204030204" pitchFamily="34" charset="0"/>
                <a:ea typeface="Times New Roman" panose="02020603050405020304" pitchFamily="18" charset="0"/>
              </a:rPr>
              <a:t> </a:t>
            </a:r>
            <a:r>
              <a:rPr lang="en-US" sz="1100" i="1" dirty="0">
                <a:effectLst/>
                <a:latin typeface="Calibri" panose="020F0502020204030204" pitchFamily="34" charset="0"/>
                <a:ea typeface="Times New Roman" panose="02020603050405020304" pitchFamily="18" charset="0"/>
              </a:rPr>
              <a:t>44</a:t>
            </a:r>
            <a:r>
              <a:rPr lang="en-US" sz="1100" dirty="0">
                <a:effectLst/>
                <a:latin typeface="Calibri" panose="020F0502020204030204" pitchFamily="34" charset="0"/>
                <a:ea typeface="Times New Roman" panose="02020603050405020304" pitchFamily="18" charset="0"/>
              </a:rPr>
              <a:t>(1), 178–187. </a:t>
            </a:r>
            <a:r>
              <a:rPr lang="en-US" sz="1100" u="sng" dirty="0">
                <a:solidFill>
                  <a:srgbClr val="0000FF"/>
                </a:solidFill>
                <a:effectLst/>
                <a:latin typeface="Calibri" panose="020F0502020204030204" pitchFamily="34" charset="0"/>
                <a:ea typeface="Times New Roman" panose="02020603050405020304" pitchFamily="18" charset="0"/>
                <a:hlinkClick r:id="rId3"/>
              </a:rPr>
              <a:t>https://doi.org/10.1111/acer.14239</a:t>
            </a:r>
            <a:endParaRPr lang="en-US" sz="1100" dirty="0">
              <a:effectLst/>
              <a:latin typeface="Times New Roman" panose="02020603050405020304" pitchFamily="18" charset="0"/>
              <a:ea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B76EB70D-3072-4192-9202-9A7017EB9204}" type="slidenum">
              <a:rPr lang="en-US" smtClean="0"/>
              <a:t>2</a:t>
            </a:fld>
            <a:endParaRPr lang="en-US"/>
          </a:p>
        </p:txBody>
      </p:sp>
    </p:spTree>
    <p:extLst>
      <p:ext uri="{BB962C8B-B14F-4D97-AF65-F5344CB8AC3E}">
        <p14:creationId xmlns:p14="http://schemas.microsoft.com/office/powerpoint/2010/main" val="158816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If we are going to discuss binge drinking or alcohol misuse, it is important to be clear on what is a “standard drink” of alcohol. Of course, the effects of a night of drinking will depend on the amount drank and the alcohol content of each drink. </a:t>
            </a:r>
          </a:p>
          <a:p>
            <a:endParaRPr lang="en-US" dirty="0">
              <a:latin typeface="+mj-lt"/>
            </a:endParaRPr>
          </a:p>
          <a:p>
            <a:r>
              <a:rPr lang="en-US" dirty="0">
                <a:cs typeface="Calibri"/>
              </a:rPr>
              <a:t>Image Retrieved from: https://www.niaaa.nih.gov/publications/brochures-and-fact-sheets/understanding-dangers-of-alcohol-overdose</a:t>
            </a:r>
            <a:endParaRPr lang="en-US" dirty="0">
              <a:latin typeface="+mj-lt"/>
              <a:cs typeface="Calibri"/>
            </a:endParaRPr>
          </a:p>
          <a:p>
            <a:endParaRPr lang="en-US" dirty="0">
              <a:latin typeface="+mj-lt"/>
            </a:endParaRPr>
          </a:p>
          <a:p>
            <a:pPr marL="457200" marR="0" indent="-457200">
              <a:spcBef>
                <a:spcPts val="0"/>
              </a:spcBef>
            </a:pPr>
            <a:r>
              <a:rPr lang="en-US" b="1" dirty="0">
                <a:latin typeface="+mj-lt"/>
              </a:rPr>
              <a:t>Reference(s)</a:t>
            </a:r>
            <a:r>
              <a:rPr lang="en-US" b="1" dirty="0">
                <a:latin typeface="Calibri" panose="020F0502020204030204" pitchFamily="34" charset="0"/>
                <a:cs typeface="Calibri" panose="020F0502020204030204" pitchFamily="34" charset="0"/>
              </a:rPr>
              <a:t>:</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pPr>
            <a:r>
              <a:rPr lang="en-US" sz="1200" dirty="0">
                <a:effectLst/>
                <a:latin typeface="Calibri" panose="020F0502020204030204" pitchFamily="34" charset="0"/>
                <a:ea typeface="Calibri" panose="020F0502020204030204" pitchFamily="34" charset="0"/>
                <a:cs typeface="Calibri" panose="020F0502020204030204" pitchFamily="34" charset="0"/>
              </a:rPr>
              <a:t>National Institute on Alcohol Abuse and Alcoholism. (2021). </a:t>
            </a:r>
            <a:r>
              <a:rPr lang="en-US" sz="1200" i="1" dirty="0">
                <a:effectLst/>
                <a:latin typeface="Calibri" panose="020F0502020204030204" pitchFamily="34" charset="0"/>
                <a:ea typeface="Calibri" panose="020F0502020204030204" pitchFamily="34" charset="0"/>
                <a:cs typeface="Calibri" panose="020F0502020204030204" pitchFamily="34" charset="0"/>
              </a:rPr>
              <a:t>Understanding the dangers of alcohol overdose.</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https://www.niaaa.nih.gov/publications/brochures-and-fact-sheets/understanding-dangers-of-alcohol-overdose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mj-lt"/>
            </a:endParaRPr>
          </a:p>
        </p:txBody>
      </p:sp>
      <p:sp>
        <p:nvSpPr>
          <p:cNvPr id="4" name="Slide Number Placeholder 3"/>
          <p:cNvSpPr>
            <a:spLocks noGrp="1"/>
          </p:cNvSpPr>
          <p:nvPr>
            <p:ph type="sldNum" sz="quarter" idx="5"/>
          </p:nvPr>
        </p:nvSpPr>
        <p:spPr/>
        <p:txBody>
          <a:bodyPr/>
          <a:lstStyle/>
          <a:p>
            <a:fld id="{75407F5E-1248-0D41-AA81-B50EA45314DF}" type="slidenum">
              <a:rPr lang="en-US" smtClean="0"/>
              <a:t>3</a:t>
            </a:fld>
            <a:endParaRPr lang="en-US"/>
          </a:p>
        </p:txBody>
      </p:sp>
    </p:spTree>
    <p:extLst>
      <p:ext uri="{BB962C8B-B14F-4D97-AF65-F5344CB8AC3E}">
        <p14:creationId xmlns:p14="http://schemas.microsoft.com/office/powerpoint/2010/main" val="114839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Drinking large amounts of alcohol can overwhelm the body. BAC can continue to increase as the stomach absorbs alcohol – even after a person stops drinking. It is dangerous to assume that a person is “fine” if they pass out or are “sleeping it off” they may be in danger of choking on their own vomit and dying from a lack of oxygen.</a:t>
            </a:r>
          </a:p>
          <a:p>
            <a:endParaRPr lang="en-US" dirty="0">
              <a:latin typeface="+mj-lt"/>
            </a:endParaRPr>
          </a:p>
          <a:p>
            <a:r>
              <a:rPr lang="en-US" dirty="0">
                <a:latin typeface="+mj-lt"/>
              </a:rPr>
              <a:t>Image Retrieved from: https://www.niaaa.nih.gov/publications/brochures-and-fact-sheets/understanding-dangers-of-alcohol-overdose</a:t>
            </a:r>
          </a:p>
          <a:p>
            <a:endParaRPr lang="en-US" dirty="0">
              <a:latin typeface="+mj-lt"/>
            </a:endParaRPr>
          </a:p>
          <a:p>
            <a:r>
              <a:rPr lang="en-US" sz="1100" b="1" dirty="0">
                <a:latin typeface="+mj-lt"/>
              </a:rPr>
              <a:t>Reference(s):</a:t>
            </a:r>
          </a:p>
          <a:p>
            <a:pPr marL="457200" marR="0" indent="-457200">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National Institute on Alcohol Abuse and Alcoholism. (2021). </a:t>
            </a:r>
            <a:r>
              <a:rPr lang="en-US" sz="1100" i="1" dirty="0">
                <a:effectLst/>
                <a:latin typeface="Calibri" panose="020F0502020204030204" pitchFamily="34" charset="0"/>
                <a:ea typeface="Calibri" panose="020F0502020204030204" pitchFamily="34" charset="0"/>
                <a:cs typeface="Calibri" panose="020F0502020204030204" pitchFamily="34" charset="0"/>
              </a:rPr>
              <a:t>Understanding the dangers of alcohol overdose.</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https://www.niaaa.nih.gov/publications/brochures-and-fact-sheets/understanding-dangers-of-alcohol-overdose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4</a:t>
            </a:fld>
            <a:endParaRPr lang="en-US"/>
          </a:p>
        </p:txBody>
      </p:sp>
    </p:spTree>
    <p:extLst>
      <p:ext uri="{BB962C8B-B14F-4D97-AF65-F5344CB8AC3E}">
        <p14:creationId xmlns:p14="http://schemas.microsoft.com/office/powerpoint/2010/main" val="620509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mj-lt"/>
              </a:rPr>
              <a:t>Reference(s):</a:t>
            </a:r>
          </a:p>
          <a:p>
            <a:pPr marL="457200" marR="0" indent="-457200">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National Institute on Alcohol Abuse and Alcoholism. (2021). </a:t>
            </a:r>
            <a:r>
              <a:rPr lang="en-US" sz="1100" i="1" dirty="0">
                <a:effectLst/>
                <a:latin typeface="Calibri" panose="020F0502020204030204" pitchFamily="34" charset="0"/>
                <a:ea typeface="Calibri" panose="020F0502020204030204" pitchFamily="34" charset="0"/>
                <a:cs typeface="Calibri" panose="020F0502020204030204" pitchFamily="34" charset="0"/>
              </a:rPr>
              <a:t>Understanding the dangers of alcohol overdose.</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https://www.niaaa.nih.gov/publications/brochures-and-fact-sheets/understanding-dangers-of-alcohol-overdose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36CF430-A574-4929-B6BD-0BFBFDEFF960}" type="slidenum">
              <a:rPr lang="en-US" smtClean="0"/>
              <a:t>5</a:t>
            </a:fld>
            <a:endParaRPr lang="en-US"/>
          </a:p>
        </p:txBody>
      </p:sp>
    </p:spTree>
    <p:extLst>
      <p:ext uri="{BB962C8B-B14F-4D97-AF65-F5344CB8AC3E}">
        <p14:creationId xmlns:p14="http://schemas.microsoft.com/office/powerpoint/2010/main" val="1455789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alcohol OD occurs when there is so much alcohol in the bloodstream that areas of the brain controlling basic life support functions – such as breathing, heart rate and temperature control begin to shut down. It can lead to permanent brain damage or death. Multiple factors impact who is more at risk for an OD, age, tolerance, gender, medications and food. Drinking alcohol and taking medications for pain, sleep or anxiety and also increase the risk of an overdose.</a:t>
            </a:r>
          </a:p>
          <a:p>
            <a:endParaRPr lang="en-US" dirty="0"/>
          </a:p>
          <a:p>
            <a:r>
              <a:rPr lang="en-US" sz="1100" dirty="0">
                <a:latin typeface="+mj-lt"/>
              </a:rPr>
              <a:t>Reference(s):</a:t>
            </a:r>
          </a:p>
          <a:p>
            <a:pPr marL="457200" marR="0" indent="-457200">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National Institute on Alcohol Abuse and Alcoholism. (2021). </a:t>
            </a:r>
            <a:r>
              <a:rPr lang="en-US" sz="1100" i="1" dirty="0">
                <a:effectLst/>
                <a:latin typeface="Calibri" panose="020F0502020204030204" pitchFamily="34" charset="0"/>
                <a:ea typeface="Calibri" panose="020F0502020204030204" pitchFamily="34" charset="0"/>
                <a:cs typeface="Calibri" panose="020F0502020204030204" pitchFamily="34" charset="0"/>
              </a:rPr>
              <a:t>Understanding the dangers of alcohol overdose.</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https://www.niaaa.nih.gov/publications/brochures-and-fact-sheets/understanding-dangers-of-alcohol-overdose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313149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Know the danger signs and call for immediate help if you are concerned that someone has overdosed. Be aware that a person who has passed out can die. Cold showers or hot coffee does NOT reverse the effects of alcohol, they need medical care. Be aware of the risks of drinking more than recommended by the Dietary Guidelines for Americans.  Source: www.niaaa.nih.gov </a:t>
            </a:r>
          </a:p>
          <a:p>
            <a:endParaRPr lang="en-US" dirty="0">
              <a:latin typeface="+mj-lt"/>
            </a:endParaRPr>
          </a:p>
          <a:p>
            <a:r>
              <a:rPr lang="en-US" dirty="0">
                <a:latin typeface="+mj-lt"/>
              </a:rPr>
              <a:t>Reference(s)</a:t>
            </a:r>
          </a:p>
          <a:p>
            <a:pPr marL="457200" marR="0" indent="-457200">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National Institute on Alcohol Abuse and Alcoholism. (2021). </a:t>
            </a:r>
            <a:r>
              <a:rPr lang="en-US" sz="1100" i="1" dirty="0">
                <a:effectLst/>
                <a:latin typeface="Calibri" panose="020F0502020204030204" pitchFamily="34" charset="0"/>
                <a:ea typeface="Calibri" panose="020F0502020204030204" pitchFamily="34" charset="0"/>
                <a:cs typeface="Calibri" panose="020F0502020204030204" pitchFamily="34" charset="0"/>
              </a:rPr>
              <a:t>Understanding the dangers of alcohol overdose.</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https://www.niaaa.nih.gov/publications/brochures-and-fact-sheets/understanding-dangers-of-alcohol-overdose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1028451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361A3-E9C5-FABD-9C49-EB4598432DA6}"/>
              </a:ext>
            </a:extLst>
          </p:cNvPr>
          <p:cNvSpPr>
            <a:spLocks noGrp="1"/>
          </p:cNvSpPr>
          <p:nvPr>
            <p:ph type="ctrTitle" hasCustomPrompt="1"/>
          </p:nvPr>
        </p:nvSpPr>
        <p:spPr>
          <a:xfrm>
            <a:off x="457200" y="1124712"/>
            <a:ext cx="5486400" cy="2387600"/>
          </a:xfrm>
        </p:spPr>
        <p:txBody>
          <a:bodyPr anchor="b">
            <a:normAutofit/>
          </a:bodyPr>
          <a:lstStyle>
            <a:lvl1pPr algn="l">
              <a:defRPr sz="3800" b="1"/>
            </a:lvl1pPr>
          </a:lstStyle>
          <a:p>
            <a:r>
              <a:rPr lang="en-US" dirty="0"/>
              <a:t>CLICK TO EDIT MASTER TITLE STYLE</a:t>
            </a:r>
          </a:p>
        </p:txBody>
      </p:sp>
      <p:sp>
        <p:nvSpPr>
          <p:cNvPr id="3" name="Subtitle 2">
            <a:extLst>
              <a:ext uri="{FF2B5EF4-FFF2-40B4-BE49-F238E27FC236}">
                <a16:creationId xmlns:a16="http://schemas.microsoft.com/office/drawing/2014/main" id="{7FD494D8-EA0D-FBF3-DB6B-3ABEA0212C3D}"/>
              </a:ext>
            </a:extLst>
          </p:cNvPr>
          <p:cNvSpPr>
            <a:spLocks noGrp="1"/>
          </p:cNvSpPr>
          <p:nvPr>
            <p:ph type="subTitle" idx="1" hasCustomPrompt="1"/>
          </p:nvPr>
        </p:nvSpPr>
        <p:spPr>
          <a:xfrm>
            <a:off x="457200" y="3602736"/>
            <a:ext cx="54864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D7B78682-C1B2-BDC4-C500-B141B379E122}"/>
              </a:ext>
            </a:extLst>
          </p:cNvPr>
          <p:cNvPicPr>
            <a:picLocks noChangeAspect="1"/>
          </p:cNvPicPr>
          <p:nvPr/>
        </p:nvPicPr>
        <p:blipFill>
          <a:blip r:embed="rId3"/>
          <a:stretch>
            <a:fillRect/>
          </a:stretch>
        </p:blipFill>
        <p:spPr>
          <a:xfrm>
            <a:off x="457200" y="457200"/>
            <a:ext cx="3498618" cy="1280160"/>
          </a:xfrm>
          <a:prstGeom prst="rect">
            <a:avLst/>
          </a:prstGeom>
        </p:spPr>
      </p:pic>
      <p:pic>
        <p:nvPicPr>
          <p:cNvPr id="13" name="Picture 12" descr="Mountain Plains ATTC and Pacific Southwest ATTC">
            <a:extLst>
              <a:ext uri="{FF2B5EF4-FFF2-40B4-BE49-F238E27FC236}">
                <a16:creationId xmlns:a16="http://schemas.microsoft.com/office/drawing/2014/main" id="{ECFB257F-D5E8-C32A-B222-5BB37FC480D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7596" y="5650992"/>
            <a:ext cx="1782608" cy="749300"/>
          </a:xfrm>
          <a:prstGeom prst="rect">
            <a:avLst/>
          </a:prstGeom>
        </p:spPr>
      </p:pic>
      <p:pic>
        <p:nvPicPr>
          <p:cNvPr id="14" name="Picture 13" descr="SAMHSA">
            <a:extLst>
              <a:ext uri="{FF2B5EF4-FFF2-40B4-BE49-F238E27FC236}">
                <a16:creationId xmlns:a16="http://schemas.microsoft.com/office/drawing/2014/main" id="{5179B210-3A65-5F4E-6CBA-69D5AFD7D781}"/>
              </a:ext>
            </a:extLst>
          </p:cNvPr>
          <p:cNvPicPr>
            <a:picLocks noChangeAspect="1"/>
          </p:cNvPicPr>
          <p:nvPr/>
        </p:nvPicPr>
        <p:blipFill>
          <a:blip r:embed="rId5"/>
          <a:stretch>
            <a:fillRect/>
          </a:stretch>
        </p:blipFill>
        <p:spPr>
          <a:xfrm>
            <a:off x="2532888" y="5769864"/>
            <a:ext cx="1993900" cy="520700"/>
          </a:xfrm>
          <a:prstGeom prst="rect">
            <a:avLst/>
          </a:prstGeom>
        </p:spPr>
      </p:pic>
      <p:sp>
        <p:nvSpPr>
          <p:cNvPr id="29" name="Picture Placeholder 28">
            <a:extLst>
              <a:ext uri="{FF2B5EF4-FFF2-40B4-BE49-F238E27FC236}">
                <a16:creationId xmlns:a16="http://schemas.microsoft.com/office/drawing/2014/main" id="{23A8D641-E398-4561-EBF6-7DF32BF4467E}"/>
              </a:ext>
            </a:extLst>
          </p:cNvPr>
          <p:cNvSpPr>
            <a:spLocks noGrp="1" noChangeAspect="1"/>
          </p:cNvSpPr>
          <p:nvPr>
            <p:ph type="pic" sz="quarter" idx="10"/>
          </p:nvPr>
        </p:nvSpPr>
        <p:spPr>
          <a:xfrm>
            <a:off x="5843017"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r>
              <a:rPr lang="en-US"/>
              <a:t>Click icon to add picture</a:t>
            </a:r>
            <a:endParaRPr lang="en-US" dirty="0"/>
          </a:p>
        </p:txBody>
      </p:sp>
      <p:sp>
        <p:nvSpPr>
          <p:cNvPr id="30" name="Picture Placeholder 29">
            <a:extLst>
              <a:ext uri="{FF2B5EF4-FFF2-40B4-BE49-F238E27FC236}">
                <a16:creationId xmlns:a16="http://schemas.microsoft.com/office/drawing/2014/main" id="{1B415E53-F774-9CBB-3941-1EA59AB15D7A}"/>
              </a:ext>
            </a:extLst>
          </p:cNvPr>
          <p:cNvSpPr>
            <a:spLocks noGrp="1" noChangeAspect="1"/>
          </p:cNvSpPr>
          <p:nvPr>
            <p:ph type="pic" sz="quarter" idx="11"/>
          </p:nvPr>
        </p:nvSpPr>
        <p:spPr>
          <a:xfrm>
            <a:off x="8485632"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196512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 Content (D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914400" y="914400"/>
            <a:ext cx="6586538" cy="91440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914400" y="1828800"/>
            <a:ext cx="5943600" cy="4351338"/>
          </a:xfrm>
        </p:spPr>
        <p:txBody>
          <a:bodyPr/>
          <a:lstStyle>
            <a:lvl1pPr marL="0" indent="0">
              <a:buNone/>
              <a:defRPr>
                <a:solidFill>
                  <a:schemeClr val="bg1"/>
                </a:solidFill>
              </a:defRPr>
            </a:lvl1pPr>
          </a:lstStyle>
          <a:p>
            <a:pPr lvl="0"/>
            <a:r>
              <a:rPr lang="en-US"/>
              <a:t>Edit Master text styles</a:t>
            </a:r>
          </a:p>
        </p:txBody>
      </p:sp>
      <p:pic>
        <p:nvPicPr>
          <p:cNvPr id="9" name="Picture 8">
            <a:extLst>
              <a:ext uri="{FF2B5EF4-FFF2-40B4-BE49-F238E27FC236}">
                <a16:creationId xmlns:a16="http://schemas.microsoft.com/office/drawing/2014/main" id="{98B3440D-3786-8CEF-D77A-DC76BB93566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0200C8C-9B73-FEFB-7388-C7435EF64912}"/>
              </a:ext>
            </a:extLst>
          </p:cNvPr>
          <p:cNvSpPr>
            <a:spLocks noGrp="1"/>
          </p:cNvSpPr>
          <p:nvPr>
            <p:ph type="sldNum" sz="quarter" idx="10"/>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1480405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4178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rgbClr val="4949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721086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D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190B6-518F-6366-3614-EA0B192D5F7C}"/>
              </a:ext>
            </a:extLst>
          </p:cNvPr>
          <p:cNvSpPr>
            <a:spLocks noGrp="1"/>
          </p:cNvSpPr>
          <p:nvPr>
            <p:ph type="title" hasCustomPrompt="1"/>
          </p:nvPr>
        </p:nvSpPr>
        <p:spPr>
          <a:xfrm>
            <a:off x="831850" y="1709738"/>
            <a:ext cx="10515600" cy="2852737"/>
          </a:xfrm>
        </p:spPr>
        <p:txBody>
          <a:bodyPr anchor="b">
            <a:normAutofit/>
          </a:bodyPr>
          <a:lstStyle>
            <a:lvl1pPr>
              <a:defRPr sz="3800" b="1">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157D9D23-64FA-9CD7-6EFA-17AB42573E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863154111"/>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a:t>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a:t>Edit Master text styles</a:t>
            </a:r>
          </a:p>
        </p:txBody>
      </p:sp>
      <p:pic>
        <p:nvPicPr>
          <p:cNvPr id="8" name="Picture 7">
            <a:extLst>
              <a:ext uri="{FF2B5EF4-FFF2-40B4-BE49-F238E27FC236}">
                <a16:creationId xmlns:a16="http://schemas.microsoft.com/office/drawing/2014/main" id="{703FA346-206F-8D15-C2DC-EB037138F86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675EC4E-05D8-CC49-C3F3-BE4991C2A2BE}"/>
              </a:ext>
            </a:extLst>
          </p:cNvPr>
          <p:cNvSpPr>
            <a:spLocks noGrp="1"/>
          </p:cNvSpPr>
          <p:nvPr>
            <p:ph type="sldNum" sz="quarter" idx="10"/>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885209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plit 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E291220-8D56-69F5-9715-7C394D39DFB2}"/>
              </a:ext>
            </a:extLst>
          </p:cNvPr>
          <p:cNvSpPr>
            <a:spLocks noGrp="1"/>
          </p:cNvSpPr>
          <p:nvPr>
            <p:ph type="title"/>
          </p:nvPr>
        </p:nvSpPr>
        <p:spPr>
          <a:xfrm>
            <a:off x="914400" y="914400"/>
            <a:ext cx="10360152" cy="9144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360601-ACDA-6C29-1359-F36BBF9312E8}"/>
              </a:ext>
            </a:extLst>
          </p:cNvPr>
          <p:cNvSpPr>
            <a:spLocks noGrp="1"/>
          </p:cNvSpPr>
          <p:nvPr>
            <p:ph type="body" idx="1" hasCustomPrompt="1"/>
          </p:nvPr>
        </p:nvSpPr>
        <p:spPr>
          <a:xfrm>
            <a:off x="914400" y="1824591"/>
            <a:ext cx="5083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251238E-83E0-A0F3-65C7-B7B50E745F71}"/>
              </a:ext>
            </a:extLst>
          </p:cNvPr>
          <p:cNvSpPr>
            <a:spLocks noGrp="1"/>
          </p:cNvSpPr>
          <p:nvPr>
            <p:ph sz="half" idx="2"/>
          </p:nvPr>
        </p:nvSpPr>
        <p:spPr>
          <a:xfrm>
            <a:off x="914400" y="2648503"/>
            <a:ext cx="5083175" cy="3541160"/>
          </a:xfrm>
        </p:spPr>
        <p:txBody>
          <a:bodyPr>
            <a:normAutofit/>
          </a:bodyPr>
          <a:lstStyle>
            <a:lvl1pPr marL="0" indent="0">
              <a:buNone/>
              <a:defRPr sz="2400"/>
            </a:lvl1pPr>
            <a:lvl2pPr marL="457200" indent="0">
              <a:buNone/>
              <a:defRPr/>
            </a:lvl2pPr>
          </a:lstStyle>
          <a:p>
            <a:pPr lvl="0"/>
            <a:r>
              <a:rPr lang="en-US"/>
              <a:t>Edit Master text styles</a:t>
            </a:r>
          </a:p>
        </p:txBody>
      </p:sp>
      <p:sp>
        <p:nvSpPr>
          <p:cNvPr id="5" name="Text Placeholder 4">
            <a:extLst>
              <a:ext uri="{FF2B5EF4-FFF2-40B4-BE49-F238E27FC236}">
                <a16:creationId xmlns:a16="http://schemas.microsoft.com/office/drawing/2014/main" id="{BDDF5E95-F0D9-809E-E869-2878952E765E}"/>
              </a:ext>
            </a:extLst>
          </p:cNvPr>
          <p:cNvSpPr>
            <a:spLocks noGrp="1"/>
          </p:cNvSpPr>
          <p:nvPr>
            <p:ph type="body" sz="quarter" idx="3" hasCustomPrompt="1"/>
          </p:nvPr>
        </p:nvSpPr>
        <p:spPr>
          <a:xfrm>
            <a:off x="6172200" y="1824591"/>
            <a:ext cx="51023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D586E41-24B6-455A-0532-781B28879CE1}"/>
              </a:ext>
            </a:extLst>
          </p:cNvPr>
          <p:cNvSpPr>
            <a:spLocks noGrp="1"/>
          </p:cNvSpPr>
          <p:nvPr>
            <p:ph sz="quarter" idx="4"/>
          </p:nvPr>
        </p:nvSpPr>
        <p:spPr>
          <a:xfrm>
            <a:off x="6172200" y="2648503"/>
            <a:ext cx="5102352" cy="3541160"/>
          </a:xfrm>
        </p:spPr>
        <p:txBody>
          <a:bodyPr>
            <a:normAutofit/>
          </a:bodyPr>
          <a:lstStyle>
            <a:lvl1pPr marL="0" indent="0">
              <a:buNone/>
              <a:defRPr sz="2400"/>
            </a:lvl1pPr>
          </a:lstStyle>
          <a:p>
            <a:pPr lvl="0"/>
            <a:r>
              <a:rPr lang="en-US"/>
              <a:t>Edit Master text styles</a:t>
            </a:r>
          </a:p>
        </p:txBody>
      </p:sp>
      <p:pic>
        <p:nvPicPr>
          <p:cNvPr id="13" name="Picture 12">
            <a:extLst>
              <a:ext uri="{FF2B5EF4-FFF2-40B4-BE49-F238E27FC236}">
                <a16:creationId xmlns:a16="http://schemas.microsoft.com/office/drawing/2014/main" id="{5B1DA54B-7457-3C7B-D4C9-2A76505BB4E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67EEC21D-682B-1F1E-BD53-1A7CFB1C1978}"/>
              </a:ext>
            </a:extLst>
          </p:cNvPr>
          <p:cNvSpPr>
            <a:spLocks noGrp="1"/>
          </p:cNvSpPr>
          <p:nvPr>
            <p:ph type="sldNum" sz="quarter" idx="10"/>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2544372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 Image">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a:t>Click to edit Master title style</a:t>
            </a:r>
            <a:endParaRPr lang="en-US" dirty="0"/>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a:t>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73D04E94-2FC9-4889-59B9-844425F1A7C3}"/>
              </a:ext>
            </a:extLst>
          </p:cNvPr>
          <p:cNvSpPr>
            <a:spLocks noGrp="1"/>
          </p:cNvSpPr>
          <p:nvPr>
            <p:ph type="sldNum" sz="quarter" idx="10"/>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38565769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 Imag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2417E596-4127-6103-03AC-A12FF2C13006}"/>
              </a:ext>
            </a:extLst>
          </p:cNvPr>
          <p:cNvSpPr>
            <a:spLocks noGrp="1"/>
          </p:cNvSpPr>
          <p:nvPr>
            <p:ph type="title"/>
          </p:nvPr>
        </p:nvSpPr>
        <p:spPr>
          <a:xfrm>
            <a:off x="7005764" y="914400"/>
            <a:ext cx="4268788" cy="1734102"/>
          </a:xfrm>
        </p:spPr>
        <p:txBody>
          <a:bodyPr/>
          <a:lstStyle/>
          <a:p>
            <a:r>
              <a:rPr lang="en-US"/>
              <a:t>Click to edit Master title style</a:t>
            </a:r>
            <a:endParaRPr lang="en-US" dirty="0"/>
          </a:p>
        </p:txBody>
      </p:sp>
      <p:sp>
        <p:nvSpPr>
          <p:cNvPr id="13" name="Content Placeholder 3">
            <a:extLst>
              <a:ext uri="{FF2B5EF4-FFF2-40B4-BE49-F238E27FC236}">
                <a16:creationId xmlns:a16="http://schemas.microsoft.com/office/drawing/2014/main" id="{0438778F-CBA2-5800-0885-B0129A85B578}"/>
              </a:ext>
            </a:extLst>
          </p:cNvPr>
          <p:cNvSpPr>
            <a:spLocks noGrp="1"/>
          </p:cNvSpPr>
          <p:nvPr>
            <p:ph sz="half" idx="2"/>
          </p:nvPr>
        </p:nvSpPr>
        <p:spPr>
          <a:xfrm>
            <a:off x="7005764" y="2648503"/>
            <a:ext cx="4268788" cy="3541160"/>
          </a:xfrm>
        </p:spPr>
        <p:txBody>
          <a:bodyPr>
            <a:normAutofit/>
          </a:bodyPr>
          <a:lstStyle>
            <a:lvl1pPr marL="0" indent="0">
              <a:buNone/>
              <a:defRPr sz="2400"/>
            </a:lvl1pPr>
            <a:lvl2pPr marL="457200" indent="0">
              <a:buNone/>
              <a:defRPr/>
            </a:lvl2pPr>
          </a:lstStyle>
          <a:p>
            <a:pPr lvl="0"/>
            <a:r>
              <a:rPr lang="en-US"/>
              <a:t>Edit Master text styles</a:t>
            </a:r>
          </a:p>
        </p:txBody>
      </p:sp>
      <p:sp>
        <p:nvSpPr>
          <p:cNvPr id="3" name="Content Placeholder 2">
            <a:extLst>
              <a:ext uri="{FF2B5EF4-FFF2-40B4-BE49-F238E27FC236}">
                <a16:creationId xmlns:a16="http://schemas.microsoft.com/office/drawing/2014/main" id="{B90BB777-4233-C973-37CB-C4AE9A2E9F3E}"/>
              </a:ext>
            </a:extLst>
          </p:cNvPr>
          <p:cNvSpPr>
            <a:spLocks noGrp="1"/>
          </p:cNvSpPr>
          <p:nvPr>
            <p:ph idx="1"/>
          </p:nvPr>
        </p:nvSpPr>
        <p:spPr>
          <a:xfrm>
            <a:off x="914399" y="914399"/>
            <a:ext cx="6091365" cy="5275263"/>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pic>
        <p:nvPicPr>
          <p:cNvPr id="9" name="Picture 8">
            <a:extLst>
              <a:ext uri="{FF2B5EF4-FFF2-40B4-BE49-F238E27FC236}">
                <a16:creationId xmlns:a16="http://schemas.microsoft.com/office/drawing/2014/main" id="{C88A0A67-2203-27F8-DDD1-0799535A2E2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2C5E764-AED4-79FD-66B8-AB4596EA0BCC}"/>
              </a:ext>
            </a:extLst>
          </p:cNvPr>
          <p:cNvSpPr>
            <a:spLocks noGrp="1"/>
          </p:cNvSpPr>
          <p:nvPr>
            <p:ph type="sldNum" sz="quarter" idx="10"/>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2059960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cknowledgm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C212DA7-A629-E70F-7DAE-7159F5AB0416}"/>
              </a:ext>
            </a:extLst>
          </p:cNvPr>
          <p:cNvSpPr>
            <a:spLocks noGrp="1"/>
          </p:cNvSpPr>
          <p:nvPr>
            <p:ph type="title" hasCustomPrompt="1"/>
          </p:nvPr>
        </p:nvSpPr>
        <p:spPr>
          <a:xfrm>
            <a:off x="6166105" y="2514600"/>
            <a:ext cx="5108446" cy="914400"/>
          </a:xfrm>
        </p:spPr>
        <p:txBody>
          <a:bodyPr>
            <a:normAutofit/>
          </a:bodyPr>
          <a:lstStyle>
            <a:lvl1pPr algn="ctr">
              <a:defRPr sz="2400" b="1">
                <a:solidFill>
                  <a:srgbClr val="494949"/>
                </a:solidFill>
              </a:defRPr>
            </a:lvl1pPr>
          </a:lstStyle>
          <a:p>
            <a:r>
              <a:rPr lang="en-US" dirty="0"/>
              <a:t>CLICK TO EDIT MASTER TITLE STYLE</a:t>
            </a:r>
          </a:p>
        </p:txBody>
      </p:sp>
      <p:sp>
        <p:nvSpPr>
          <p:cNvPr id="7" name="Content Placeholder 2">
            <a:extLst>
              <a:ext uri="{FF2B5EF4-FFF2-40B4-BE49-F238E27FC236}">
                <a16:creationId xmlns:a16="http://schemas.microsoft.com/office/drawing/2014/main" id="{CA9D0BB6-C4B7-EF5E-02C0-011158DC33E1}"/>
              </a:ext>
            </a:extLst>
          </p:cNvPr>
          <p:cNvSpPr>
            <a:spLocks noGrp="1"/>
          </p:cNvSpPr>
          <p:nvPr>
            <p:ph idx="1"/>
          </p:nvPr>
        </p:nvSpPr>
        <p:spPr>
          <a:xfrm>
            <a:off x="6166105" y="3429000"/>
            <a:ext cx="5108446" cy="2751138"/>
          </a:xfrm>
        </p:spPr>
        <p:txBody>
          <a:bodyPr>
            <a:normAutofit/>
          </a:bodyPr>
          <a:lstStyle>
            <a:lvl1pPr marL="0" indent="0" algn="ctr">
              <a:buNone/>
              <a:defRPr sz="1800">
                <a:solidFill>
                  <a:srgbClr val="494949"/>
                </a:solidFill>
              </a:defRPr>
            </a:lvl1pPr>
          </a:lstStyle>
          <a:p>
            <a:pPr lvl="0"/>
            <a:r>
              <a:rPr lang="en-US"/>
              <a:t>Edit Master text styles</a:t>
            </a:r>
          </a:p>
        </p:txBody>
      </p:sp>
      <p:sp>
        <p:nvSpPr>
          <p:cNvPr id="8" name="Picture Placeholder 7">
            <a:extLst>
              <a:ext uri="{FF2B5EF4-FFF2-40B4-BE49-F238E27FC236}">
                <a16:creationId xmlns:a16="http://schemas.microsoft.com/office/drawing/2014/main" id="{419FEBA6-8D40-2D08-A48E-EDB193AA3238}"/>
              </a:ext>
            </a:extLst>
          </p:cNvPr>
          <p:cNvSpPr>
            <a:spLocks noGrp="1" noChangeAspect="1"/>
          </p:cNvSpPr>
          <p:nvPr>
            <p:ph type="pic" sz="quarter" idx="10"/>
          </p:nvPr>
        </p:nvSpPr>
        <p:spPr>
          <a:xfrm>
            <a:off x="22860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r>
              <a:rPr lang="en-US"/>
              <a:t>Click icon to add picture</a:t>
            </a:r>
            <a:endParaRPr lang="en-US" dirty="0"/>
          </a:p>
        </p:txBody>
      </p:sp>
      <p:sp>
        <p:nvSpPr>
          <p:cNvPr id="9" name="Picture Placeholder 8">
            <a:extLst>
              <a:ext uri="{FF2B5EF4-FFF2-40B4-BE49-F238E27FC236}">
                <a16:creationId xmlns:a16="http://schemas.microsoft.com/office/drawing/2014/main" id="{08E61A8B-7482-D09A-CCCF-C5883617C405}"/>
              </a:ext>
            </a:extLst>
          </p:cNvPr>
          <p:cNvSpPr>
            <a:spLocks noGrp="1" noChangeAspect="1"/>
          </p:cNvSpPr>
          <p:nvPr>
            <p:ph type="pic" sz="quarter" idx="11"/>
          </p:nvPr>
        </p:nvSpPr>
        <p:spPr>
          <a:xfrm>
            <a:off x="2880360" y="2231136"/>
            <a:ext cx="3145537" cy="4626866"/>
          </a:xfrm>
          <a:custGeom>
            <a:avLst/>
            <a:gdLst>
              <a:gd name="connsiteX0" fmla="*/ 687255 w 3145537"/>
              <a:gd name="connsiteY0" fmla="*/ 0 h 4626866"/>
              <a:gd name="connsiteX1" fmla="*/ 3145537 w 3145537"/>
              <a:gd name="connsiteY1" fmla="*/ 0 h 4626866"/>
              <a:gd name="connsiteX2" fmla="*/ 2458410 w 3145537"/>
              <a:gd name="connsiteY2" fmla="*/ 4626866 h 4626866"/>
              <a:gd name="connsiteX3" fmla="*/ 0 w 3145537"/>
              <a:gd name="connsiteY3" fmla="*/ 4626866 h 4626866"/>
            </a:gdLst>
            <a:ahLst/>
            <a:cxnLst>
              <a:cxn ang="0">
                <a:pos x="connsiteX0" y="connsiteY0"/>
              </a:cxn>
              <a:cxn ang="0">
                <a:pos x="connsiteX1" y="connsiteY1"/>
              </a:cxn>
              <a:cxn ang="0">
                <a:pos x="connsiteX2" y="connsiteY2"/>
              </a:cxn>
              <a:cxn ang="0">
                <a:pos x="connsiteX3" y="connsiteY3"/>
              </a:cxn>
            </a:cxnLst>
            <a:rect l="l" t="t" r="r" b="b"/>
            <a:pathLst>
              <a:path w="3145537" h="4626866">
                <a:moveTo>
                  <a:pt x="687255" y="0"/>
                </a:moveTo>
                <a:lnTo>
                  <a:pt x="3145537" y="0"/>
                </a:lnTo>
                <a:lnTo>
                  <a:pt x="2458410" y="4626866"/>
                </a:lnTo>
                <a:lnTo>
                  <a:pt x="0" y="4626866"/>
                </a:lnTo>
                <a:close/>
              </a:path>
            </a:pathLst>
          </a:custGeom>
          <a:noFill/>
        </p:spPr>
        <p:txBody>
          <a:bodyPr wrap="square">
            <a:noAutofit/>
          </a:bodyPr>
          <a:lstStyle>
            <a:lvl1pPr marL="0" indent="0" algn="ctr">
              <a:buNone/>
              <a:defRPr/>
            </a:lvl1pPr>
          </a:lstStyle>
          <a:p>
            <a:r>
              <a:rPr lang="en-US"/>
              <a:t>Click icon to add picture</a:t>
            </a:r>
            <a:endParaRPr lang="en-US" dirty="0"/>
          </a:p>
        </p:txBody>
      </p:sp>
      <p:pic>
        <p:nvPicPr>
          <p:cNvPr id="4" name="Picture 3">
            <a:extLst>
              <a:ext uri="{FF2B5EF4-FFF2-40B4-BE49-F238E27FC236}">
                <a16:creationId xmlns:a16="http://schemas.microsoft.com/office/drawing/2014/main" id="{46E865F4-243A-2C7F-A4C2-151913BE57E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114EEBD2-EC34-CA2C-7255-AFCC8F30958D}"/>
              </a:ext>
            </a:extLst>
          </p:cNvPr>
          <p:cNvSpPr>
            <a:spLocks noGrp="1"/>
          </p:cNvSpPr>
          <p:nvPr>
            <p:ph type="sldNum" sz="quarter" idx="12"/>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4183174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64BE71A9-A13F-8264-3474-56C4A1FF2F0D}"/>
              </a:ext>
            </a:extLst>
          </p:cNvPr>
          <p:cNvPicPr>
            <a:picLocks noChangeAspect="1"/>
          </p:cNvPicPr>
          <p:nvPr/>
        </p:nvPicPr>
        <p:blipFill>
          <a:blip r:embed="rId3"/>
          <a:srcRect/>
          <a:stretch/>
        </p:blipFill>
        <p:spPr>
          <a:xfrm>
            <a:off x="457200" y="459511"/>
            <a:ext cx="3498618" cy="1275537"/>
          </a:xfrm>
          <a:prstGeom prst="rect">
            <a:avLst/>
          </a:prstGeom>
        </p:spPr>
      </p:pic>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p:nvPicPr>
        <p:blipFill>
          <a:blip r:embed="rId4"/>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p:nvPicPr>
        <p:blipFill>
          <a:blip r:embed="rId5"/>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chemeClr val="bg1"/>
                </a:solidFill>
              </a:defRPr>
            </a:lvl1pPr>
          </a:lstStyle>
          <a:p>
            <a:r>
              <a:rPr lang="en-US" dirty="0">
                <a:solidFill>
                  <a:schemeClr val="bg1"/>
                </a:solidFill>
              </a:rPr>
              <a:t>CLICK TO EDIT MASTER TITLE STYLE</a:t>
            </a:r>
          </a:p>
        </p:txBody>
      </p:sp>
      <p:pic>
        <p:nvPicPr>
          <p:cNvPr id="8" name="Picture 7" descr="SUD Keys to Education">
            <a:extLst>
              <a:ext uri="{FF2B5EF4-FFF2-40B4-BE49-F238E27FC236}">
                <a16:creationId xmlns:a16="http://schemas.microsoft.com/office/drawing/2014/main" id="{00E0DD43-F4F6-4986-A048-7DF41EC5C35B}"/>
              </a:ext>
            </a:extLst>
          </p:cNvPr>
          <p:cNvPicPr>
            <a:picLocks noChangeAspect="1"/>
          </p:cNvPicPr>
          <p:nvPr userDrawn="1"/>
        </p:nvPicPr>
        <p:blipFill>
          <a:blip r:embed="rId3"/>
          <a:srcRect/>
          <a:stretch/>
        </p:blipFill>
        <p:spPr>
          <a:xfrm>
            <a:off x="457200" y="459511"/>
            <a:ext cx="3498618" cy="1275537"/>
          </a:xfrm>
          <a:prstGeom prst="rect">
            <a:avLst/>
          </a:prstGeom>
        </p:spPr>
      </p:pic>
      <p:pic>
        <p:nvPicPr>
          <p:cNvPr id="9" name="Picture 8" descr="Mountain Plans ATTC and Pacific Southwest ATTC">
            <a:extLst>
              <a:ext uri="{FF2B5EF4-FFF2-40B4-BE49-F238E27FC236}">
                <a16:creationId xmlns:a16="http://schemas.microsoft.com/office/drawing/2014/main" id="{A56692F5-890E-4C6F-99FF-E5ABB816C5B7}"/>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4" name="Picture 13" descr="SAMHSA">
            <a:extLst>
              <a:ext uri="{FF2B5EF4-FFF2-40B4-BE49-F238E27FC236}">
                <a16:creationId xmlns:a16="http://schemas.microsoft.com/office/drawing/2014/main" id="{1662EC32-5C83-4725-99B2-B7A2582CA6BE}"/>
              </a:ext>
            </a:extLst>
          </p:cNvPr>
          <p:cNvPicPr>
            <a:picLocks noChangeAspect="1"/>
          </p:cNvPicPr>
          <p:nvPr userDrawn="1"/>
        </p:nvPicPr>
        <p:blipFill>
          <a:blip r:embed="rId5"/>
          <a:srcRect/>
          <a:stretch/>
        </p:blipFill>
        <p:spPr>
          <a:xfrm>
            <a:off x="2532888" y="5771266"/>
            <a:ext cx="1993900" cy="517896"/>
          </a:xfrm>
          <a:prstGeom prst="rect">
            <a:avLst/>
          </a:prstGeom>
        </p:spPr>
      </p:pic>
    </p:spTree>
    <p:extLst>
      <p:ext uri="{BB962C8B-B14F-4D97-AF65-F5344CB8AC3E}">
        <p14:creationId xmlns:p14="http://schemas.microsoft.com/office/powerpoint/2010/main" val="937268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342900" marR="0" indent="-342900" algn="l" defTabSz="914400" rtl="0" eaLnBrk="1" fontAlgn="auto" latinLnBrk="0" hangingPunct="1">
              <a:lnSpc>
                <a:spcPct val="90000"/>
              </a:lnSpc>
              <a:spcBef>
                <a:spcPts val="1000"/>
              </a:spcBef>
              <a:spcAft>
                <a:spcPts val="0"/>
              </a:spcAft>
              <a:buClrTx/>
              <a:buSzTx/>
              <a:buFontTx/>
              <a:buBlip>
                <a:blip r:embed="rId2"/>
              </a:buBlip>
              <a:tabLst/>
              <a:defRPr/>
            </a:lvl1pPr>
          </a:lstStyle>
          <a:p>
            <a:pPr lvl="0"/>
            <a:r>
              <a:rPr lang="en-US"/>
              <a:t>Edit Master text styles</a:t>
            </a:r>
          </a:p>
          <a:p>
            <a:pPr lvl="1"/>
            <a:r>
              <a:rPr lang="en-US"/>
              <a:t>Second level</a:t>
            </a:r>
          </a:p>
          <a:p>
            <a:pPr lvl="2"/>
            <a:r>
              <a:rPr lang="en-US"/>
              <a:t>Third level</a:t>
            </a:r>
          </a:p>
        </p:txBody>
      </p:sp>
      <p:pic>
        <p:nvPicPr>
          <p:cNvPr id="12" name="Picture 11">
            <a:extLst>
              <a:ext uri="{FF2B5EF4-FFF2-40B4-BE49-F238E27FC236}">
                <a16:creationId xmlns:a16="http://schemas.microsoft.com/office/drawing/2014/main" id="{FBE529C9-F091-DE94-476D-05A45586949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80191" y="5843016"/>
            <a:ext cx="1046902" cy="676656"/>
          </a:xfrm>
          <a:prstGeom prst="rect">
            <a:avLst/>
          </a:prstGeom>
        </p:spPr>
      </p:pic>
      <p:sp>
        <p:nvSpPr>
          <p:cNvPr id="9" name="Slide Number Placeholder 8">
            <a:extLst>
              <a:ext uri="{FF2B5EF4-FFF2-40B4-BE49-F238E27FC236}">
                <a16:creationId xmlns:a16="http://schemas.microsoft.com/office/drawing/2014/main" id="{1B9F4AEE-026D-0585-DB4A-2B42E5E012CD}"/>
              </a:ext>
            </a:extLst>
          </p:cNvPr>
          <p:cNvSpPr>
            <a:spLocks noGrp="1"/>
          </p:cNvSpPr>
          <p:nvPr>
            <p:ph type="sldNum" sz="quarter" idx="12"/>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3474327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AAF9-66BE-44F3-9F3E-2184E5452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376A96-A599-4669-B27D-F23E523DCD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127994-69A7-41FD-8661-E5CA417A858C}"/>
              </a:ext>
            </a:extLst>
          </p:cNvPr>
          <p:cNvSpPr>
            <a:spLocks noGrp="1"/>
          </p:cNvSpPr>
          <p:nvPr>
            <p:ph type="dt" sz="half" idx="10"/>
          </p:nvPr>
        </p:nvSpPr>
        <p:spPr/>
        <p:txBody>
          <a:bodyPr/>
          <a:lstStyle/>
          <a:p>
            <a:fld id="{4764FDED-A2A7-4274-81E4-2056AB707F01}" type="datetimeFigureOut">
              <a:rPr lang="en-US" smtClean="0"/>
              <a:t>10/21/24</a:t>
            </a:fld>
            <a:endParaRPr lang="en-US"/>
          </a:p>
        </p:txBody>
      </p:sp>
      <p:sp>
        <p:nvSpPr>
          <p:cNvPr id="5" name="Footer Placeholder 4">
            <a:extLst>
              <a:ext uri="{FF2B5EF4-FFF2-40B4-BE49-F238E27FC236}">
                <a16:creationId xmlns:a16="http://schemas.microsoft.com/office/drawing/2014/main" id="{538A64A4-9633-48FB-B6BD-FB186518D5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558800-11A4-45CB-936E-A241160E8CBC}"/>
              </a:ext>
            </a:extLst>
          </p:cNvPr>
          <p:cNvSpPr>
            <a:spLocks noGrp="1"/>
          </p:cNvSpPr>
          <p:nvPr>
            <p:ph type="sldNum" sz="quarter" idx="12"/>
          </p:nvPr>
        </p:nvSpPr>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2310539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7E6C-CCF3-43D2-8606-81496278B6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35D5A5-B35C-42FB-8F18-62EF88A7F957}"/>
              </a:ext>
            </a:extLst>
          </p:cNvPr>
          <p:cNvSpPr>
            <a:spLocks noGrp="1"/>
          </p:cNvSpPr>
          <p:nvPr>
            <p:ph type="dt" sz="half" idx="10"/>
          </p:nvPr>
        </p:nvSpPr>
        <p:spPr/>
        <p:txBody>
          <a:bodyPr/>
          <a:lstStyle/>
          <a:p>
            <a:fld id="{4764FDED-A2A7-4274-81E4-2056AB707F01}" type="datetimeFigureOut">
              <a:rPr lang="en-US" smtClean="0"/>
              <a:t>10/21/24</a:t>
            </a:fld>
            <a:endParaRPr lang="en-US"/>
          </a:p>
        </p:txBody>
      </p:sp>
      <p:sp>
        <p:nvSpPr>
          <p:cNvPr id="4" name="Footer Placeholder 3">
            <a:extLst>
              <a:ext uri="{FF2B5EF4-FFF2-40B4-BE49-F238E27FC236}">
                <a16:creationId xmlns:a16="http://schemas.microsoft.com/office/drawing/2014/main" id="{49C042EA-6418-4C75-A4F0-7BC09E9E1E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307912-C80F-4E20-8E15-61BB732AEC9D}"/>
              </a:ext>
            </a:extLst>
          </p:cNvPr>
          <p:cNvSpPr>
            <a:spLocks noGrp="1"/>
          </p:cNvSpPr>
          <p:nvPr>
            <p:ph type="sldNum" sz="quarter" idx="12"/>
          </p:nvPr>
        </p:nvSpPr>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2188581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64BE71A9-A13F-8264-3474-56C4A1FF2F0D}"/>
              </a:ext>
            </a:extLst>
          </p:cNvPr>
          <p:cNvPicPr>
            <a:picLocks noChangeAspect="1"/>
          </p:cNvPicPr>
          <p:nvPr userDrawn="1"/>
        </p:nvPicPr>
        <p:blipFill>
          <a:blip r:embed="rId3"/>
          <a:srcRect/>
          <a:stretch/>
        </p:blipFill>
        <p:spPr>
          <a:xfrm>
            <a:off x="457200" y="459511"/>
            <a:ext cx="3498618" cy="1275537"/>
          </a:xfrm>
          <a:prstGeom prst="rect">
            <a:avLst/>
          </a:prstGeom>
        </p:spPr>
      </p:pic>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userDrawn="1"/>
        </p:nvPicPr>
        <p:blipFill>
          <a:blip r:embed="rId5"/>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chemeClr val="bg1"/>
                </a:solidFill>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390727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a:t>Edit Master text styles</a:t>
            </a:r>
          </a:p>
        </p:txBody>
      </p:sp>
      <p:pic>
        <p:nvPicPr>
          <p:cNvPr id="9" name="Picture 8">
            <a:extLst>
              <a:ext uri="{FF2B5EF4-FFF2-40B4-BE49-F238E27FC236}">
                <a16:creationId xmlns:a16="http://schemas.microsoft.com/office/drawing/2014/main" id="{7D6511A4-45C5-B1B0-B87B-FC0E91A3504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52D491D-5980-9F23-3ED7-5983E843B8D5}"/>
              </a:ext>
            </a:extLst>
          </p:cNvPr>
          <p:cNvSpPr>
            <a:spLocks noGrp="1"/>
          </p:cNvSpPr>
          <p:nvPr>
            <p:ph type="sldNum" sz="quarter" idx="10"/>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3774823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I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a:t>Edit Master text styles</a:t>
            </a:r>
          </a:p>
        </p:txBody>
      </p:sp>
      <p:pic>
        <p:nvPicPr>
          <p:cNvPr id="10" name="Picture 9">
            <a:extLst>
              <a:ext uri="{FF2B5EF4-FFF2-40B4-BE49-F238E27FC236}">
                <a16:creationId xmlns:a16="http://schemas.microsoft.com/office/drawing/2014/main" id="{FC99CA16-0085-28D4-1FC9-EB3E75AC88E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80191" y="5843016"/>
            <a:ext cx="1046902" cy="676656"/>
          </a:xfrm>
          <a:prstGeom prst="rect">
            <a:avLst/>
          </a:prstGeom>
        </p:spPr>
      </p:pic>
      <p:sp>
        <p:nvSpPr>
          <p:cNvPr id="11" name="Slide Number Placeholder 4">
            <a:extLst>
              <a:ext uri="{FF2B5EF4-FFF2-40B4-BE49-F238E27FC236}">
                <a16:creationId xmlns:a16="http://schemas.microsoft.com/office/drawing/2014/main" id="{E2B13B29-C105-E66B-0D4A-22B47129301D}"/>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89F81CCB-3785-47EF-9FC6-25E8CE75C7F1}" type="slidenum">
              <a:rPr lang="en-US" smtClean="0"/>
              <a:t>‹#›</a:t>
            </a:fld>
            <a:endParaRPr lang="en-US"/>
          </a:p>
        </p:txBody>
      </p:sp>
    </p:spTree>
    <p:extLst>
      <p:ext uri="{BB962C8B-B14F-4D97-AF65-F5344CB8AC3E}">
        <p14:creationId xmlns:p14="http://schemas.microsoft.com/office/powerpoint/2010/main" val="1922853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IV">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lvl1pPr>
          </a:lstStyle>
          <a:p>
            <a:pPr lvl="0"/>
            <a:r>
              <a:rPr lang="en-US"/>
              <a:t>Edit Master text styles</a:t>
            </a:r>
          </a:p>
        </p:txBody>
      </p:sp>
      <p:pic>
        <p:nvPicPr>
          <p:cNvPr id="10" name="Picture 9">
            <a:extLst>
              <a:ext uri="{FF2B5EF4-FFF2-40B4-BE49-F238E27FC236}">
                <a16:creationId xmlns:a16="http://schemas.microsoft.com/office/drawing/2014/main" id="{80ACB5EC-5A13-36DC-7058-FB1D7054C39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FA6CF01-6DE1-601E-D874-F959F2914065}"/>
              </a:ext>
            </a:extLst>
          </p:cNvPr>
          <p:cNvSpPr>
            <a:spLocks noGrp="1"/>
          </p:cNvSpPr>
          <p:nvPr>
            <p:ph type="sldNum" sz="quarter" idx="10"/>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4254011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p:txBody>
          <a:bodyPr/>
          <a:lstStyle>
            <a:lvl1pPr marL="0" indent="0">
              <a:buNone/>
              <a:defRPr>
                <a:solidFill>
                  <a:schemeClr val="bg1"/>
                </a:solidFill>
              </a:defRPr>
            </a:lvl1pPr>
          </a:lstStyle>
          <a:p>
            <a:pPr lvl="0"/>
            <a:r>
              <a:rPr lang="en-US"/>
              <a:t>Edit Master text styles</a:t>
            </a:r>
          </a:p>
        </p:txBody>
      </p:sp>
      <p:pic>
        <p:nvPicPr>
          <p:cNvPr id="10" name="Picture 9">
            <a:extLst>
              <a:ext uri="{FF2B5EF4-FFF2-40B4-BE49-F238E27FC236}">
                <a16:creationId xmlns:a16="http://schemas.microsoft.com/office/drawing/2014/main" id="{A30BA75B-3F6D-54DD-7742-B753AAF1F65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0828D3FC-355D-F4AF-76DE-642252FC3364}"/>
              </a:ext>
            </a:extLst>
          </p:cNvPr>
          <p:cNvSpPr>
            <a:spLocks noGrp="1"/>
          </p:cNvSpPr>
          <p:nvPr>
            <p:ph type="sldNum" sz="quarter" idx="10"/>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326418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Imag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a:t>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r>
              <a:rPr lang="en-US"/>
              <a:t>Click icon to add picture</a:t>
            </a:r>
            <a:endParaRPr lang="en-US" dirty="0"/>
          </a:p>
        </p:txBody>
      </p:sp>
      <p:pic>
        <p:nvPicPr>
          <p:cNvPr id="10" name="Picture 9">
            <a:extLst>
              <a:ext uri="{FF2B5EF4-FFF2-40B4-BE49-F238E27FC236}">
                <a16:creationId xmlns:a16="http://schemas.microsoft.com/office/drawing/2014/main" id="{D8B42B3C-3685-F654-D9A3-6FEF6B08400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CB62B0F6-312B-68C1-6A43-82E5B11D3302}"/>
              </a:ext>
            </a:extLst>
          </p:cNvPr>
          <p:cNvSpPr>
            <a:spLocks noGrp="1"/>
          </p:cNvSpPr>
          <p:nvPr>
            <p:ph type="sldNum" sz="quarter" idx="11"/>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186368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Image (Dk.)">
    <p:bg>
      <p:bgPr>
        <a:solidFill>
          <a:srgbClr val="40574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chemeClr val="bg1"/>
                </a:solidFill>
              </a:defRPr>
            </a:lvl1pPr>
          </a:lstStyle>
          <a:p>
            <a:pPr lvl="0"/>
            <a:r>
              <a:rPr lang="en-US"/>
              <a:t>Edit Master text styles</a:t>
            </a:r>
          </a:p>
        </p:txBody>
      </p:sp>
      <p:sp>
        <p:nvSpPr>
          <p:cNvPr id="15" name="Picture Placeholder 14">
            <a:extLst>
              <a:ext uri="{FF2B5EF4-FFF2-40B4-BE49-F238E27FC236}">
                <a16:creationId xmlns:a16="http://schemas.microsoft.com/office/drawing/2014/main" id="{12DAB2F7-9CC4-9141-066B-1F15D63BA5D6}"/>
              </a:ext>
            </a:extLst>
          </p:cNvPr>
          <p:cNvSpPr>
            <a:spLocks noGrp="1"/>
          </p:cNvSpPr>
          <p:nvPr>
            <p:ph type="pic" sz="quarter" idx="10"/>
          </p:nvPr>
        </p:nvSpPr>
        <p:spPr>
          <a:xfrm>
            <a:off x="-1" y="-9144"/>
            <a:ext cx="4898028" cy="6879304"/>
          </a:xfrm>
          <a:custGeom>
            <a:avLst/>
            <a:gdLst>
              <a:gd name="connsiteX0" fmla="*/ 0 w 4898028"/>
              <a:gd name="connsiteY0" fmla="*/ 0 h 6879304"/>
              <a:gd name="connsiteX1" fmla="*/ 4898028 w 4898028"/>
              <a:gd name="connsiteY1" fmla="*/ 0 h 6879304"/>
              <a:gd name="connsiteX2" fmla="*/ 3885095 w 4898028"/>
              <a:gd name="connsiteY2" fmla="*/ 6879304 h 6879304"/>
              <a:gd name="connsiteX3" fmla="*/ 0 w 4898028"/>
              <a:gd name="connsiteY3" fmla="*/ 6879304 h 6879304"/>
            </a:gdLst>
            <a:ahLst/>
            <a:cxnLst>
              <a:cxn ang="0">
                <a:pos x="connsiteX0" y="connsiteY0"/>
              </a:cxn>
              <a:cxn ang="0">
                <a:pos x="connsiteX1" y="connsiteY1"/>
              </a:cxn>
              <a:cxn ang="0">
                <a:pos x="connsiteX2" y="connsiteY2"/>
              </a:cxn>
              <a:cxn ang="0">
                <a:pos x="connsiteX3" y="connsiteY3"/>
              </a:cxn>
            </a:cxnLst>
            <a:rect l="l" t="t" r="r" b="b"/>
            <a:pathLst>
              <a:path w="4898028" h="6879304">
                <a:moveTo>
                  <a:pt x="0" y="0"/>
                </a:moveTo>
                <a:lnTo>
                  <a:pt x="4898028" y="0"/>
                </a:lnTo>
                <a:lnTo>
                  <a:pt x="3885095" y="6879304"/>
                </a:lnTo>
                <a:lnTo>
                  <a:pt x="0" y="6879304"/>
                </a:lnTo>
                <a:close/>
              </a:path>
            </a:pathLst>
          </a:custGeom>
          <a:solidFill>
            <a:srgbClr val="A8AAAD"/>
          </a:solidFill>
        </p:spPr>
        <p:txBody>
          <a:bodyPr wrap="square">
            <a:noAutofit/>
          </a:bodyPr>
          <a:lstStyle>
            <a:lvl1pPr marL="0" indent="0" algn="ctr">
              <a:buNone/>
              <a:defRPr/>
            </a:lvl1pPr>
          </a:lstStyle>
          <a:p>
            <a:r>
              <a:rPr lang="en-US"/>
              <a:t>Click icon to add picture</a:t>
            </a:r>
            <a:endParaRPr lang="en-US" dirty="0"/>
          </a:p>
        </p:txBody>
      </p:sp>
      <p:pic>
        <p:nvPicPr>
          <p:cNvPr id="17" name="Picture 16">
            <a:extLst>
              <a:ext uri="{FF2B5EF4-FFF2-40B4-BE49-F238E27FC236}">
                <a16:creationId xmlns:a16="http://schemas.microsoft.com/office/drawing/2014/main" id="{79DA3115-E147-AF8C-50B5-ABC1322E2FC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B3446D6F-3F6F-64E1-B00B-69E7CA501452}"/>
              </a:ext>
            </a:extLst>
          </p:cNvPr>
          <p:cNvSpPr>
            <a:spLocks noGrp="1"/>
          </p:cNvSpPr>
          <p:nvPr>
            <p:ph type="sldNum" sz="quarter" idx="11"/>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248766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ight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2BAB79-5E50-F21E-CBE9-01DC63CB0C39}"/>
              </a:ext>
            </a:extLst>
          </p:cNvPr>
          <p:cNvSpPr>
            <a:spLocks noGrp="1"/>
          </p:cNvSpPr>
          <p:nvPr>
            <p:ph type="title"/>
          </p:nvPr>
        </p:nvSpPr>
        <p:spPr>
          <a:xfrm>
            <a:off x="5433201" y="914400"/>
            <a:ext cx="5841350" cy="914400"/>
          </a:xfrm>
        </p:spPr>
        <p:txBody>
          <a:bodyPr/>
          <a:lstStyle>
            <a:lvl1pPr algn="ctr">
              <a:defRPr>
                <a:solidFill>
                  <a:srgbClr val="494949"/>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9FDE3D-70BB-DE25-920C-C92738163A9B}"/>
              </a:ext>
            </a:extLst>
          </p:cNvPr>
          <p:cNvSpPr>
            <a:spLocks noGrp="1"/>
          </p:cNvSpPr>
          <p:nvPr>
            <p:ph idx="1"/>
          </p:nvPr>
        </p:nvSpPr>
        <p:spPr>
          <a:xfrm>
            <a:off x="5433201" y="1828800"/>
            <a:ext cx="5841350" cy="4351338"/>
          </a:xfrm>
        </p:spPr>
        <p:txBody>
          <a:bodyPr/>
          <a:lstStyle>
            <a:lvl1pPr marL="0" indent="0" algn="ctr">
              <a:buNone/>
              <a:defRPr>
                <a:solidFill>
                  <a:srgbClr val="494949"/>
                </a:solidFill>
              </a:defRPr>
            </a:lvl1pPr>
          </a:lstStyle>
          <a:p>
            <a:pPr lvl="0"/>
            <a:r>
              <a:rPr lang="en-US"/>
              <a:t>Edit Master text styles</a:t>
            </a:r>
          </a:p>
        </p:txBody>
      </p:sp>
      <p:pic>
        <p:nvPicPr>
          <p:cNvPr id="10" name="Picture 9">
            <a:extLst>
              <a:ext uri="{FF2B5EF4-FFF2-40B4-BE49-F238E27FC236}">
                <a16:creationId xmlns:a16="http://schemas.microsoft.com/office/drawing/2014/main" id="{1B4B5292-AE90-5ADE-BA24-218B7E0E56D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680191" y="5843016"/>
            <a:ext cx="1046902" cy="676656"/>
          </a:xfrm>
          <a:prstGeom prst="rect">
            <a:avLst/>
          </a:prstGeom>
        </p:spPr>
      </p:pic>
      <p:sp>
        <p:nvSpPr>
          <p:cNvPr id="2" name="Slide Number Placeholder 1">
            <a:extLst>
              <a:ext uri="{FF2B5EF4-FFF2-40B4-BE49-F238E27FC236}">
                <a16:creationId xmlns:a16="http://schemas.microsoft.com/office/drawing/2014/main" id="{461570CC-D310-07B5-A650-6FF13F5B8C19}"/>
              </a:ext>
            </a:extLst>
          </p:cNvPr>
          <p:cNvSpPr>
            <a:spLocks noGrp="1"/>
          </p:cNvSpPr>
          <p:nvPr>
            <p:ph type="sldNum" sz="quarter" idx="10"/>
          </p:nvPr>
        </p:nvSpPr>
        <p:spPr>
          <a:xfrm>
            <a:off x="11197470" y="5930738"/>
            <a:ext cx="502581" cy="365125"/>
          </a:xfrm>
          <a:prstGeom prst="rect">
            <a:avLst/>
          </a:prstGeom>
        </p:spPr>
        <p:txBody>
          <a:bodyPr/>
          <a:lstStyle/>
          <a:p>
            <a:fld id="{89F81CCB-3785-47EF-9FC6-25E8CE75C7F1}" type="slidenum">
              <a:rPr lang="en-US" smtClean="0"/>
              <a:t>‹#›</a:t>
            </a:fld>
            <a:endParaRPr lang="en-US"/>
          </a:p>
        </p:txBody>
      </p:sp>
    </p:spTree>
    <p:extLst>
      <p:ext uri="{BB962C8B-B14F-4D97-AF65-F5344CB8AC3E}">
        <p14:creationId xmlns:p14="http://schemas.microsoft.com/office/powerpoint/2010/main" val="2652845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C6DE6-DBB8-3184-4F99-1F7153D562D4}"/>
              </a:ext>
            </a:extLst>
          </p:cNvPr>
          <p:cNvSpPr>
            <a:spLocks noGrp="1"/>
          </p:cNvSpPr>
          <p:nvPr>
            <p:ph type="sldNum" sz="quarter" idx="4"/>
          </p:nvPr>
        </p:nvSpPr>
        <p:spPr>
          <a:xfrm>
            <a:off x="11197470" y="5930738"/>
            <a:ext cx="502581" cy="365125"/>
          </a:xfrm>
          <a:prstGeom prst="rect">
            <a:avLst/>
          </a:prstGeom>
        </p:spPr>
        <p:txBody>
          <a:bodyPr vert="horz" lIns="91440" tIns="45720" rIns="91440" bIns="45720" rtlCol="0" anchor="ctr"/>
          <a:lstStyle>
            <a:lvl1pPr algn="ctr">
              <a:defRPr sz="1800">
                <a:solidFill>
                  <a:schemeClr val="tx1"/>
                </a:solidFill>
              </a:defRPr>
            </a:lvl1pPr>
          </a:lstStyle>
          <a:p>
            <a:fld id="{89F81CCB-3785-47EF-9FC6-25E8CE75C7F1}" type="slidenum">
              <a:rPr lang="en-US" smtClean="0"/>
              <a:t>‹#›</a:t>
            </a:fld>
            <a:endParaRPr lang="en-US"/>
          </a:p>
        </p:txBody>
      </p:sp>
      <p:sp>
        <p:nvSpPr>
          <p:cNvPr id="2" name="Title Placeholder 1">
            <a:extLst>
              <a:ext uri="{FF2B5EF4-FFF2-40B4-BE49-F238E27FC236}">
                <a16:creationId xmlns:a16="http://schemas.microsoft.com/office/drawing/2014/main" id="{C9EA78D5-921D-1125-6755-31624721F39E}"/>
              </a:ext>
            </a:extLst>
          </p:cNvPr>
          <p:cNvSpPr>
            <a:spLocks noGrp="1"/>
          </p:cNvSpPr>
          <p:nvPr>
            <p:ph type="title"/>
          </p:nvPr>
        </p:nvSpPr>
        <p:spPr>
          <a:xfrm>
            <a:off x="914400" y="914400"/>
            <a:ext cx="10360152"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D8F0A6-E9C6-2DF2-7750-4C1D6758D842}"/>
              </a:ext>
            </a:extLst>
          </p:cNvPr>
          <p:cNvSpPr>
            <a:spLocks noGrp="1"/>
          </p:cNvSpPr>
          <p:nvPr>
            <p:ph type="body" idx="1"/>
          </p:nvPr>
        </p:nvSpPr>
        <p:spPr>
          <a:xfrm>
            <a:off x="914400" y="1828800"/>
            <a:ext cx="1036015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45249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60" r:id="rId22"/>
  </p:sldLayoutIdLst>
  <p:txStyles>
    <p:titleStyle>
      <a:lvl1pPr algn="l" defTabSz="914400" rtl="0" eaLnBrk="1" latinLnBrk="0" hangingPunct="1">
        <a:lnSpc>
          <a:spcPct val="90000"/>
        </a:lnSpc>
        <a:spcBef>
          <a:spcPct val="0"/>
        </a:spcBef>
        <a:buNone/>
        <a:defRPr sz="3200" kern="1200">
          <a:solidFill>
            <a:srgbClr val="494949"/>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Tx/>
        <a:buBlip>
          <a:blip r:embed="rId24"/>
        </a:buBlip>
        <a:defRPr sz="2400" kern="1200">
          <a:solidFill>
            <a:srgbClr val="49494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49494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hyperlink" Target="https://www.nih.gov/news-events/news-releases/alcohol-related-deaths-increasing-united-states"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hyperlink" Target="https://www.niaaa.nih.gov/publications/brochures-and-fact-sheets/understanding-dangers-of-alcohol-overdo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hyperlink" Target="https://www.niaaa.nih.gov/publications/brochures-and-fact-sheets/understanding-dangers-of-alcohol" TargetMode="External"/><Relationship Id="rId4" Type="http://schemas.openxmlformats.org/officeDocument/2006/relationships/image" Target="../media/image23.jpg"/></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s://www.niaaa.nih.gov/publications/brochures-and-fact-sheets/understanding-dangers-ofalcoho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0.xml"/><Relationship Id="rId5" Type="http://schemas.openxmlformats.org/officeDocument/2006/relationships/hyperlink" Target="https://www.niaaa.nih.gov/publications/brochures-and-fact-sheets/understanding-dangers-of-alcohol" TargetMode="Externa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014A49-AC32-CB92-2543-DBB738CB3B1A}"/>
              </a:ext>
            </a:extLst>
          </p:cNvPr>
          <p:cNvSpPr>
            <a:spLocks noGrp="1"/>
          </p:cNvSpPr>
          <p:nvPr>
            <p:ph type="title"/>
          </p:nvPr>
        </p:nvSpPr>
        <p:spPr>
          <a:xfrm>
            <a:off x="457200" y="2744082"/>
            <a:ext cx="5476003" cy="1044028"/>
          </a:xfrm>
        </p:spPr>
        <p:txBody>
          <a:bodyPr>
            <a:normAutofit/>
          </a:bodyPr>
          <a:lstStyle/>
          <a:p>
            <a:r>
              <a:rPr lang="en-US" sz="4800" dirty="0"/>
              <a:t>Alcohol Overdose</a:t>
            </a:r>
          </a:p>
        </p:txBody>
      </p:sp>
      <p:pic>
        <p:nvPicPr>
          <p:cNvPr id="5" name="Picture 4">
            <a:extLst>
              <a:ext uri="{FF2B5EF4-FFF2-40B4-BE49-F238E27FC236}">
                <a16:creationId xmlns:a16="http://schemas.microsoft.com/office/drawing/2014/main" id="{80F3D226-09D4-4E61-8C4C-6725242224F7}"/>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66" t="9293" r="71684" b="71852"/>
          <a:stretch/>
        </p:blipFill>
        <p:spPr>
          <a:xfrm rot="298512">
            <a:off x="8614696" y="214746"/>
            <a:ext cx="2242554" cy="1687945"/>
          </a:xfrm>
          <a:prstGeom prst="rect">
            <a:avLst/>
          </a:prstGeom>
        </p:spPr>
      </p:pic>
      <p:pic>
        <p:nvPicPr>
          <p:cNvPr id="9" name="Picture 8">
            <a:extLst>
              <a:ext uri="{FF2B5EF4-FFF2-40B4-BE49-F238E27FC236}">
                <a16:creationId xmlns:a16="http://schemas.microsoft.com/office/drawing/2014/main" id="{6F9F6073-AD02-4722-B1B5-A5570DFF5B1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9749" t="4220" r="49176" b="73544"/>
          <a:stretch/>
        </p:blipFill>
        <p:spPr>
          <a:xfrm rot="281003">
            <a:off x="8162800" y="2940900"/>
            <a:ext cx="2223695" cy="2346036"/>
          </a:xfrm>
          <a:prstGeom prst="rect">
            <a:avLst/>
          </a:prstGeom>
        </p:spPr>
      </p:pic>
    </p:spTree>
    <p:extLst>
      <p:ext uri="{BB962C8B-B14F-4D97-AF65-F5344CB8AC3E}">
        <p14:creationId xmlns:p14="http://schemas.microsoft.com/office/powerpoint/2010/main" val="3384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7751-3111-45DB-98FF-579FE905C7DA}"/>
              </a:ext>
            </a:extLst>
          </p:cNvPr>
          <p:cNvSpPr>
            <a:spLocks noGrp="1"/>
          </p:cNvSpPr>
          <p:nvPr>
            <p:ph type="title"/>
          </p:nvPr>
        </p:nvSpPr>
        <p:spPr>
          <a:xfrm>
            <a:off x="172492" y="-17241"/>
            <a:ext cx="10515600" cy="802332"/>
          </a:xfrm>
        </p:spPr>
        <p:txBody>
          <a:bodyPr>
            <a:normAutofit/>
          </a:bodyPr>
          <a:lstStyle/>
          <a:p>
            <a:pPr algn="ctr"/>
            <a:r>
              <a:rPr lang="en-US" sz="4000" b="1" dirty="0">
                <a:solidFill>
                  <a:srgbClr val="88A0A8"/>
                </a:solidFill>
                <a:latin typeface="Calibri" panose="020F0502020204030204" pitchFamily="34" charset="0"/>
                <a:cs typeface="Calibri" panose="020F0502020204030204" pitchFamily="34" charset="0"/>
              </a:rPr>
              <a:t>Deaths Related to Alcohol Use</a:t>
            </a:r>
          </a:p>
        </p:txBody>
      </p:sp>
      <p:sp>
        <p:nvSpPr>
          <p:cNvPr id="3" name="Content Placeholder 2">
            <a:extLst>
              <a:ext uri="{FF2B5EF4-FFF2-40B4-BE49-F238E27FC236}">
                <a16:creationId xmlns:a16="http://schemas.microsoft.com/office/drawing/2014/main" id="{B8C5270F-C198-4983-A8AA-8A590C076FA4}"/>
              </a:ext>
            </a:extLst>
          </p:cNvPr>
          <p:cNvSpPr>
            <a:spLocks noGrp="1"/>
          </p:cNvSpPr>
          <p:nvPr>
            <p:ph idx="1"/>
          </p:nvPr>
        </p:nvSpPr>
        <p:spPr>
          <a:xfrm>
            <a:off x="167392" y="785091"/>
            <a:ext cx="11924760" cy="5994081"/>
          </a:xfrm>
        </p:spPr>
        <p:txBody>
          <a:bodyPr>
            <a:normAutofit lnSpcReduction="10000"/>
          </a:bodyPr>
          <a:lstStyle/>
          <a:p>
            <a:pPr>
              <a:spcAft>
                <a:spcPts val="600"/>
              </a:spcAft>
              <a:buClr>
                <a:srgbClr val="94A545"/>
              </a:buClr>
            </a:pPr>
            <a:r>
              <a:rPr lang="en-US" sz="4000" b="1" dirty="0">
                <a:solidFill>
                  <a:srgbClr val="88A0A8"/>
                </a:solidFill>
                <a:latin typeface="Calibri" panose="020F0502020204030204" pitchFamily="34" charset="0"/>
                <a:cs typeface="Calibri" panose="020F0502020204030204" pitchFamily="34" charset="0"/>
              </a:rPr>
              <a:t>1 million            </a:t>
            </a:r>
            <a:r>
              <a:rPr lang="en-US" sz="2400" b="1" dirty="0">
                <a:solidFill>
                  <a:srgbClr val="3E5641"/>
                </a:solidFill>
                <a:latin typeface="Calibri" panose="020F0502020204030204" pitchFamily="34" charset="0"/>
                <a:cs typeface="Calibri" panose="020F0502020204030204" pitchFamily="34" charset="0"/>
              </a:rPr>
              <a:t>people died from alcohol-related causes between 1999 and 2017</a:t>
            </a:r>
          </a:p>
          <a:p>
            <a:pPr marL="0" indent="0">
              <a:spcAft>
                <a:spcPts val="600"/>
              </a:spcAft>
              <a:buClr>
                <a:srgbClr val="94A545"/>
              </a:buClr>
              <a:buNone/>
            </a:pPr>
            <a:endParaRPr lang="en-US" sz="2800" b="1" dirty="0">
              <a:solidFill>
                <a:srgbClr val="0062AC"/>
              </a:solidFill>
              <a:latin typeface="Calibri" panose="020F0502020204030204" pitchFamily="34" charset="0"/>
              <a:cs typeface="Calibri" panose="020F0502020204030204" pitchFamily="34" charset="0"/>
            </a:endParaRPr>
          </a:p>
          <a:p>
            <a:pPr>
              <a:spcAft>
                <a:spcPts val="600"/>
              </a:spcAft>
              <a:buClr>
                <a:srgbClr val="94A545"/>
              </a:buClr>
            </a:pPr>
            <a:r>
              <a:rPr lang="en-US" sz="2800" b="1" dirty="0">
                <a:solidFill>
                  <a:srgbClr val="3E5641"/>
                </a:solidFill>
                <a:latin typeface="Calibri" panose="020F0502020204030204" pitchFamily="34" charset="0"/>
                <a:cs typeface="Calibri" panose="020F0502020204030204" pitchFamily="34" charset="0"/>
              </a:rPr>
              <a:t>The number of death certificates mentioning alcohol more than        from </a:t>
            </a:r>
            <a:r>
              <a:rPr lang="en-US" sz="2800" b="1" dirty="0">
                <a:solidFill>
                  <a:srgbClr val="88A0A8"/>
                </a:solidFill>
                <a:latin typeface="Calibri" panose="020F0502020204030204" pitchFamily="34" charset="0"/>
                <a:cs typeface="Calibri" panose="020F0502020204030204" pitchFamily="34" charset="0"/>
              </a:rPr>
              <a:t>35,914 in 1999 to 72,558 in 2017</a:t>
            </a:r>
          </a:p>
          <a:p>
            <a:pPr>
              <a:spcAft>
                <a:spcPts val="300"/>
              </a:spcAft>
              <a:buClr>
                <a:srgbClr val="94A545"/>
              </a:buClr>
            </a:pPr>
            <a:r>
              <a:rPr lang="en-US" sz="3600" b="1" dirty="0">
                <a:solidFill>
                  <a:srgbClr val="3E5641"/>
                </a:solidFill>
                <a:latin typeface="Calibri" panose="020F0502020204030204" pitchFamily="34" charset="0"/>
                <a:cs typeface="Calibri" panose="020F0502020204030204" pitchFamily="34" charset="0"/>
              </a:rPr>
              <a:t>In 2017</a:t>
            </a:r>
            <a:r>
              <a:rPr lang="en-US" b="1" dirty="0">
                <a:solidFill>
                  <a:srgbClr val="3E5641"/>
                </a:solidFill>
                <a:latin typeface="Calibri" panose="020F0502020204030204" pitchFamily="34" charset="0"/>
                <a:cs typeface="Calibri" panose="020F0502020204030204" pitchFamily="34" charset="0"/>
              </a:rPr>
              <a:t>-</a:t>
            </a:r>
            <a:r>
              <a:rPr lang="en-US" sz="2800" b="1" dirty="0">
                <a:solidFill>
                  <a:srgbClr val="3E5641"/>
                </a:solidFill>
                <a:latin typeface="Calibri" panose="020F0502020204030204" pitchFamily="34" charset="0"/>
                <a:cs typeface="Calibri" panose="020F0502020204030204" pitchFamily="34" charset="0"/>
              </a:rPr>
              <a:t> </a:t>
            </a:r>
            <a:r>
              <a:rPr lang="en-US" sz="4000" b="1" dirty="0">
                <a:solidFill>
                  <a:srgbClr val="3E5641"/>
                </a:solidFill>
                <a:latin typeface="Calibri" panose="020F0502020204030204" pitchFamily="34" charset="0"/>
                <a:cs typeface="Calibri" panose="020F0502020204030204" pitchFamily="34" charset="0"/>
              </a:rPr>
              <a:t>alcohol</a:t>
            </a:r>
            <a:r>
              <a:rPr lang="en-US" sz="2800" b="1" dirty="0">
                <a:solidFill>
                  <a:srgbClr val="3E5641"/>
                </a:solidFill>
                <a:latin typeface="Calibri" panose="020F0502020204030204" pitchFamily="34" charset="0"/>
                <a:cs typeface="Calibri" panose="020F0502020204030204" pitchFamily="34" charset="0"/>
              </a:rPr>
              <a:t> </a:t>
            </a:r>
          </a:p>
          <a:p>
            <a:pPr lvl="1">
              <a:spcAft>
                <a:spcPts val="300"/>
              </a:spcAft>
              <a:buClr>
                <a:srgbClr val="94A545"/>
              </a:buClr>
            </a:pPr>
            <a:r>
              <a:rPr lang="en-US" b="1" dirty="0">
                <a:solidFill>
                  <a:srgbClr val="3E5641"/>
                </a:solidFill>
                <a:latin typeface="Calibri" panose="020F0502020204030204" pitchFamily="34" charset="0"/>
                <a:cs typeface="Calibri" panose="020F0502020204030204" pitchFamily="34" charset="0"/>
              </a:rPr>
              <a:t>played a role in </a:t>
            </a:r>
            <a:r>
              <a:rPr lang="en-US" sz="2800" b="1" dirty="0">
                <a:solidFill>
                  <a:srgbClr val="3E5641"/>
                </a:solidFill>
                <a:latin typeface="Calibri" panose="020F0502020204030204" pitchFamily="34" charset="0"/>
                <a:cs typeface="Calibri" panose="020F0502020204030204" pitchFamily="34" charset="0"/>
              </a:rPr>
              <a:t>2.6%</a:t>
            </a:r>
            <a:r>
              <a:rPr lang="en-US" b="1" dirty="0">
                <a:solidFill>
                  <a:srgbClr val="3E5641"/>
                </a:solidFill>
                <a:latin typeface="Calibri" panose="020F0502020204030204" pitchFamily="34" charset="0"/>
                <a:cs typeface="Calibri" panose="020F0502020204030204" pitchFamily="34" charset="0"/>
              </a:rPr>
              <a:t> of all deaths in the United States</a:t>
            </a:r>
          </a:p>
          <a:p>
            <a:pPr lvl="1">
              <a:spcAft>
                <a:spcPts val="300"/>
              </a:spcAft>
              <a:buClr>
                <a:srgbClr val="94A545"/>
              </a:buClr>
            </a:pPr>
            <a:r>
              <a:rPr lang="en-US" b="1" dirty="0">
                <a:solidFill>
                  <a:srgbClr val="3E5641"/>
                </a:solidFill>
                <a:latin typeface="Calibri" panose="020F0502020204030204" pitchFamily="34" charset="0"/>
                <a:cs typeface="Calibri" panose="020F0502020204030204" pitchFamily="34" charset="0"/>
              </a:rPr>
              <a:t>nearly </a:t>
            </a:r>
            <a:r>
              <a:rPr lang="en-US" sz="3200" b="1" dirty="0">
                <a:solidFill>
                  <a:srgbClr val="3E5641"/>
                </a:solidFill>
                <a:latin typeface="Calibri" panose="020F0502020204030204" pitchFamily="34" charset="0"/>
                <a:cs typeface="Calibri" panose="020F0502020204030204" pitchFamily="34" charset="0"/>
              </a:rPr>
              <a:t>1/2 </a:t>
            </a:r>
            <a:r>
              <a:rPr lang="en-US" b="1" dirty="0">
                <a:solidFill>
                  <a:srgbClr val="3E5641"/>
                </a:solidFill>
                <a:latin typeface="Calibri" panose="020F0502020204030204" pitchFamily="34" charset="0"/>
                <a:cs typeface="Calibri" panose="020F0502020204030204" pitchFamily="34" charset="0"/>
              </a:rPr>
              <a:t>of alcohol-related deaths resulted from liver disease </a:t>
            </a:r>
            <a:r>
              <a:rPr lang="en-US" sz="2800" b="1" dirty="0">
                <a:solidFill>
                  <a:srgbClr val="88A0A8"/>
                </a:solidFill>
                <a:latin typeface="Calibri" panose="020F0502020204030204" pitchFamily="34" charset="0"/>
                <a:cs typeface="Calibri" panose="020F0502020204030204" pitchFamily="34" charset="0"/>
              </a:rPr>
              <a:t>(31%; 22,245)</a:t>
            </a:r>
          </a:p>
          <a:p>
            <a:pPr lvl="1">
              <a:buClr>
                <a:srgbClr val="94A545"/>
              </a:buClr>
            </a:pPr>
            <a:r>
              <a:rPr lang="en-US" sz="3200" b="1" u="sng" dirty="0">
                <a:solidFill>
                  <a:srgbClr val="88A0A8"/>
                </a:solidFill>
                <a:latin typeface="Calibri" panose="020F0502020204030204" pitchFamily="34" charset="0"/>
                <a:cs typeface="Calibri" panose="020F0502020204030204" pitchFamily="34" charset="0"/>
              </a:rPr>
              <a:t>Overdoses</a:t>
            </a:r>
            <a:r>
              <a:rPr lang="en-US" b="1" dirty="0">
                <a:solidFill>
                  <a:srgbClr val="3E5641"/>
                </a:solidFill>
                <a:latin typeface="Calibri" panose="020F0502020204030204" pitchFamily="34" charset="0"/>
                <a:cs typeface="Calibri" panose="020F0502020204030204" pitchFamily="34" charset="0"/>
              </a:rPr>
              <a:t> on alcohol alone or with other drugs </a:t>
            </a:r>
            <a:r>
              <a:rPr lang="en-US" sz="2800" b="1" dirty="0">
                <a:solidFill>
                  <a:srgbClr val="88A0A8"/>
                </a:solidFill>
                <a:latin typeface="Calibri" panose="020F0502020204030204" pitchFamily="34" charset="0"/>
                <a:cs typeface="Calibri" panose="020F0502020204030204" pitchFamily="34" charset="0"/>
              </a:rPr>
              <a:t>(18%; 12,954)</a:t>
            </a:r>
          </a:p>
          <a:p>
            <a:pPr>
              <a:spcAft>
                <a:spcPts val="600"/>
              </a:spcAft>
              <a:buClr>
                <a:srgbClr val="94A545"/>
              </a:buClr>
            </a:pPr>
            <a:r>
              <a:rPr lang="en-US" sz="2800" b="1" dirty="0">
                <a:solidFill>
                  <a:srgbClr val="3E5641"/>
                </a:solidFill>
                <a:latin typeface="Calibri" panose="020F0502020204030204" pitchFamily="34" charset="0"/>
                <a:cs typeface="Calibri" panose="020F0502020204030204" pitchFamily="34" charset="0"/>
              </a:rPr>
              <a:t>People aged </a:t>
            </a:r>
            <a:r>
              <a:rPr lang="en-US" sz="2800" b="1" dirty="0">
                <a:solidFill>
                  <a:srgbClr val="88A0A8"/>
                </a:solidFill>
                <a:latin typeface="Calibri" panose="020F0502020204030204" pitchFamily="34" charset="0"/>
                <a:cs typeface="Calibri" panose="020F0502020204030204" pitchFamily="34" charset="0"/>
              </a:rPr>
              <a:t>45-74</a:t>
            </a:r>
            <a:r>
              <a:rPr lang="en-US" sz="2800" b="1" dirty="0">
                <a:solidFill>
                  <a:srgbClr val="3E5641"/>
                </a:solidFill>
                <a:latin typeface="Calibri" panose="020F0502020204030204" pitchFamily="34" charset="0"/>
                <a:cs typeface="Calibri" panose="020F0502020204030204" pitchFamily="34" charset="0"/>
              </a:rPr>
              <a:t> had the highest rates of deaths related to alcohol</a:t>
            </a:r>
          </a:p>
          <a:p>
            <a:pPr>
              <a:spcAft>
                <a:spcPts val="600"/>
              </a:spcAft>
              <a:buClr>
                <a:srgbClr val="94A545"/>
              </a:buClr>
            </a:pPr>
            <a:r>
              <a:rPr lang="en-US" sz="2800" b="1" dirty="0">
                <a:solidFill>
                  <a:srgbClr val="3E5641"/>
                </a:solidFill>
                <a:latin typeface="Calibri" panose="020F0502020204030204" pitchFamily="34" charset="0"/>
                <a:cs typeface="Calibri" panose="020F0502020204030204" pitchFamily="34" charset="0"/>
              </a:rPr>
              <a:t>Biggest increases over time were among people age </a:t>
            </a:r>
            <a:r>
              <a:rPr lang="en-US" sz="2800" b="1" dirty="0">
                <a:solidFill>
                  <a:srgbClr val="88A0A8"/>
                </a:solidFill>
                <a:latin typeface="Calibri" panose="020F0502020204030204" pitchFamily="34" charset="0"/>
                <a:cs typeface="Calibri" panose="020F0502020204030204" pitchFamily="34" charset="0"/>
              </a:rPr>
              <a:t>25-34</a:t>
            </a:r>
          </a:p>
          <a:p>
            <a:pPr indent="0">
              <a:spcAft>
                <a:spcPts val="600"/>
              </a:spcAft>
              <a:buClr>
                <a:srgbClr val="0070C0"/>
              </a:buClr>
              <a:buNone/>
            </a:pPr>
            <a:r>
              <a:rPr lang="en-US" sz="1600" b="1" dirty="0">
                <a:latin typeface="Calibri" panose="020F0502020204030204" pitchFamily="34" charset="0"/>
                <a:cs typeface="Calibri" panose="020F0502020204030204" pitchFamily="34" charset="0"/>
                <a:hlinkClick r:id="rId3"/>
              </a:rPr>
              <a:t>https://www.nih.gov/news-events/news-releases/alcohol-related-deaths-increasing-united-states</a:t>
            </a:r>
            <a:r>
              <a:rPr lang="en-US" sz="1600" b="1" dirty="0">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96DD6373-78B6-4354-A545-BE3693785DB8}"/>
              </a:ext>
              <a:ext uri="{C183D7F6-B498-43B3-948B-1728B52AA6E4}">
                <adec:decorative xmlns:adec="http://schemas.microsoft.com/office/drawing/2017/decorative" val="1"/>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2684383" y="845946"/>
            <a:ext cx="973977" cy="973977"/>
          </a:xfrm>
          <a:prstGeom prst="rect">
            <a:avLst/>
          </a:prstGeom>
        </p:spPr>
      </p:pic>
      <p:pic>
        <p:nvPicPr>
          <p:cNvPr id="7" name="Picture 6" descr="The number of death certificates mentioning alcohol more than 2x from 35,914 in 1999 to 72,558 in 2017&#10;">
            <a:extLst>
              <a:ext uri="{FF2B5EF4-FFF2-40B4-BE49-F238E27FC236}">
                <a16:creationId xmlns:a16="http://schemas.microsoft.com/office/drawing/2014/main" id="{243E8BDA-4F68-4EF3-8190-041EA55C0FF4}"/>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9234" t="20972" r="12157" b="14201"/>
          <a:stretch/>
        </p:blipFill>
        <p:spPr>
          <a:xfrm>
            <a:off x="10000073" y="1819923"/>
            <a:ext cx="1376039" cy="1300199"/>
          </a:xfrm>
          <a:prstGeom prst="rect">
            <a:avLst/>
          </a:prstGeom>
        </p:spPr>
      </p:pic>
    </p:spTree>
    <p:extLst>
      <p:ext uri="{BB962C8B-B14F-4D97-AF65-F5344CB8AC3E}">
        <p14:creationId xmlns:p14="http://schemas.microsoft.com/office/powerpoint/2010/main" val="277145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30DC9-92B1-FAE4-10E6-C51C486E4552}"/>
              </a:ext>
            </a:extLst>
          </p:cNvPr>
          <p:cNvSpPr>
            <a:spLocks noGrp="1"/>
          </p:cNvSpPr>
          <p:nvPr>
            <p:ph type="title"/>
          </p:nvPr>
        </p:nvSpPr>
        <p:spPr>
          <a:xfrm>
            <a:off x="914400" y="-914400"/>
            <a:ext cx="10360152" cy="914400"/>
          </a:xfrm>
        </p:spPr>
        <p:txBody>
          <a:bodyPr vert="horz" lIns="91440" tIns="45720" rIns="91440" bIns="45720" rtlCol="0" anchor="b">
            <a:normAutofit/>
          </a:bodyPr>
          <a:lstStyle/>
          <a:p>
            <a:r>
              <a:rPr lang="en-US" dirty="0"/>
              <a:t>What is a Standard Drink?</a:t>
            </a:r>
          </a:p>
        </p:txBody>
      </p:sp>
      <p:pic>
        <p:nvPicPr>
          <p:cNvPr id="1026" name="Picture 2" descr="What is a standard drink? 12 fluid ounces of regular beer equals 8 to 9 fluid ounces of malt liquor showing in a 12 ounce glass, equals 5 fluid ounces of table wine, equals 1.5 fluid ounces of distilled spirits. Each beverage portrayed above represents one standard drink (or one alcohol drink equivalent), defined in the United States as any beverage containing .6 fluid ounces or 14 grams of pure alcohol. The percentage of pure alcohol, expressed here as alcohol by volume (alc/vol), varies within and across beverage types. Although the standard drink amounts are helpful for following health guidelines, they may not reflect customary serving sizes.">
            <a:extLst>
              <a:ext uri="{FF2B5EF4-FFF2-40B4-BE49-F238E27FC236}">
                <a16:creationId xmlns:a16="http://schemas.microsoft.com/office/drawing/2014/main" id="{F357881E-D647-4A60-8D0F-B65A6373F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130" y="0"/>
            <a:ext cx="837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24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F5F4-FA56-4D95-AA64-64CFB23EEE6B}"/>
              </a:ext>
            </a:extLst>
          </p:cNvPr>
          <p:cNvSpPr>
            <a:spLocks noGrp="1"/>
          </p:cNvSpPr>
          <p:nvPr>
            <p:ph type="title"/>
          </p:nvPr>
        </p:nvSpPr>
        <p:spPr>
          <a:xfrm>
            <a:off x="408373" y="1224550"/>
            <a:ext cx="5761608" cy="1275778"/>
          </a:xfrm>
        </p:spPr>
        <p:txBody>
          <a:bodyPr anchor="b">
            <a:normAutofit/>
          </a:bodyPr>
          <a:lstStyle/>
          <a:p>
            <a:r>
              <a:rPr lang="en-US" sz="4200" dirty="0">
                <a:solidFill>
                  <a:srgbClr val="88A0A8"/>
                </a:solidFill>
                <a:latin typeface="Tahoma" panose="020B0604030504040204" pitchFamily="34" charset="0"/>
                <a:ea typeface="Tahoma" panose="020B0604030504040204" pitchFamily="34" charset="0"/>
                <a:cs typeface="Tahoma" panose="020B0604030504040204" pitchFamily="34" charset="0"/>
              </a:rPr>
              <a:t>BAC Increases  </a:t>
            </a:r>
            <a:br>
              <a:rPr lang="en-US" sz="4200" dirty="0">
                <a:solidFill>
                  <a:srgbClr val="88A0A8"/>
                </a:solidFill>
                <a:latin typeface="Tahoma" panose="020B0604030504040204" pitchFamily="34" charset="0"/>
                <a:ea typeface="Tahoma" panose="020B0604030504040204" pitchFamily="34" charset="0"/>
                <a:cs typeface="Tahoma" panose="020B0604030504040204" pitchFamily="34" charset="0"/>
              </a:rPr>
            </a:br>
            <a:r>
              <a:rPr lang="en-US" sz="4200" dirty="0">
                <a:solidFill>
                  <a:srgbClr val="88A0A8"/>
                </a:solidFill>
                <a:latin typeface="Tahoma" panose="020B0604030504040204" pitchFamily="34" charset="0"/>
                <a:ea typeface="Tahoma" panose="020B0604030504040204" pitchFamily="34" charset="0"/>
                <a:cs typeface="Tahoma" panose="020B0604030504040204" pitchFamily="34" charset="0"/>
              </a:rPr>
              <a:t>Risk Increases</a:t>
            </a:r>
          </a:p>
        </p:txBody>
      </p:sp>
      <p:sp>
        <p:nvSpPr>
          <p:cNvPr id="8" name="Arrow: Up 7" descr="As Blood Alcohol Content (BAC) increases, risk increases">
            <a:extLst>
              <a:ext uri="{FF2B5EF4-FFF2-40B4-BE49-F238E27FC236}">
                <a16:creationId xmlns:a16="http://schemas.microsoft.com/office/drawing/2014/main" id="{AF86A0E5-311F-40F1-ACE2-F497482121DF}"/>
              </a:ext>
            </a:extLst>
          </p:cNvPr>
          <p:cNvSpPr/>
          <p:nvPr/>
        </p:nvSpPr>
        <p:spPr>
          <a:xfrm>
            <a:off x="4114630" y="1276825"/>
            <a:ext cx="647731" cy="1171228"/>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3DD4FF-F500-489E-A953-ABEBE035CAB6}"/>
              </a:ext>
            </a:extLst>
          </p:cNvPr>
          <p:cNvSpPr>
            <a:spLocks noGrp="1"/>
          </p:cNvSpPr>
          <p:nvPr>
            <p:ph idx="1"/>
          </p:nvPr>
        </p:nvSpPr>
        <p:spPr>
          <a:xfrm>
            <a:off x="195309" y="2623570"/>
            <a:ext cx="6294268" cy="4141214"/>
          </a:xfrm>
        </p:spPr>
        <p:txBody>
          <a:bodyPr>
            <a:normAutofit fontScale="85000" lnSpcReduction="20000"/>
          </a:bodyPr>
          <a:lstStyle/>
          <a:p>
            <a:pPr marL="0" marR="0" lvl="0" indent="0">
              <a:spcBef>
                <a:spcPts val="0"/>
              </a:spcBef>
              <a:spcAft>
                <a:spcPts val="800"/>
              </a:spcAft>
              <a:buSzPts val="1000"/>
              <a:buNone/>
              <a:tabLst>
                <a:tab pos="457200" algn="l"/>
              </a:tabLst>
            </a:pPr>
            <a:r>
              <a:rPr lang="en-US" sz="15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buClr>
                <a:srgbClr val="94A545"/>
              </a:buClr>
              <a:buSzPts val="1000"/>
              <a:tabLst>
                <a:tab pos="457200" algn="l"/>
              </a:tabLst>
            </a:pPr>
            <a:r>
              <a:rPr lang="en-US" sz="3300" b="1" dirty="0">
                <a:solidFill>
                  <a:srgbClr val="3E5641"/>
                </a:solidFill>
              </a:rPr>
              <a:t>Decreased motor coordination</a:t>
            </a:r>
          </a:p>
          <a:p>
            <a:pPr>
              <a:spcBef>
                <a:spcPts val="0"/>
              </a:spcBef>
              <a:spcAft>
                <a:spcPts val="800"/>
              </a:spcAft>
              <a:buClr>
                <a:srgbClr val="94A545"/>
              </a:buClr>
              <a:buSzPts val="1000"/>
              <a:tabLst>
                <a:tab pos="457200" algn="l"/>
              </a:tabLst>
            </a:pPr>
            <a:r>
              <a:rPr lang="en-US" sz="3300" b="1" dirty="0">
                <a:solidFill>
                  <a:srgbClr val="3E5641"/>
                </a:solidFill>
              </a:rPr>
              <a:t>Clouded judgment</a:t>
            </a:r>
          </a:p>
          <a:p>
            <a:pPr>
              <a:spcBef>
                <a:spcPts val="0"/>
              </a:spcBef>
              <a:spcAft>
                <a:spcPts val="800"/>
              </a:spcAft>
              <a:buClr>
                <a:srgbClr val="94A545"/>
              </a:buClr>
              <a:buSzPts val="1000"/>
              <a:tabLst>
                <a:tab pos="457200" algn="l"/>
              </a:tabLst>
            </a:pPr>
            <a:r>
              <a:rPr lang="en-US" sz="3300" b="1" dirty="0">
                <a:solidFill>
                  <a:srgbClr val="3E5641"/>
                </a:solidFill>
              </a:rPr>
              <a:t>Increased risk of injuries from falls or car crashes</a:t>
            </a:r>
          </a:p>
          <a:p>
            <a:pPr>
              <a:spcBef>
                <a:spcPts val="0"/>
              </a:spcBef>
              <a:spcAft>
                <a:spcPts val="800"/>
              </a:spcAft>
              <a:buClr>
                <a:srgbClr val="94A545"/>
              </a:buClr>
              <a:buSzPts val="1000"/>
              <a:tabLst>
                <a:tab pos="457200" algn="l"/>
              </a:tabLst>
            </a:pPr>
            <a:r>
              <a:rPr lang="en-US" sz="3300" b="1" dirty="0">
                <a:solidFill>
                  <a:srgbClr val="3E5641"/>
                </a:solidFill>
              </a:rPr>
              <a:t>Engaging in unprotected or unintended sex</a:t>
            </a:r>
          </a:p>
          <a:p>
            <a:pPr>
              <a:spcBef>
                <a:spcPts val="0"/>
              </a:spcBef>
              <a:spcAft>
                <a:spcPts val="800"/>
              </a:spcAft>
              <a:buClr>
                <a:srgbClr val="94A545"/>
              </a:buClr>
              <a:buSzPts val="1000"/>
              <a:tabLst>
                <a:tab pos="457200" algn="l"/>
              </a:tabLst>
            </a:pPr>
            <a:r>
              <a:rPr lang="en-US" sz="3300" b="1" dirty="0">
                <a:solidFill>
                  <a:srgbClr val="3E5641"/>
                </a:solidFill>
              </a:rPr>
              <a:t>Acts of violence</a:t>
            </a:r>
          </a:p>
          <a:p>
            <a:pPr>
              <a:spcBef>
                <a:spcPts val="0"/>
              </a:spcBef>
              <a:spcAft>
                <a:spcPts val="800"/>
              </a:spcAft>
              <a:buClr>
                <a:srgbClr val="94A545"/>
              </a:buClr>
              <a:buSzPts val="1000"/>
              <a:tabLst>
                <a:tab pos="457200" algn="l"/>
              </a:tabLst>
            </a:pPr>
            <a:r>
              <a:rPr lang="en-US" sz="3300" b="1" dirty="0">
                <a:solidFill>
                  <a:srgbClr val="3E5641"/>
                </a:solidFill>
              </a:rPr>
              <a:t>Black outs (memory impairment)</a:t>
            </a:r>
          </a:p>
          <a:p>
            <a:pPr>
              <a:spcBef>
                <a:spcPts val="0"/>
              </a:spcBef>
              <a:spcAft>
                <a:spcPts val="800"/>
              </a:spcAft>
              <a:buClr>
                <a:srgbClr val="94A545"/>
              </a:buClr>
              <a:buSzPts val="1000"/>
              <a:tabLst>
                <a:tab pos="457200" algn="l"/>
              </a:tabLst>
            </a:pPr>
            <a:r>
              <a:rPr lang="en-US" sz="3300" b="1" dirty="0">
                <a:solidFill>
                  <a:srgbClr val="3E5641"/>
                </a:solidFill>
              </a:rPr>
              <a:t>Passing out </a:t>
            </a:r>
          </a:p>
          <a:p>
            <a:pPr>
              <a:spcBef>
                <a:spcPts val="0"/>
              </a:spcBef>
              <a:spcAft>
                <a:spcPts val="800"/>
              </a:spcAft>
              <a:buClr>
                <a:srgbClr val="94A545"/>
              </a:buClr>
              <a:buSzPts val="1000"/>
              <a:tabLst>
                <a:tab pos="457200" algn="l"/>
              </a:tabLst>
            </a:pPr>
            <a:r>
              <a:rPr lang="en-US" sz="3300" b="1" dirty="0">
                <a:solidFill>
                  <a:srgbClr val="3E5641"/>
                </a:solidFill>
              </a:rPr>
              <a:t>Death </a:t>
            </a:r>
            <a:endParaRPr lang="en-US" sz="3000" b="1" dirty="0">
              <a:solidFill>
                <a:srgbClr val="3E5641"/>
              </a:solidFill>
            </a:endParaRPr>
          </a:p>
        </p:txBody>
      </p:sp>
      <p:pic>
        <p:nvPicPr>
          <p:cNvPr id="7" name="Picture 6" descr="As Blood Alcohol Concentration (BAC) increases, so does impairment. &#10;0-0.05%: Mild Impairment (mild speech, memory, attention, coordination, balance impairments)&#10;0.06-0.15%: Increased Impairment (perceived beneficial effects of alcohol give way to increasing intoxication)&#10;0.16-0.30%: Severe Impairment (speech, memory, coordination, attention, reaction time, balance significantly impaired)&#10;0.31-0.45%: Life Threatening (danger of life-threatening alcohol overdose)&#10;">
            <a:extLst>
              <a:ext uri="{FF2B5EF4-FFF2-40B4-BE49-F238E27FC236}">
                <a16:creationId xmlns:a16="http://schemas.microsoft.com/office/drawing/2014/main" id="{111D0C19-2891-403D-AD65-B1C4841C6AAE}"/>
              </a:ext>
            </a:extLst>
          </p:cNvPr>
          <p:cNvPicPr>
            <a:picLocks noChangeAspect="1"/>
          </p:cNvPicPr>
          <p:nvPr/>
        </p:nvPicPr>
        <p:blipFill rotWithShape="1">
          <a:blip r:embed="rId3">
            <a:extLst>
              <a:ext uri="{28A0092B-C50C-407E-A947-70E740481C1C}">
                <a14:useLocalDpi xmlns:a14="http://schemas.microsoft.com/office/drawing/2010/main" val="0"/>
              </a:ext>
            </a:extLst>
          </a:blip>
          <a:srcRect l="37487" t="3958" r="4530" b="29269"/>
          <a:stretch/>
        </p:blipFill>
        <p:spPr>
          <a:xfrm>
            <a:off x="6729137" y="73152"/>
            <a:ext cx="4243588" cy="6326442"/>
          </a:xfrm>
          <a:prstGeom prst="rect">
            <a:avLst/>
          </a:prstGeom>
        </p:spPr>
      </p:pic>
      <p:sp>
        <p:nvSpPr>
          <p:cNvPr id="9" name="Rectangle 8">
            <a:extLst>
              <a:ext uri="{FF2B5EF4-FFF2-40B4-BE49-F238E27FC236}">
                <a16:creationId xmlns:a16="http://schemas.microsoft.com/office/drawing/2014/main" id="{C225AE22-2C18-4698-85D5-6A8D3EE3C84E}"/>
              </a:ext>
            </a:extLst>
          </p:cNvPr>
          <p:cNvSpPr/>
          <p:nvPr/>
        </p:nvSpPr>
        <p:spPr>
          <a:xfrm>
            <a:off x="0" y="6607138"/>
            <a:ext cx="14000086" cy="246221"/>
          </a:xfrm>
          <a:prstGeom prst="rect">
            <a:avLst/>
          </a:prstGeom>
        </p:spPr>
        <p:txBody>
          <a:bodyPr wrap="square">
            <a:spAutoFit/>
          </a:bodyPr>
          <a:lstStyle/>
          <a:p>
            <a:r>
              <a:rPr lang="en-US" sz="1000" dirty="0">
                <a:hlinkClick r:id="rId4"/>
              </a:rPr>
              <a:t>https://www.niaaa.nih.gov/publications/brochures-and-fact-sheets/understanding-dangers-of-alcohol-overdose</a:t>
            </a:r>
            <a:endParaRPr lang="en-US" sz="1000" dirty="0"/>
          </a:p>
        </p:txBody>
      </p:sp>
    </p:spTree>
    <p:extLst>
      <p:ext uri="{BB962C8B-B14F-4D97-AF65-F5344CB8AC3E}">
        <p14:creationId xmlns:p14="http://schemas.microsoft.com/office/powerpoint/2010/main" val="1985019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D0D376-A2D4-49B5-896E-1DC2EE88F218}"/>
              </a:ext>
            </a:extLst>
          </p:cNvPr>
          <p:cNvSpPr>
            <a:spLocks noGrp="1"/>
          </p:cNvSpPr>
          <p:nvPr>
            <p:ph type="title"/>
          </p:nvPr>
        </p:nvSpPr>
        <p:spPr>
          <a:xfrm>
            <a:off x="57705" y="4581579"/>
            <a:ext cx="12076590" cy="1752595"/>
          </a:xfrm>
        </p:spPr>
        <p:txBody>
          <a:bodyPr>
            <a:normAutofit fontScale="90000"/>
          </a:bodyPr>
          <a:lstStyle/>
          <a:p>
            <a:pPr algn="ctr"/>
            <a:r>
              <a:rPr lang="en-US" sz="6700" b="1" dirty="0">
                <a:solidFill>
                  <a:srgbClr val="3E5641"/>
                </a:solidFill>
                <a:latin typeface="Tahoma" panose="020B0604030504040204" pitchFamily="34" charset="0"/>
                <a:ea typeface="Tahoma" panose="020B0604030504040204" pitchFamily="34" charset="0"/>
                <a:cs typeface="Tahoma" panose="020B0604030504040204" pitchFamily="34" charset="0"/>
              </a:rPr>
              <a:t>THEN</a:t>
            </a:r>
            <a:r>
              <a:rPr lang="en-US" b="1" dirty="0">
                <a:solidFill>
                  <a:srgbClr val="3E5641"/>
                </a:solidFill>
                <a:latin typeface="Tahoma" panose="020B0604030504040204" pitchFamily="34" charset="0"/>
                <a:ea typeface="Tahoma" panose="020B0604030504040204" pitchFamily="34" charset="0"/>
                <a:cs typeface="Tahoma" panose="020B0604030504040204" pitchFamily="34" charset="0"/>
              </a:rPr>
              <a:t> </a:t>
            </a:r>
            <a:r>
              <a:rPr lang="en-US" sz="3600" b="1" dirty="0">
                <a:solidFill>
                  <a:srgbClr val="3E5641"/>
                </a:solidFill>
                <a:latin typeface="Tahoma" panose="020B0604030504040204" pitchFamily="34" charset="0"/>
                <a:ea typeface="Tahoma" panose="020B0604030504040204" pitchFamily="34" charset="0"/>
                <a:cs typeface="Tahoma" panose="020B0604030504040204" pitchFamily="34" charset="0"/>
              </a:rPr>
              <a:t>Continuing to drink despite clear signs of significant impairments can result in an alcohol overdose. </a:t>
            </a:r>
            <a:endParaRPr lang="en-US" b="1" dirty="0">
              <a:solidFill>
                <a:srgbClr val="3E564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CA7F2F58-0EAF-414F-A94C-82081630C993}"/>
              </a:ext>
              <a:ext uri="{C183D7F6-B498-43B3-948B-1728B52AA6E4}">
                <adec:decorative xmlns:adec="http://schemas.microsoft.com/office/drawing/2017/decorative" val="1"/>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659958" y="1445993"/>
            <a:ext cx="5201533" cy="3326302"/>
          </a:xfrm>
          <a:prstGeom prst="rect">
            <a:avLst/>
          </a:prstGeom>
        </p:spPr>
      </p:pic>
      <p:pic>
        <p:nvPicPr>
          <p:cNvPr id="8" name="Picture 7">
            <a:extLst>
              <a:ext uri="{FF2B5EF4-FFF2-40B4-BE49-F238E27FC236}">
                <a16:creationId xmlns:a16="http://schemas.microsoft.com/office/drawing/2014/main" id="{C38CC7EA-7DC5-4B68-A6AA-898DFFBA5C6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14645" b="15492"/>
          <a:stretch/>
        </p:blipFill>
        <p:spPr>
          <a:xfrm>
            <a:off x="6202659" y="1113755"/>
            <a:ext cx="4465468" cy="3119716"/>
          </a:xfrm>
          <a:prstGeom prst="rect">
            <a:avLst/>
          </a:prstGeom>
        </p:spPr>
      </p:pic>
      <p:sp>
        <p:nvSpPr>
          <p:cNvPr id="9" name="TextBox 8">
            <a:extLst>
              <a:ext uri="{FF2B5EF4-FFF2-40B4-BE49-F238E27FC236}">
                <a16:creationId xmlns:a16="http://schemas.microsoft.com/office/drawing/2014/main" id="{12D5D8DF-37D0-4195-8464-E063D828DC60}"/>
              </a:ext>
            </a:extLst>
          </p:cNvPr>
          <p:cNvSpPr txBox="1"/>
          <p:nvPr/>
        </p:nvSpPr>
        <p:spPr>
          <a:xfrm>
            <a:off x="294443" y="54334"/>
            <a:ext cx="11603114" cy="954107"/>
          </a:xfrm>
          <a:prstGeom prst="rect">
            <a:avLst/>
          </a:prstGeom>
          <a:noFill/>
        </p:spPr>
        <p:txBody>
          <a:bodyPr wrap="square" rtlCol="0">
            <a:spAutoFit/>
          </a:bodyPr>
          <a:lstStyle/>
          <a:p>
            <a:pPr algn="ctr"/>
            <a:r>
              <a:rPr lang="en-US" sz="2800" b="1" dirty="0">
                <a:solidFill>
                  <a:srgbClr val="88A0A8"/>
                </a:solidFill>
              </a:rPr>
              <a:t>Consuming a lot of alcohol in a short period of time can overwhelm the body’s ability to break down and clear alcohol from the bloodstream  </a:t>
            </a:r>
          </a:p>
        </p:txBody>
      </p:sp>
      <p:sp>
        <p:nvSpPr>
          <p:cNvPr id="11" name="TextBox 10">
            <a:extLst>
              <a:ext uri="{FF2B5EF4-FFF2-40B4-BE49-F238E27FC236}">
                <a16:creationId xmlns:a16="http://schemas.microsoft.com/office/drawing/2014/main" id="{C05DCF16-8F36-4C1B-8DC6-A525236EC2C0}"/>
              </a:ext>
            </a:extLst>
          </p:cNvPr>
          <p:cNvSpPr txBox="1"/>
          <p:nvPr/>
        </p:nvSpPr>
        <p:spPr>
          <a:xfrm>
            <a:off x="155756" y="6439488"/>
            <a:ext cx="12384348" cy="276999"/>
          </a:xfrm>
          <a:prstGeom prst="rect">
            <a:avLst/>
          </a:prstGeom>
          <a:noFill/>
        </p:spPr>
        <p:txBody>
          <a:bodyPr wrap="square" rtlCol="0">
            <a:spAutoFit/>
          </a:bodyPr>
          <a:lstStyle/>
          <a:p>
            <a:r>
              <a:rPr lang="en-US" sz="1000" dirty="0">
                <a:hlinkClick r:id="rId5"/>
              </a:rPr>
              <a:t>https://www.niaaa.nih.gov/publications/brochures-and-fact-sheets/understanding-dangers-of-alcohol</a:t>
            </a:r>
            <a:r>
              <a:rPr lang="en-US" sz="1000" dirty="0"/>
              <a:t>overdose#:~:text=Symptoms%20of%20alcohol%20overdose%20include,permanent%20brain%20damage%20or%20death</a:t>
            </a:r>
            <a:r>
              <a:rPr lang="en-US" sz="1200" dirty="0"/>
              <a:t>.</a:t>
            </a:r>
          </a:p>
        </p:txBody>
      </p:sp>
    </p:spTree>
    <p:extLst>
      <p:ext uri="{BB962C8B-B14F-4D97-AF65-F5344CB8AC3E}">
        <p14:creationId xmlns:p14="http://schemas.microsoft.com/office/powerpoint/2010/main" val="722255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F5F4-FA56-4D95-AA64-64CFB23EEE6B}"/>
              </a:ext>
            </a:extLst>
          </p:cNvPr>
          <p:cNvSpPr>
            <a:spLocks noGrp="1"/>
          </p:cNvSpPr>
          <p:nvPr>
            <p:ph type="title"/>
          </p:nvPr>
        </p:nvSpPr>
        <p:spPr>
          <a:xfrm>
            <a:off x="3296745" y="318190"/>
            <a:ext cx="8480666" cy="1297111"/>
          </a:xfrm>
        </p:spPr>
        <p:txBody>
          <a:bodyPr anchor="b">
            <a:normAutofit/>
          </a:bodyPr>
          <a:lstStyle/>
          <a:p>
            <a:pPr algn="ctr"/>
            <a:r>
              <a:rPr lang="en-US" sz="4400" b="1" dirty="0">
                <a:solidFill>
                  <a:srgbClr val="88A0A8"/>
                </a:solidFill>
                <a:latin typeface="Tahoma" panose="020B0604030504040204" pitchFamily="34" charset="0"/>
                <a:ea typeface="Tahoma" panose="020B0604030504040204" pitchFamily="34" charset="0"/>
                <a:cs typeface="Tahoma" panose="020B0604030504040204" pitchFamily="34" charset="0"/>
              </a:rPr>
              <a:t>Signs of Alcohol Overdose</a:t>
            </a:r>
          </a:p>
        </p:txBody>
      </p:sp>
      <p:sp>
        <p:nvSpPr>
          <p:cNvPr id="3" name="Content Placeholder 2">
            <a:extLst>
              <a:ext uri="{FF2B5EF4-FFF2-40B4-BE49-F238E27FC236}">
                <a16:creationId xmlns:a16="http://schemas.microsoft.com/office/drawing/2014/main" id="{D73DD4FF-F500-489E-A953-ABEBE035CAB6}"/>
              </a:ext>
            </a:extLst>
          </p:cNvPr>
          <p:cNvSpPr>
            <a:spLocks noGrp="1"/>
          </p:cNvSpPr>
          <p:nvPr>
            <p:ph idx="1"/>
          </p:nvPr>
        </p:nvSpPr>
        <p:spPr>
          <a:xfrm>
            <a:off x="4125083" y="1744038"/>
            <a:ext cx="7482967" cy="4420692"/>
          </a:xfrm>
        </p:spPr>
        <p:txBody>
          <a:bodyPr>
            <a:normAutofit fontScale="85000" lnSpcReduction="20000"/>
          </a:bodyPr>
          <a:lstStyle/>
          <a:p>
            <a:pPr marL="0" marR="0" lvl="0" indent="0">
              <a:spcBef>
                <a:spcPts val="0"/>
              </a:spcBef>
              <a:spcAft>
                <a:spcPts val="800"/>
              </a:spcAft>
              <a:buSzPts val="1000"/>
              <a:buNone/>
              <a:tabLst>
                <a:tab pos="457200" algn="l"/>
              </a:tabLst>
            </a:pPr>
            <a:r>
              <a:rPr lang="en-US"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800"/>
              </a:spcAft>
              <a:buClr>
                <a:srgbClr val="94A545"/>
              </a:buClr>
              <a:buSzPts val="1000"/>
              <a:tabLst>
                <a:tab pos="457200" algn="l"/>
              </a:tabLst>
            </a:pPr>
            <a:r>
              <a:rPr lang="en-US" sz="3500" b="1" dirty="0">
                <a:solidFill>
                  <a:srgbClr val="3E5641"/>
                </a:solidFill>
                <a:effectLst/>
                <a:ea typeface="Times New Roman" panose="02020603050405020304" pitchFamily="18" charset="0"/>
                <a:cs typeface="Times New Roman" panose="02020603050405020304" pitchFamily="18" charset="0"/>
              </a:rPr>
              <a:t>Mental Confusion</a:t>
            </a:r>
          </a:p>
          <a:p>
            <a:pPr>
              <a:spcBef>
                <a:spcPts val="0"/>
              </a:spcBef>
              <a:spcAft>
                <a:spcPts val="800"/>
              </a:spcAft>
              <a:buClr>
                <a:srgbClr val="94A545"/>
              </a:buClr>
              <a:buSzPts val="1000"/>
              <a:tabLst>
                <a:tab pos="457200" algn="l"/>
              </a:tabLst>
            </a:pPr>
            <a:r>
              <a:rPr lang="en-US" sz="3500" b="1" dirty="0">
                <a:solidFill>
                  <a:srgbClr val="3E5641"/>
                </a:solidFill>
                <a:cs typeface="Times New Roman" panose="02020603050405020304" pitchFamily="18" charset="0"/>
              </a:rPr>
              <a:t>Difficulty remaining conscious</a:t>
            </a:r>
          </a:p>
          <a:p>
            <a:pPr>
              <a:spcBef>
                <a:spcPts val="0"/>
              </a:spcBef>
              <a:spcAft>
                <a:spcPts val="800"/>
              </a:spcAft>
              <a:buClr>
                <a:srgbClr val="94A545"/>
              </a:buClr>
              <a:buSzPts val="1000"/>
              <a:tabLst>
                <a:tab pos="457200" algn="l"/>
              </a:tabLst>
            </a:pPr>
            <a:r>
              <a:rPr lang="en-US" sz="3500" b="1" dirty="0">
                <a:solidFill>
                  <a:srgbClr val="3E5641"/>
                </a:solidFill>
                <a:cs typeface="Times New Roman" panose="02020603050405020304" pitchFamily="18" charset="0"/>
              </a:rPr>
              <a:t>Vomiting</a:t>
            </a:r>
          </a:p>
          <a:p>
            <a:pPr>
              <a:spcBef>
                <a:spcPts val="0"/>
              </a:spcBef>
              <a:spcAft>
                <a:spcPts val="800"/>
              </a:spcAft>
              <a:buClr>
                <a:srgbClr val="94A545"/>
              </a:buClr>
              <a:buSzPts val="1000"/>
              <a:tabLst>
                <a:tab pos="457200" algn="l"/>
              </a:tabLst>
            </a:pPr>
            <a:r>
              <a:rPr lang="en-US" sz="3500" b="1" dirty="0">
                <a:solidFill>
                  <a:srgbClr val="3E5641"/>
                </a:solidFill>
                <a:cs typeface="Times New Roman" panose="02020603050405020304" pitchFamily="18" charset="0"/>
              </a:rPr>
              <a:t>Seizure</a:t>
            </a:r>
          </a:p>
          <a:p>
            <a:pPr>
              <a:spcBef>
                <a:spcPts val="0"/>
              </a:spcBef>
              <a:spcAft>
                <a:spcPts val="800"/>
              </a:spcAft>
              <a:buClr>
                <a:srgbClr val="94A545"/>
              </a:buClr>
              <a:buSzPts val="1000"/>
              <a:tabLst>
                <a:tab pos="457200" algn="l"/>
              </a:tabLst>
            </a:pPr>
            <a:r>
              <a:rPr lang="en-US" sz="3500" b="1" dirty="0">
                <a:solidFill>
                  <a:srgbClr val="3E5641"/>
                </a:solidFill>
                <a:cs typeface="Times New Roman" panose="02020603050405020304" pitchFamily="18" charset="0"/>
              </a:rPr>
              <a:t>Trouble breathing</a:t>
            </a:r>
          </a:p>
          <a:p>
            <a:pPr>
              <a:spcBef>
                <a:spcPts val="0"/>
              </a:spcBef>
              <a:spcAft>
                <a:spcPts val="800"/>
              </a:spcAft>
              <a:buClr>
                <a:srgbClr val="94A545"/>
              </a:buClr>
              <a:buSzPts val="1000"/>
              <a:tabLst>
                <a:tab pos="457200" algn="l"/>
              </a:tabLst>
            </a:pPr>
            <a:r>
              <a:rPr lang="en-US" sz="3500" b="1" dirty="0">
                <a:solidFill>
                  <a:srgbClr val="3E5641"/>
                </a:solidFill>
                <a:cs typeface="Times New Roman" panose="02020603050405020304" pitchFamily="18" charset="0"/>
              </a:rPr>
              <a:t>Slow heart rate</a:t>
            </a:r>
          </a:p>
          <a:p>
            <a:pPr>
              <a:spcBef>
                <a:spcPts val="0"/>
              </a:spcBef>
              <a:spcAft>
                <a:spcPts val="800"/>
              </a:spcAft>
              <a:buClr>
                <a:srgbClr val="94A545"/>
              </a:buClr>
              <a:buSzPts val="1000"/>
              <a:tabLst>
                <a:tab pos="457200" algn="l"/>
              </a:tabLst>
            </a:pPr>
            <a:r>
              <a:rPr lang="en-US" sz="3500" b="1" dirty="0">
                <a:solidFill>
                  <a:srgbClr val="3E5641"/>
                </a:solidFill>
                <a:cs typeface="Times New Roman" panose="02020603050405020304" pitchFamily="18" charset="0"/>
              </a:rPr>
              <a:t>Clammy skin</a:t>
            </a:r>
          </a:p>
          <a:p>
            <a:pPr>
              <a:spcBef>
                <a:spcPts val="0"/>
              </a:spcBef>
              <a:spcAft>
                <a:spcPts val="800"/>
              </a:spcAft>
              <a:buClr>
                <a:srgbClr val="94A545"/>
              </a:buClr>
              <a:buSzPts val="1000"/>
              <a:tabLst>
                <a:tab pos="457200" algn="l"/>
              </a:tabLst>
            </a:pPr>
            <a:r>
              <a:rPr lang="en-US" sz="3500" b="1" dirty="0">
                <a:solidFill>
                  <a:srgbClr val="3E5641"/>
                </a:solidFill>
                <a:cs typeface="Times New Roman" panose="02020603050405020304" pitchFamily="18" charset="0"/>
              </a:rPr>
              <a:t>Dulled responses such as no gag reflex</a:t>
            </a:r>
          </a:p>
          <a:p>
            <a:pPr>
              <a:spcBef>
                <a:spcPts val="0"/>
              </a:spcBef>
              <a:spcAft>
                <a:spcPts val="800"/>
              </a:spcAft>
              <a:buClr>
                <a:srgbClr val="94A545"/>
              </a:buClr>
              <a:buSzPts val="1000"/>
              <a:tabLst>
                <a:tab pos="457200" algn="l"/>
              </a:tabLst>
            </a:pPr>
            <a:r>
              <a:rPr lang="en-US" sz="3500" b="1" dirty="0">
                <a:solidFill>
                  <a:srgbClr val="3E5641"/>
                </a:solidFill>
                <a:cs typeface="Times New Roman" panose="02020603050405020304" pitchFamily="18" charset="0"/>
              </a:rPr>
              <a:t>Extremely low body temperature</a:t>
            </a:r>
            <a:endParaRPr lang="en-US" sz="3500" b="1" dirty="0">
              <a:solidFill>
                <a:srgbClr val="3E5641"/>
              </a:solidFill>
            </a:endParaRPr>
          </a:p>
        </p:txBody>
      </p:sp>
      <p:pic>
        <p:nvPicPr>
          <p:cNvPr id="5" name="Picture 4">
            <a:extLst>
              <a:ext uri="{FF2B5EF4-FFF2-40B4-BE49-F238E27FC236}">
                <a16:creationId xmlns:a16="http://schemas.microsoft.com/office/drawing/2014/main" id="{29C7B431-B433-4162-BD78-531C0C38E07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9223" t="24187" r="16651" b="22841"/>
          <a:stretch/>
        </p:blipFill>
        <p:spPr>
          <a:xfrm>
            <a:off x="115039" y="1550601"/>
            <a:ext cx="3909082" cy="3229184"/>
          </a:xfrm>
          <a:prstGeom prst="rect">
            <a:avLst/>
          </a:prstGeom>
        </p:spPr>
      </p:pic>
      <p:sp>
        <p:nvSpPr>
          <p:cNvPr id="4" name="Rectangle 3">
            <a:extLst>
              <a:ext uri="{FF2B5EF4-FFF2-40B4-BE49-F238E27FC236}">
                <a16:creationId xmlns:a16="http://schemas.microsoft.com/office/drawing/2014/main" id="{7A24490E-14D7-4BEF-8577-FF88D7952DAF}"/>
              </a:ext>
            </a:extLst>
          </p:cNvPr>
          <p:cNvSpPr/>
          <p:nvPr/>
        </p:nvSpPr>
        <p:spPr>
          <a:xfrm>
            <a:off x="201250" y="6438206"/>
            <a:ext cx="11733816" cy="276999"/>
          </a:xfrm>
          <a:prstGeom prst="rect">
            <a:avLst/>
          </a:prstGeom>
        </p:spPr>
        <p:txBody>
          <a:bodyPr wrap="square">
            <a:spAutoFit/>
          </a:bodyPr>
          <a:lstStyle/>
          <a:p>
            <a:r>
              <a:rPr lang="en-US" sz="1000" dirty="0">
                <a:hlinkClick r:id="rId4"/>
              </a:rPr>
              <a:t>https://www.niaaa.nih.gov/publications/brochures-and-fact-sheets/understanding-dangers-ofalcohol</a:t>
            </a:r>
            <a:r>
              <a:rPr lang="en-US" sz="1000" dirty="0"/>
              <a:t>overdose#:~:text=Symptoms%20of%20alcohol%20overdose%20include,permanent%20brain%20damage%20or%20death</a:t>
            </a:r>
            <a:r>
              <a:rPr lang="en-US" sz="1200" dirty="0"/>
              <a:t>.</a:t>
            </a:r>
          </a:p>
        </p:txBody>
      </p:sp>
    </p:spTree>
    <p:extLst>
      <p:ext uri="{BB962C8B-B14F-4D97-AF65-F5344CB8AC3E}">
        <p14:creationId xmlns:p14="http://schemas.microsoft.com/office/powerpoint/2010/main" val="2498824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7F5F4-FA56-4D95-AA64-64CFB23EEE6B}"/>
              </a:ext>
            </a:extLst>
          </p:cNvPr>
          <p:cNvSpPr>
            <a:spLocks noGrp="1"/>
          </p:cNvSpPr>
          <p:nvPr>
            <p:ph type="title"/>
          </p:nvPr>
        </p:nvSpPr>
        <p:spPr>
          <a:xfrm>
            <a:off x="4965430" y="629268"/>
            <a:ext cx="6586491" cy="1286160"/>
          </a:xfrm>
        </p:spPr>
        <p:txBody>
          <a:bodyPr anchor="b">
            <a:normAutofit/>
          </a:bodyPr>
          <a:lstStyle/>
          <a:p>
            <a:r>
              <a:rPr lang="en-US" sz="4400" dirty="0">
                <a:solidFill>
                  <a:srgbClr val="88A0A8"/>
                </a:solidFill>
                <a:latin typeface="Tahoma" panose="020B0604030504040204" pitchFamily="34" charset="0"/>
                <a:ea typeface="Tahoma" panose="020B0604030504040204" pitchFamily="34" charset="0"/>
                <a:cs typeface="Tahoma" panose="020B0604030504040204" pitchFamily="34" charset="0"/>
              </a:rPr>
              <a:t>How to Help</a:t>
            </a:r>
          </a:p>
        </p:txBody>
      </p:sp>
      <p:sp>
        <p:nvSpPr>
          <p:cNvPr id="3" name="Content Placeholder 2">
            <a:extLst>
              <a:ext uri="{FF2B5EF4-FFF2-40B4-BE49-F238E27FC236}">
                <a16:creationId xmlns:a16="http://schemas.microsoft.com/office/drawing/2014/main" id="{D73DD4FF-F500-489E-A953-ABEBE035CAB6}"/>
              </a:ext>
            </a:extLst>
          </p:cNvPr>
          <p:cNvSpPr>
            <a:spLocks noGrp="1"/>
          </p:cNvSpPr>
          <p:nvPr>
            <p:ph idx="1"/>
          </p:nvPr>
        </p:nvSpPr>
        <p:spPr>
          <a:xfrm>
            <a:off x="4590473" y="2343336"/>
            <a:ext cx="7601527" cy="4335245"/>
          </a:xfrm>
        </p:spPr>
        <p:txBody>
          <a:bodyPr>
            <a:normAutofit lnSpcReduction="10000"/>
          </a:bodyPr>
          <a:lstStyle/>
          <a:p>
            <a:pPr>
              <a:spcBef>
                <a:spcPts val="0"/>
              </a:spcBef>
              <a:spcAft>
                <a:spcPts val="800"/>
              </a:spcAft>
              <a:buClr>
                <a:srgbClr val="0070C0"/>
              </a:buClr>
              <a:buSzPts val="1000"/>
              <a:tabLst>
                <a:tab pos="457200" algn="l"/>
              </a:tabLst>
            </a:pPr>
            <a:r>
              <a:rPr lang="en-US" sz="4000" b="1" dirty="0">
                <a:solidFill>
                  <a:srgbClr val="3E5641"/>
                </a:solidFill>
                <a:effectLst/>
                <a:ea typeface="Times New Roman" panose="02020603050405020304" pitchFamily="18" charset="0"/>
                <a:cs typeface="Times New Roman" panose="02020603050405020304" pitchFamily="18" charset="0"/>
              </a:rPr>
              <a:t>Act Quickly….</a:t>
            </a:r>
            <a:endParaRPr lang="en-US" sz="4000" b="1" dirty="0">
              <a:solidFill>
                <a:srgbClr val="3E5641"/>
              </a:solidFill>
              <a:effectLst/>
              <a:ea typeface="Calibri" panose="020F0502020204030204" pitchFamily="34" charset="0"/>
              <a:cs typeface="Times New Roman" panose="02020603050405020304" pitchFamily="18" charset="0"/>
            </a:endParaRPr>
          </a:p>
          <a:p>
            <a:pPr>
              <a:spcBef>
                <a:spcPts val="0"/>
              </a:spcBef>
              <a:spcAft>
                <a:spcPts val="800"/>
              </a:spcAft>
              <a:buClr>
                <a:srgbClr val="0070C0"/>
              </a:buClr>
              <a:buSzPts val="1000"/>
              <a:tabLst>
                <a:tab pos="457200" algn="l"/>
              </a:tabLst>
            </a:pPr>
            <a:r>
              <a:rPr lang="en-US" sz="2400" b="1" dirty="0">
                <a:solidFill>
                  <a:srgbClr val="3E5641"/>
                </a:solidFill>
                <a:effectLst/>
                <a:ea typeface="Times New Roman" panose="02020603050405020304" pitchFamily="18" charset="0"/>
                <a:cs typeface="Times New Roman" panose="02020603050405020304" pitchFamily="18" charset="0"/>
              </a:rPr>
              <a:t>Stay with the person – do not leave them alone to ‘sleep it off’ </a:t>
            </a:r>
          </a:p>
          <a:p>
            <a:pPr>
              <a:spcBef>
                <a:spcPts val="0"/>
              </a:spcBef>
              <a:spcAft>
                <a:spcPts val="800"/>
              </a:spcAft>
              <a:buClr>
                <a:srgbClr val="0070C0"/>
              </a:buClr>
              <a:buSzPts val="1000"/>
              <a:tabLst>
                <a:tab pos="457200" algn="l"/>
              </a:tabLst>
            </a:pPr>
            <a:r>
              <a:rPr lang="en-US" sz="2400" b="1" dirty="0">
                <a:solidFill>
                  <a:srgbClr val="3E5641"/>
                </a:solidFill>
                <a:ea typeface="Times New Roman" panose="02020603050405020304" pitchFamily="18" charset="0"/>
                <a:cs typeface="Times New Roman" panose="02020603050405020304" pitchFamily="18" charset="0"/>
              </a:rPr>
              <a:t>Cold showers, hot coffee and walking do not help and can make things worse</a:t>
            </a:r>
            <a:endParaRPr lang="en-US" sz="2400" b="1" dirty="0">
              <a:solidFill>
                <a:srgbClr val="3E5641"/>
              </a:solidFill>
              <a:effectLst/>
              <a:ea typeface="Times New Roman" panose="02020603050405020304" pitchFamily="18" charset="0"/>
              <a:cs typeface="Times New Roman" panose="02020603050405020304" pitchFamily="18" charset="0"/>
            </a:endParaRPr>
          </a:p>
          <a:p>
            <a:pPr>
              <a:spcBef>
                <a:spcPts val="0"/>
              </a:spcBef>
              <a:spcAft>
                <a:spcPts val="800"/>
              </a:spcAft>
              <a:buClr>
                <a:srgbClr val="0070C0"/>
              </a:buClr>
              <a:buSzPts val="1000"/>
              <a:tabLst>
                <a:tab pos="457200" algn="l"/>
              </a:tabLst>
            </a:pPr>
            <a:r>
              <a:rPr lang="en-US" sz="2400" b="1" dirty="0">
                <a:solidFill>
                  <a:srgbClr val="3E5641"/>
                </a:solidFill>
                <a:cs typeface="Times New Roman" panose="02020603050405020304" pitchFamily="18" charset="0"/>
              </a:rPr>
              <a:t>Call 911 and be prepared to tell first responders what the person drank, amounts, if there was other drug use</a:t>
            </a:r>
          </a:p>
          <a:p>
            <a:pPr>
              <a:spcBef>
                <a:spcPts val="0"/>
              </a:spcBef>
              <a:spcAft>
                <a:spcPts val="800"/>
              </a:spcAft>
              <a:buClr>
                <a:srgbClr val="0070C0"/>
              </a:buClr>
              <a:buSzPts val="1000"/>
              <a:tabLst>
                <a:tab pos="457200" algn="l"/>
              </a:tabLst>
            </a:pPr>
            <a:r>
              <a:rPr lang="en-US" sz="2400" b="1" dirty="0">
                <a:solidFill>
                  <a:srgbClr val="3E5641"/>
                </a:solidFill>
              </a:rPr>
              <a:t>Help the person who is vomiting, have them lean forward to prevent choking. If they are unconscious, roll them on their side to prevent choking.</a:t>
            </a:r>
          </a:p>
        </p:txBody>
      </p:sp>
      <p:pic>
        <p:nvPicPr>
          <p:cNvPr id="5" name="Picture 4">
            <a:extLst>
              <a:ext uri="{FF2B5EF4-FFF2-40B4-BE49-F238E27FC236}">
                <a16:creationId xmlns:a16="http://schemas.microsoft.com/office/drawing/2014/main" id="{9993EC04-362C-407E-8003-9A1FA7BC1F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4" y="1690933"/>
            <a:ext cx="4361551" cy="3354033"/>
          </a:xfrm>
          <a:prstGeom prst="rect">
            <a:avLst/>
          </a:prstGeom>
        </p:spPr>
      </p:pic>
      <p:pic>
        <p:nvPicPr>
          <p:cNvPr id="7" name="Picture 6">
            <a:extLst>
              <a:ext uri="{FF2B5EF4-FFF2-40B4-BE49-F238E27FC236}">
                <a16:creationId xmlns:a16="http://schemas.microsoft.com/office/drawing/2014/main" id="{F2AB8D52-90AF-4CD5-8688-4C62C2C850CA}"/>
              </a:ext>
              <a:ext uri="{C183D7F6-B498-43B3-948B-1728B52AA6E4}">
                <adec:decorative xmlns:adec="http://schemas.microsoft.com/office/drawing/2017/decorative" val="1"/>
              </a:ext>
            </a:extLst>
          </p:cNvPr>
          <p:cNvPicPr>
            <a:picLocks noChangeAspect="1"/>
          </p:cNvPicPr>
          <p:nvPr/>
        </p:nvPicPr>
        <p:blipFill rotWithShape="1">
          <a:blip r:embed="rId4">
            <a:grayscl/>
            <a:extLst>
              <a:ext uri="{28A0092B-C50C-407E-A947-70E740481C1C}">
                <a14:useLocalDpi xmlns:a14="http://schemas.microsoft.com/office/drawing/2010/main" val="0"/>
              </a:ext>
            </a:extLst>
          </a:blip>
          <a:srcRect l="9315" t="18204" r="12935" b="15898"/>
          <a:stretch/>
        </p:blipFill>
        <p:spPr>
          <a:xfrm>
            <a:off x="9023303" y="142134"/>
            <a:ext cx="2344670" cy="1987248"/>
          </a:xfrm>
          <a:prstGeom prst="rect">
            <a:avLst/>
          </a:prstGeom>
        </p:spPr>
      </p:pic>
      <p:sp>
        <p:nvSpPr>
          <p:cNvPr id="8" name="Rectangle 7">
            <a:extLst>
              <a:ext uri="{FF2B5EF4-FFF2-40B4-BE49-F238E27FC236}">
                <a16:creationId xmlns:a16="http://schemas.microsoft.com/office/drawing/2014/main" id="{25CB07A6-614F-4E27-87D3-A68C5BAF4E95}"/>
              </a:ext>
            </a:extLst>
          </p:cNvPr>
          <p:cNvSpPr/>
          <p:nvPr/>
        </p:nvSpPr>
        <p:spPr>
          <a:xfrm>
            <a:off x="162513" y="6478891"/>
            <a:ext cx="12109385" cy="276999"/>
          </a:xfrm>
          <a:prstGeom prst="rect">
            <a:avLst/>
          </a:prstGeom>
        </p:spPr>
        <p:txBody>
          <a:bodyPr wrap="square">
            <a:spAutoFit/>
          </a:bodyPr>
          <a:lstStyle/>
          <a:p>
            <a:pPr lvl="0"/>
            <a:r>
              <a:rPr lang="en-US" sz="1000" dirty="0">
                <a:solidFill>
                  <a:prstClr val="black"/>
                </a:solidFill>
                <a:hlinkClick r:id="rId5">
                  <a:extLst>
                    <a:ext uri="{A12FA001-AC4F-418D-AE19-62706E023703}">
                      <ahyp:hlinkClr xmlns:ahyp="http://schemas.microsoft.com/office/drawing/2018/hyperlinkcolor" val="tx"/>
                    </a:ext>
                  </a:extLst>
                </a:hlinkClick>
              </a:rPr>
              <a:t>https://www.niaaa.nih.gov/publications/brochures-and-fact-sheets/understanding-dangers-of alcohol</a:t>
            </a:r>
            <a:r>
              <a:rPr lang="en-US" sz="1000" dirty="0">
                <a:solidFill>
                  <a:prstClr val="black"/>
                </a:solidFill>
              </a:rPr>
              <a:t> overdose#:~:text=Symptoms%20of%20alcohol%20overdose%20include,permanent%20brain%20damage%20or%20death</a:t>
            </a:r>
            <a:r>
              <a:rPr lang="en-US" sz="1200" dirty="0">
                <a:solidFill>
                  <a:prstClr val="black"/>
                </a:solidFill>
              </a:rPr>
              <a:t>.</a:t>
            </a:r>
          </a:p>
        </p:txBody>
      </p:sp>
    </p:spTree>
    <p:extLst>
      <p:ext uri="{BB962C8B-B14F-4D97-AF65-F5344CB8AC3E}">
        <p14:creationId xmlns:p14="http://schemas.microsoft.com/office/powerpoint/2010/main" val="1682561087"/>
      </p:ext>
    </p:extLst>
  </p:cSld>
  <p:clrMapOvr>
    <a:masterClrMapping/>
  </p:clrMapOvr>
</p:sld>
</file>

<file path=ppt/theme/theme1.xml><?xml version="1.0" encoding="utf-8"?>
<a:theme xmlns:a="http://schemas.openxmlformats.org/drawingml/2006/main" name="SUD-Keys_Template (green-blue).2">
  <a:themeElements>
    <a:clrScheme name="SUD Keys - Green">
      <a:dk1>
        <a:srgbClr val="494949"/>
      </a:dk1>
      <a:lt1>
        <a:srgbClr val="FFFFFF"/>
      </a:lt1>
      <a:dk2>
        <a:srgbClr val="405741"/>
      </a:dk2>
      <a:lt2>
        <a:srgbClr val="FFFFFF"/>
      </a:lt2>
      <a:accent1>
        <a:srgbClr val="405741"/>
      </a:accent1>
      <a:accent2>
        <a:srgbClr val="92A346"/>
      </a:accent2>
      <a:accent3>
        <a:srgbClr val="89A0A7"/>
      </a:accent3>
      <a:accent4>
        <a:srgbClr val="182B50"/>
      </a:accent4>
      <a:accent5>
        <a:srgbClr val="2C1236"/>
      </a:accent5>
      <a:accent6>
        <a:srgbClr val="A8AAA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BEE61DBAD29048921037D58998AA9E" ma:contentTypeVersion="12" ma:contentTypeDescription="Create a new document." ma:contentTypeScope="" ma:versionID="0fa70d0cc3c4e8f7267d1270bb8a989f">
  <xsd:schema xmlns:xsd="http://www.w3.org/2001/XMLSchema" xmlns:xs="http://www.w3.org/2001/XMLSchema" xmlns:p="http://schemas.microsoft.com/office/2006/metadata/properties" xmlns:ns3="3f6e3f17-ee79-41b5-bb16-60cd0d058d82" xmlns:ns4="d709d815-30e2-4373-bfb7-3ed8d687f279" targetNamespace="http://schemas.microsoft.com/office/2006/metadata/properties" ma:root="true" ma:fieldsID="3c53366e09e0af66f12a80285d34321d" ns3:_="" ns4:_="">
    <xsd:import namespace="3f6e3f17-ee79-41b5-bb16-60cd0d058d82"/>
    <xsd:import namespace="d709d815-30e2-4373-bfb7-3ed8d687f27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e3f17-ee79-41b5-bb16-60cd0d058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09d815-30e2-4373-bfb7-3ed8d687f2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A569CC-366E-44A3-97D8-C514CC410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6e3f17-ee79-41b5-bb16-60cd0d058d82"/>
    <ds:schemaRef ds:uri="d709d815-30e2-4373-bfb7-3ed8d687f2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A4B46C-E245-4EED-A51F-32D4177AB070}">
  <ds:schemaRefs>
    <ds:schemaRef ds:uri="d709d815-30e2-4373-bfb7-3ed8d687f279"/>
    <ds:schemaRef ds:uri="http://schemas.microsoft.com/office/infopath/2007/PartnerControls"/>
    <ds:schemaRef ds:uri="http://purl.org/dc/terms/"/>
    <ds:schemaRef ds:uri="http://www.w3.org/XML/1998/namespace"/>
    <ds:schemaRef ds:uri="http://purl.org/dc/dcmitype/"/>
    <ds:schemaRef ds:uri="http://schemas.microsoft.com/office/2006/documentManagement/types"/>
    <ds:schemaRef ds:uri="3f6e3f17-ee79-41b5-bb16-60cd0d058d82"/>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4150FA03-7867-493C-9A59-98FF105298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SUD-Keys_Template (green-blue).2</Template>
  <TotalTime>9940</TotalTime>
  <Words>1624</Words>
  <Application>Microsoft Macintosh PowerPoint</Application>
  <PresentationFormat>Widescreen</PresentationFormat>
  <Paragraphs>86</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Tahoma</vt:lpstr>
      <vt:lpstr>Times New Roman</vt:lpstr>
      <vt:lpstr>SUD-Keys_Template (green-blue).2</vt:lpstr>
      <vt:lpstr>Alcohol Overdose</vt:lpstr>
      <vt:lpstr>Deaths Related to Alcohol Use</vt:lpstr>
      <vt:lpstr>What is a Standard Drink?</vt:lpstr>
      <vt:lpstr>BAC Increases   Risk Increases</vt:lpstr>
      <vt:lpstr>THEN Continuing to drink despite clear signs of significant impairments can result in an alcohol overdose. </vt:lpstr>
      <vt:lpstr>Signs of Alcohol Overdose</vt:lpstr>
      <vt:lpstr>How to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Deaths Related to Alcohol Use</dc:title>
  <dc:creator>Nancy A Roget</dc:creator>
  <cp:lastModifiedBy>Shannon Browning</cp:lastModifiedBy>
  <cp:revision>35</cp:revision>
  <dcterms:created xsi:type="dcterms:W3CDTF">2022-05-19T18:52:57Z</dcterms:created>
  <dcterms:modified xsi:type="dcterms:W3CDTF">2024-10-21T22:43:06Z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0x010100DCBEE61DBAD29048921037D58998AA9E</vt:lpwstr>
  </property>
  <property fmtid="{D5CDD505-2E9C-101B-9397-08002B2CF9AE}" pid="3" name="MSIP_Label_49b38bac-b8d9-4247-86ce-c60989fdd649_Enabled">
    <vt:lpwstr>true</vt:lpwstr>
  </property>
  <property fmtid="{D5CDD505-2E9C-101B-9397-08002B2CF9AE}" pid="4" name="MSIP_Label_49b38bac-b8d9-4247-86ce-c60989fdd649_SetDate">
    <vt:lpwstr>2022-08-30T20:45:54Z</vt:lpwstr>
  </property>
  <property fmtid="{D5CDD505-2E9C-101B-9397-08002B2CF9AE}" pid="5" name="MSIP_Label_49b38bac-b8d9-4247-86ce-c60989fdd649_Method">
    <vt:lpwstr>Standard</vt:lpwstr>
  </property>
  <property fmtid="{D5CDD505-2E9C-101B-9397-08002B2CF9AE}" pid="6" name="MSIP_Label_49b38bac-b8d9-4247-86ce-c60989fdd649_Name">
    <vt:lpwstr>defa4170-0d19-0005-0004-bc88714345d2</vt:lpwstr>
  </property>
  <property fmtid="{D5CDD505-2E9C-101B-9397-08002B2CF9AE}" pid="7" name="MSIP_Label_49b38bac-b8d9-4247-86ce-c60989fdd649_SiteId">
    <vt:lpwstr>523b4bfc-0ebd-4c03-b2b9-6f6a17fd31d8</vt:lpwstr>
  </property>
  <property fmtid="{D5CDD505-2E9C-101B-9397-08002B2CF9AE}" pid="8" name="MSIP_Label_49b38bac-b8d9-4247-86ce-c60989fdd649_ActionId">
    <vt:lpwstr>f756f644-f9bf-4db1-8591-3f24b1379db4</vt:lpwstr>
  </property>
  <property fmtid="{D5CDD505-2E9C-101B-9397-08002B2CF9AE}" pid="9" name="MSIP_Label_49b38bac-b8d9-4247-86ce-c60989fdd649_ContentBits">
    <vt:lpwstr>0</vt:lpwstr>
  </property>
</Properties>
</file>