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sldIdLst>
    <p:sldId id="275" r:id="rId2"/>
    <p:sldId id="27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5B9"/>
    <a:srgbClr val="374838"/>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3"/>
    <p:restoredTop sz="94694"/>
  </p:normalViewPr>
  <p:slideViewPr>
    <p:cSldViewPr snapToGrid="0" snapToObjects="1">
      <p:cViewPr varScale="1">
        <p:scale>
          <a:sx n="121" d="100"/>
          <a:sy n="121" d="100"/>
        </p:scale>
        <p:origin x="96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10/21/24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72756"/>
            <a:ext cx="6856413" cy="4871244"/>
          </a:xfrm>
        </p:spPr>
        <p:txBody>
          <a:bodyPr/>
          <a:lstStyle/>
          <a:p>
            <a:pPr>
              <a:spcAft>
                <a:spcPts val="600"/>
              </a:spcAft>
            </a:pPr>
            <a:r>
              <a:rPr lang="en-US" sz="1000" dirty="0">
                <a:solidFill>
                  <a:srgbClr val="000000"/>
                </a:solidFill>
                <a:effectLst/>
                <a:latin typeface="Calibri" panose="020F0502020204030204" pitchFamily="34" charset="0"/>
                <a:ea typeface="Times New Roman" panose="02020603050405020304" pitchFamily="18" charset="0"/>
              </a:rPr>
              <a:t>SUD Keys to Education is a product for educators and clinical supervisors developed in 2022 by the Mountain Plains and Pacific Southwest Addiction Technology Transfer Centers (MPATTC and PSATTC). The main developers of the alcohol materials are </a:t>
            </a:r>
            <a:r>
              <a:rPr lang="en-US" sz="1000" dirty="0">
                <a:solidFill>
                  <a:srgbClr val="000000"/>
                </a:solidFill>
                <a:latin typeface="Calibri" panose="020F0502020204030204" pitchFamily="34" charset="0"/>
                <a:ea typeface="Times New Roman" panose="02020603050405020304" pitchFamily="18" charset="0"/>
              </a:rPr>
              <a:t>Thomas E. Freese, PhD, </a:t>
            </a:r>
            <a:r>
              <a:rPr lang="en-US" sz="1000" dirty="0">
                <a:solidFill>
                  <a:srgbClr val="000000"/>
                </a:solidFill>
                <a:effectLst/>
                <a:latin typeface="Calibri" panose="020F0502020204030204" pitchFamily="34" charset="0"/>
                <a:ea typeface="Times New Roman" panose="02020603050405020304" pitchFamily="18" charset="0"/>
              </a:rPr>
              <a:t>Nancy Roget, MS, Kim Miller, MS, and Trisha Dudkowski, BA. Additional guidance and editing support were provided by Kenneth Flanagan, PhD, Terra Hamblin, MA, Cindy </a:t>
            </a:r>
            <a:r>
              <a:rPr lang="en-US" sz="1000" dirty="0" err="1">
                <a:solidFill>
                  <a:srgbClr val="000000"/>
                </a:solidFill>
                <a:effectLst/>
                <a:latin typeface="Calibri" panose="020F0502020204030204" pitchFamily="34" charset="0"/>
                <a:ea typeface="Times New Roman" panose="02020603050405020304" pitchFamily="18" charset="0"/>
              </a:rPr>
              <a:t>Juntenen</a:t>
            </a:r>
            <a:r>
              <a:rPr lang="en-US" sz="1000" dirty="0">
                <a:solidFill>
                  <a:srgbClr val="000000"/>
                </a:solidFill>
                <a:effectLst/>
                <a:latin typeface="Calibri" panose="020F0502020204030204" pitchFamily="34" charset="0"/>
                <a:ea typeface="Times New Roman" panose="02020603050405020304" pitchFamily="18" charset="0"/>
              </a:rPr>
              <a:t>, PhD, Shannon McCarty, BS, LP, Abby Roach-Moore, MSW, Beth Rutkowski, MPH,, and </a:t>
            </a:r>
            <a:r>
              <a:rPr lang="en-US" sz="1000" dirty="0" err="1">
                <a:solidFill>
                  <a:srgbClr val="000000"/>
                </a:solidFill>
                <a:effectLst/>
                <a:latin typeface="Calibri" panose="020F0502020204030204" pitchFamily="34" charset="0"/>
                <a:ea typeface="Times New Roman" panose="02020603050405020304" pitchFamily="18" charset="0"/>
              </a:rPr>
              <a:t>Maridee</a:t>
            </a:r>
            <a:r>
              <a:rPr lang="en-US" sz="1000" dirty="0">
                <a:solidFill>
                  <a:srgbClr val="000000"/>
                </a:solidFill>
                <a:effectLst/>
                <a:latin typeface="Calibri" panose="020F0502020204030204" pitchFamily="34" charset="0"/>
                <a:ea typeface="Times New Roman" panose="02020603050405020304" pitchFamily="18" charset="0"/>
              </a:rPr>
              <a:t> </a:t>
            </a:r>
            <a:r>
              <a:rPr lang="en-US" sz="1000" dirty="0" err="1">
                <a:solidFill>
                  <a:srgbClr val="000000"/>
                </a:solidFill>
                <a:effectLst/>
                <a:latin typeface="Calibri" panose="020F0502020204030204" pitchFamily="34" charset="0"/>
                <a:ea typeface="Times New Roman" panose="02020603050405020304" pitchFamily="18" charset="0"/>
              </a:rPr>
              <a:t>Shogren</a:t>
            </a:r>
            <a:r>
              <a:rPr lang="en-US" sz="1000" dirty="0">
                <a:solidFill>
                  <a:srgbClr val="000000"/>
                </a:solidFill>
                <a:effectLst/>
                <a:latin typeface="Calibri" panose="020F0502020204030204" pitchFamily="34" charset="0"/>
                <a:ea typeface="Times New Roman" panose="02020603050405020304" pitchFamily="18" charset="0"/>
              </a:rPr>
              <a:t>, DNP.</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 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If you require further information, please do not hesitate to contact the MPATTC (</a:t>
            </a:r>
            <a:r>
              <a:rPr lang="en-US" sz="1000" u="sng" dirty="0">
                <a:solidFill>
                  <a:srgbClr val="1155CC"/>
                </a:solidFill>
                <a:effectLst/>
                <a:latin typeface="Calibri" panose="020F0502020204030204" pitchFamily="34" charset="0"/>
                <a:ea typeface="Times New Roman" panose="02020603050405020304" pitchFamily="18" charset="0"/>
                <a:hlinkClick r:id="rId3"/>
              </a:rPr>
              <a:t>http://www.mpattc.org</a:t>
            </a:r>
            <a:r>
              <a:rPr lang="en-US" sz="1000" dirty="0">
                <a:solidFill>
                  <a:srgbClr val="000000"/>
                </a:solidFill>
                <a:effectLst/>
                <a:latin typeface="Calibri" panose="020F0502020204030204" pitchFamily="34" charset="0"/>
                <a:ea typeface="Times New Roman" panose="02020603050405020304" pitchFamily="18" charset="0"/>
              </a:rPr>
              <a:t>) or PSATTC (</a:t>
            </a:r>
            <a:r>
              <a:rPr lang="en-US" sz="1000" u="sng" dirty="0">
                <a:solidFill>
                  <a:srgbClr val="1155CC"/>
                </a:solidFill>
                <a:effectLst/>
                <a:latin typeface="Calibri" panose="020F0502020204030204" pitchFamily="34" charset="0"/>
                <a:ea typeface="Times New Roman" panose="02020603050405020304" pitchFamily="18" charset="0"/>
                <a:hlinkClick r:id="rId4"/>
              </a:rPr>
              <a:t>http://www.psattc.org</a:t>
            </a:r>
            <a:r>
              <a:rPr lang="en-US" sz="1000" dirty="0">
                <a:solidFill>
                  <a:srgbClr val="000000"/>
                </a:solidFill>
                <a:effectLst/>
                <a:latin typeface="Calibri" panose="020F0502020204030204" pitchFamily="34" charset="0"/>
                <a:ea typeface="Times New Roman" panose="02020603050405020304" pitchFamily="18" charset="0"/>
              </a:rPr>
              <a:t>)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000" u="sng" dirty="0">
                <a:solidFill>
                  <a:srgbClr val="1155CC"/>
                </a:solidFill>
                <a:effectLst/>
                <a:latin typeface="Calibri" panose="020F0502020204030204" pitchFamily="34" charset="0"/>
                <a:ea typeface="Times New Roman" panose="02020603050405020304" pitchFamily="18" charset="0"/>
                <a:hlinkClick r:id="rId3"/>
              </a:rPr>
              <a:t>http://www.mpattc.org</a:t>
            </a:r>
            <a:r>
              <a:rPr lang="en-US" sz="1000" dirty="0">
                <a:solidFill>
                  <a:srgbClr val="000000"/>
                </a:solidFill>
                <a:effectLst/>
                <a:latin typeface="Calibri" panose="020F0502020204030204" pitchFamily="34" charset="0"/>
                <a:ea typeface="Times New Roman" panose="02020603050405020304" pitchFamily="18" charset="0"/>
              </a:rPr>
              <a:t> and </a:t>
            </a:r>
            <a:r>
              <a:rPr lang="en-US" sz="1000" u="sng" dirty="0">
                <a:solidFill>
                  <a:srgbClr val="1155CC"/>
                </a:solidFill>
                <a:effectLst/>
                <a:latin typeface="Calibri" panose="020F0502020204030204" pitchFamily="34" charset="0"/>
                <a:ea typeface="Times New Roman" panose="02020603050405020304" pitchFamily="18" charset="0"/>
                <a:hlinkClick r:id="rId4"/>
              </a:rPr>
              <a:t>http://www.psattc.org</a:t>
            </a:r>
            <a:r>
              <a:rPr lang="en-US" sz="1000" dirty="0">
                <a:solidFill>
                  <a:srgbClr val="000000"/>
                </a:solidFill>
                <a:effectLst/>
                <a:latin typeface="Calibri" panose="020F0502020204030204" pitchFamily="34"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 Additional resources are available to enhance and support the information provided in this brief presentation.</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222222"/>
                </a:solidFill>
                <a:effectLst/>
                <a:latin typeface="Calibri" panose="020F0502020204030204" pitchFamily="34" charset="0"/>
                <a:ea typeface="Times New Roman" panose="02020603050405020304" pitchFamily="18" charset="0"/>
              </a:rPr>
              <a:t>Audio Recording: Thomas E. Freese, PhD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222222"/>
                </a:solidFill>
                <a:effectLst/>
                <a:latin typeface="Calibri" panose="020F0502020204030204" pitchFamily="34" charset="0"/>
                <a:ea typeface="Times New Roman" panose="02020603050405020304" pitchFamily="18" charset="0"/>
              </a:rPr>
              <a:t>Image Credit: Shutterstock (unless otherwise noted)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Date last updated: July 27, 2022.</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7936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C56E7F-3856-4F98-BB46-58150BDD2D4A}"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390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an individual drinks alcohol, it is broken down in three stages.  First, the enzyme Alcohol Dehydrogenase converts alcohol into Acetaldehyde.  Acetaldehyde is actually a toxic compound and therefore must be broken down further and eliminated.</a:t>
            </a:r>
          </a:p>
          <a:p>
            <a:pPr eaLnBrk="1" hangingPunct="1">
              <a:spcBef>
                <a:spcPct val="0"/>
              </a:spcBef>
            </a:pPr>
            <a:endParaRPr lang="en-US" altLang="en-US" dirty="0"/>
          </a:p>
          <a:p>
            <a:pPr eaLnBrk="1" hangingPunct="1">
              <a:spcBef>
                <a:spcPct val="0"/>
              </a:spcBef>
            </a:pPr>
            <a:r>
              <a:rPr lang="en-US" altLang="en-US" dirty="0"/>
              <a:t>This occurs through the enzyme Acetaldehyde Dehydrogenase.  It converts that acetaldehyde into acetate.  Finally, Acetate is converted into water and carbon dioxide and eliminated from the body.</a:t>
            </a:r>
          </a:p>
          <a:p>
            <a:pPr eaLnBrk="1" hangingPunct="1">
              <a:spcBef>
                <a:spcPct val="0"/>
              </a:spcBef>
            </a:pPr>
            <a:endParaRPr lang="en-US" altLang="en-US" dirty="0"/>
          </a:p>
          <a:p>
            <a:pPr eaLnBrk="1" hangingPunct="1">
              <a:spcBef>
                <a:spcPct val="0"/>
              </a:spcBef>
            </a:pPr>
            <a:r>
              <a:rPr lang="en-US" altLang="en-US" dirty="0"/>
              <a:t>Disulfiram works by blocking the effect of acetaldehyde </a:t>
            </a:r>
            <a:r>
              <a:rPr lang="en-US" altLang="en-US" dirty="0" err="1"/>
              <a:t>dehodrogenase</a:t>
            </a:r>
            <a:r>
              <a:rPr lang="en-US" altLang="en-US" dirty="0"/>
              <a:t>.  This causes a build of up the toxic acetaldehyde to levels 5-10 times greater than would normally occur of alcohol was breaking down normally.</a:t>
            </a:r>
          </a:p>
        </p:txBody>
      </p:sp>
    </p:spTree>
    <p:extLst>
      <p:ext uri="{BB962C8B-B14F-4D97-AF65-F5344CB8AC3E}">
        <p14:creationId xmlns:p14="http://schemas.microsoft.com/office/powerpoint/2010/main" val="1113741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64BE71A9-A13F-8264-3474-56C4A1FF2F0D}"/>
              </a:ext>
            </a:extLst>
          </p:cNvPr>
          <p:cNvPicPr>
            <a:picLocks noChangeAspect="1"/>
          </p:cNvPicPr>
          <p:nvPr userDrawn="1"/>
        </p:nvPicPr>
        <p:blipFill>
          <a:blip r:embed="rId3"/>
          <a:srcRect/>
          <a:stretch/>
        </p:blipFill>
        <p:spPr>
          <a:xfrm>
            <a:off x="457200" y="459511"/>
            <a:ext cx="3498618" cy="1275537"/>
          </a:xfrm>
          <a:prstGeom prst="rect">
            <a:avLst/>
          </a:prstGeom>
        </p:spPr>
      </p:pic>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5"/>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chemeClr val="bg1"/>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377721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62" r:id="rId4"/>
    <p:sldLayoutId id="2147483660" r:id="rId5"/>
    <p:sldLayoutId id="2147483661" r:id="rId6"/>
    <p:sldLayoutId id="2147483663" r:id="rId7"/>
    <p:sldLayoutId id="2147483665" r:id="rId8"/>
    <p:sldLayoutId id="2147483664" r:id="rId9"/>
    <p:sldLayoutId id="2147483666" r:id="rId10"/>
    <p:sldLayoutId id="2147483667" r:id="rId11"/>
    <p:sldLayoutId id="2147483668" r:id="rId12"/>
    <p:sldLayoutId id="2147483651" r:id="rId13"/>
    <p:sldLayoutId id="2147483670" r:id="rId14"/>
    <p:sldLayoutId id="2147483669" r:id="rId15"/>
    <p:sldLayoutId id="2147483653" r:id="rId16"/>
    <p:sldLayoutId id="2147483656"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1"/>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014A49-AC32-CB92-2543-DBB738CB3B1A}"/>
              </a:ext>
            </a:extLst>
          </p:cNvPr>
          <p:cNvSpPr>
            <a:spLocks noGrp="1"/>
          </p:cNvSpPr>
          <p:nvPr>
            <p:ph type="title"/>
          </p:nvPr>
        </p:nvSpPr>
        <p:spPr>
          <a:xfrm>
            <a:off x="467596" y="1124712"/>
            <a:ext cx="6811390" cy="2387600"/>
          </a:xfrm>
        </p:spPr>
        <p:txBody>
          <a:bodyPr/>
          <a:lstStyle/>
          <a:p>
            <a:r>
              <a:rPr lang="en-US" dirty="0"/>
              <a:t>How Does Disulfiram Work</a:t>
            </a:r>
          </a:p>
        </p:txBody>
      </p:sp>
      <p:pic>
        <p:nvPicPr>
          <p:cNvPr id="2" name="Picture 1">
            <a:extLst>
              <a:ext uri="{FF2B5EF4-FFF2-40B4-BE49-F238E27FC236}">
                <a16:creationId xmlns:a16="http://schemas.microsoft.com/office/drawing/2014/main" id="{CAA49BAB-B092-0AE2-00AA-542BA16E91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23639" y="3027623"/>
            <a:ext cx="2542751" cy="2805988"/>
          </a:xfrm>
          <a:prstGeom prst="rect">
            <a:avLst/>
          </a:prstGeom>
        </p:spPr>
      </p:pic>
    </p:spTree>
    <p:extLst>
      <p:ext uri="{BB962C8B-B14F-4D97-AF65-F5344CB8AC3E}">
        <p14:creationId xmlns:p14="http://schemas.microsoft.com/office/powerpoint/2010/main" val="255529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B014-EDC3-AF4F-C4D4-79379EEA04F7}"/>
              </a:ext>
            </a:extLst>
          </p:cNvPr>
          <p:cNvSpPr>
            <a:spLocks noGrp="1"/>
          </p:cNvSpPr>
          <p:nvPr>
            <p:ph type="title"/>
          </p:nvPr>
        </p:nvSpPr>
        <p:spPr/>
        <p:txBody>
          <a:bodyPr>
            <a:normAutofit/>
          </a:bodyPr>
          <a:lstStyle/>
          <a:p>
            <a:pPr algn="ctr"/>
            <a:r>
              <a:rPr lang="en-US" altLang="en-US" dirty="0">
                <a:solidFill>
                  <a:srgbClr val="3E5641"/>
                </a:solidFill>
                <a:latin typeface="Arial" panose="020B0604020202020204" pitchFamily="34" charset="0"/>
                <a:ea typeface="Tahoma" panose="020B0604030504040204" pitchFamily="34" charset="0"/>
                <a:cs typeface="Arial" panose="020B0604020202020204" pitchFamily="34" charset="0"/>
              </a:rPr>
              <a:t>How Does Disulfiram Work?</a:t>
            </a:r>
            <a:endParaRPr lang="en-US" dirty="0">
              <a:solidFill>
                <a:srgbClr val="3E5641"/>
              </a:solidFill>
              <a:latin typeface="Arial" panose="020B0604020202020204" pitchFamily="34" charset="0"/>
              <a:ea typeface="Tahoma" panose="020B0604030504040204" pitchFamily="34" charset="0"/>
              <a:cs typeface="Arial" panose="020B0604020202020204" pitchFamily="34" charset="0"/>
            </a:endParaRPr>
          </a:p>
        </p:txBody>
      </p:sp>
      <p:sp>
        <p:nvSpPr>
          <p:cNvPr id="39943" name="Slide Number Placeholder 5"/>
          <p:cNvSpPr txBox="1">
            <a:spLocks/>
          </p:cNvSpPr>
          <p:nvPr/>
        </p:nvSpPr>
        <p:spPr bwMode="auto">
          <a:xfrm>
            <a:off x="11353800" y="5906294"/>
            <a:ext cx="177086"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99CA64C-F626-455E-BA39-8D09973A9F71}" type="slidenum">
              <a:rPr kumimoji="0" lang="en-US" altLang="en-US" b="0" i="0" u="none" strike="noStrike" kern="1200" cap="none" spc="0" normalizeH="0" baseline="0" noProof="0">
                <a:ln>
                  <a:noFill/>
                </a:ln>
                <a:solidFill>
                  <a:prstClr val="black"/>
                </a:solidFill>
                <a:effectLst/>
                <a:uLnTx/>
                <a:uFillTx/>
                <a:latin typeface="Arial"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altLang="en-US"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39939" name="Picture 2" descr="Alcohol changes to acetaldehyde then to acetate and breaks down into water and carbon dioxide"/>
          <p:cNvPicPr>
            <a:picLocks noChangeAspect="1" noChangeArrowheads="1"/>
          </p:cNvPicPr>
          <p:nvPr/>
        </p:nvPicPr>
        <p:blipFill>
          <a:blip r:embed="rId3">
            <a:clrChange>
              <a:clrFrom>
                <a:srgbClr val="EEF3F9"/>
              </a:clrFrom>
              <a:clrTo>
                <a:srgbClr val="EEF3F9">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611168" y="2232780"/>
            <a:ext cx="850338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40" name="Group 1">
            <a:extLst>
              <a:ext uri="{C183D7F6-B498-43B3-948B-1728B52AA6E4}">
                <adec:decorative xmlns:adec="http://schemas.microsoft.com/office/drawing/2017/decorative" val="1"/>
              </a:ext>
            </a:extLst>
          </p:cNvPr>
          <p:cNvGrpSpPr>
            <a:grpSpLocks/>
          </p:cNvGrpSpPr>
          <p:nvPr/>
        </p:nvGrpSpPr>
        <p:grpSpPr bwMode="auto">
          <a:xfrm>
            <a:off x="4015681" y="1991368"/>
            <a:ext cx="1978881" cy="792079"/>
            <a:chOff x="2352675" y="2363788"/>
            <a:chExt cx="1550988" cy="609600"/>
          </a:xfrm>
        </p:grpSpPr>
        <p:sp>
          <p:nvSpPr>
            <p:cNvPr id="3" name="Rounded Rectangle 2"/>
            <p:cNvSpPr/>
            <p:nvPr/>
          </p:nvSpPr>
          <p:spPr>
            <a:xfrm>
              <a:off x="2352675" y="2363788"/>
              <a:ext cx="1550988" cy="571500"/>
            </a:xfrm>
            <a:prstGeom prst="roundRect">
              <a:avLst>
                <a:gd name="adj" fmla="val 50000"/>
              </a:avLst>
            </a:prstGeom>
            <a:solidFill>
              <a:srgbClr val="3E564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7" name="Rounded Rectangle 6"/>
            <p:cNvSpPr>
              <a:spLocks noChangeAspect="1"/>
            </p:cNvSpPr>
            <p:nvPr/>
          </p:nvSpPr>
          <p:spPr>
            <a:xfrm>
              <a:off x="2378075" y="2439988"/>
              <a:ext cx="1500188" cy="5334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rPr>
                <a:t>Alcohol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rPr>
                <a:t>Dehydrogenase</a:t>
              </a:r>
            </a:p>
          </p:txBody>
        </p:sp>
      </p:grpSp>
      <p:grpSp>
        <p:nvGrpSpPr>
          <p:cNvPr id="5" name="Group 4">
            <a:extLst>
              <a:ext uri="{C183D7F6-B498-43B3-948B-1728B52AA6E4}">
                <adec:decorative xmlns:adec="http://schemas.microsoft.com/office/drawing/2017/decorative" val="1"/>
              </a:ext>
            </a:extLst>
          </p:cNvPr>
          <p:cNvGrpSpPr>
            <a:grpSpLocks/>
          </p:cNvGrpSpPr>
          <p:nvPr/>
        </p:nvGrpSpPr>
        <p:grpSpPr bwMode="auto">
          <a:xfrm>
            <a:off x="6155910" y="1990007"/>
            <a:ext cx="2137464" cy="793440"/>
            <a:chOff x="4316413" y="1676401"/>
            <a:chExt cx="1550987" cy="609599"/>
          </a:xfrm>
        </p:grpSpPr>
        <p:sp>
          <p:nvSpPr>
            <p:cNvPr id="10" name="Rounded Rectangle 9"/>
            <p:cNvSpPr/>
            <p:nvPr/>
          </p:nvSpPr>
          <p:spPr>
            <a:xfrm>
              <a:off x="4316413" y="1676401"/>
              <a:ext cx="1550987" cy="571500"/>
            </a:xfrm>
            <a:prstGeom prst="roundRect">
              <a:avLst>
                <a:gd name="adj" fmla="val 50000"/>
              </a:avLst>
            </a:prstGeom>
            <a:solidFill>
              <a:srgbClr val="3E564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1" name="Rounded Rectangle 10"/>
            <p:cNvSpPr>
              <a:spLocks noChangeAspect="1"/>
            </p:cNvSpPr>
            <p:nvPr/>
          </p:nvSpPr>
          <p:spPr>
            <a:xfrm>
              <a:off x="4367213" y="1752600"/>
              <a:ext cx="1447800" cy="5334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ea typeface="+mn-ea"/>
                  <a:cs typeface="+mn-cs"/>
                </a:rPr>
                <a:t>Acetaldehyde Dehydrogenase</a:t>
              </a:r>
            </a:p>
          </p:txBody>
        </p:sp>
      </p:grpSp>
      <p:sp>
        <p:nvSpPr>
          <p:cNvPr id="4" name="Rectangle 3">
            <a:extLst>
              <a:ext uri="{C183D7F6-B498-43B3-948B-1728B52AA6E4}">
                <adec:decorative xmlns:adec="http://schemas.microsoft.com/office/drawing/2017/decorative" val="1"/>
              </a:ext>
            </a:extLst>
          </p:cNvPr>
          <p:cNvSpPr/>
          <p:nvPr/>
        </p:nvSpPr>
        <p:spPr>
          <a:xfrm>
            <a:off x="4676916" y="4074554"/>
            <a:ext cx="1417560" cy="52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3" name="Rectangle 12">
            <a:extLst>
              <a:ext uri="{C183D7F6-B498-43B3-948B-1728B52AA6E4}">
                <adec:decorative xmlns:adec="http://schemas.microsoft.com/office/drawing/2017/decorative" val="1"/>
              </a:ext>
            </a:extLst>
          </p:cNvPr>
          <p:cNvSpPr/>
          <p:nvPr/>
        </p:nvSpPr>
        <p:spPr>
          <a:xfrm>
            <a:off x="6956258" y="4025930"/>
            <a:ext cx="1252636" cy="52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13">
            <a:extLst>
              <a:ext uri="{C183D7F6-B498-43B3-948B-1728B52AA6E4}">
                <adec:decorative xmlns:adec="http://schemas.microsoft.com/office/drawing/2017/decorative" val="1"/>
              </a:ext>
            </a:extLst>
          </p:cNvPr>
          <p:cNvSpPr/>
          <p:nvPr/>
        </p:nvSpPr>
        <p:spPr>
          <a:xfrm>
            <a:off x="8973488" y="3107064"/>
            <a:ext cx="735612" cy="588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5" name="Rectangle 14">
            <a:extLst>
              <a:ext uri="{C183D7F6-B498-43B3-948B-1728B52AA6E4}">
                <adec:decorative xmlns:adec="http://schemas.microsoft.com/office/drawing/2017/decorative" val="1"/>
              </a:ext>
            </a:extLst>
          </p:cNvPr>
          <p:cNvSpPr/>
          <p:nvPr/>
        </p:nvSpPr>
        <p:spPr>
          <a:xfrm>
            <a:off x="9059819" y="4836332"/>
            <a:ext cx="735612" cy="565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24555016"/>
      </p:ext>
    </p:extLst>
  </p:cSld>
  <p:clrMapOvr>
    <a:masterClrMapping/>
  </p:clrMapOvr>
  <p:transition advTm="379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669</Words>
  <Application>Microsoft Macintosh PowerPoint</Application>
  <PresentationFormat>Widescreen</PresentationFormat>
  <Paragraphs>20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Gill Sans MT</vt:lpstr>
      <vt:lpstr>Times New Roman</vt:lpstr>
      <vt:lpstr>Office Theme</vt:lpstr>
      <vt:lpstr>How Does Disulfiram Work</vt:lpstr>
      <vt:lpstr>How Does Disulfiram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Shannon Browning</cp:lastModifiedBy>
  <cp:revision>58</cp:revision>
  <dcterms:created xsi:type="dcterms:W3CDTF">2022-06-22T17:25:43Z</dcterms:created>
  <dcterms:modified xsi:type="dcterms:W3CDTF">2024-10-21T22:41:55Z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b38bac-b8d9-4247-86ce-c60989fdd649_Enabled">
    <vt:lpwstr>true</vt:lpwstr>
  </property>
  <property fmtid="{D5CDD505-2E9C-101B-9397-08002B2CF9AE}" pid="3" name="MSIP_Label_49b38bac-b8d9-4247-86ce-c60989fdd649_SetDate">
    <vt:lpwstr>2022-08-30T22:01:50Z</vt:lpwstr>
  </property>
  <property fmtid="{D5CDD505-2E9C-101B-9397-08002B2CF9AE}" pid="4" name="MSIP_Label_49b38bac-b8d9-4247-86ce-c60989fdd649_Method">
    <vt:lpwstr>Standard</vt:lpwstr>
  </property>
  <property fmtid="{D5CDD505-2E9C-101B-9397-08002B2CF9AE}" pid="5" name="MSIP_Label_49b38bac-b8d9-4247-86ce-c60989fdd649_Name">
    <vt:lpwstr>defa4170-0d19-0005-0004-bc88714345d2</vt:lpwstr>
  </property>
  <property fmtid="{D5CDD505-2E9C-101B-9397-08002B2CF9AE}" pid="6" name="MSIP_Label_49b38bac-b8d9-4247-86ce-c60989fdd649_SiteId">
    <vt:lpwstr>523b4bfc-0ebd-4c03-b2b9-6f6a17fd31d8</vt:lpwstr>
  </property>
  <property fmtid="{D5CDD505-2E9C-101B-9397-08002B2CF9AE}" pid="7" name="MSIP_Label_49b38bac-b8d9-4247-86ce-c60989fdd649_ActionId">
    <vt:lpwstr>76c2a111-e6cc-44fc-ae6f-587f4f00b098</vt:lpwstr>
  </property>
  <property fmtid="{D5CDD505-2E9C-101B-9397-08002B2CF9AE}" pid="8" name="MSIP_Label_49b38bac-b8d9-4247-86ce-c60989fdd649_ContentBits">
    <vt:lpwstr>0</vt:lpwstr>
  </property>
</Properties>
</file>