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56" r:id="rId2"/>
    <p:sldId id="260" r:id="rId3"/>
    <p:sldId id="277"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51382" autoAdjust="0"/>
  </p:normalViewPr>
  <p:slideViewPr>
    <p:cSldViewPr snapToGrid="0" snapToObjects="1">
      <p:cViewPr varScale="1">
        <p:scale>
          <a:sx n="58" d="100"/>
          <a:sy n="58" d="100"/>
        </p:scale>
        <p:origin x="276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ugabuse.gov/publications/research-reports/methamphetamine/overvie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rugabuse.gov/publications/research-reports/methamphetamine/overvie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ihcm.org/publications/stimulant-deaths-on-the-rise-compounded-by-rise-in-synthetic-opioid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0" i="0" kern="1200" dirty="0">
                <a:solidFill>
                  <a:schemeClr val="tx1"/>
                </a:solidFill>
                <a:effectLst/>
                <a:latin typeface="+mn-lt"/>
                <a:ea typeface="+mn-ea"/>
                <a:cs typeface="+mn-cs"/>
              </a:rPr>
              <a:t>Acute overdose from</a:t>
            </a:r>
            <a:r>
              <a:rPr lang="en-US" sz="1200" b="0" i="0" kern="1200" baseline="0" dirty="0">
                <a:solidFill>
                  <a:schemeClr val="tx1"/>
                </a:solidFill>
                <a:effectLst/>
                <a:latin typeface="+mn-lt"/>
                <a:ea typeface="+mn-ea"/>
                <a:cs typeface="+mn-cs"/>
              </a:rPr>
              <a:t> use of stimulants is associated with a variety of medical complications. </a:t>
            </a:r>
            <a:r>
              <a:rPr lang="en-US" sz="1200" b="1" i="0" kern="1200" dirty="0">
                <a:solidFill>
                  <a:schemeClr val="tx1"/>
                </a:solidFill>
                <a:effectLst/>
                <a:latin typeface="+mn-lt"/>
                <a:ea typeface="+mn-ea"/>
                <a:cs typeface="+mn-cs"/>
              </a:rPr>
              <a:t>Hyperthermia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refers to a group of heat-related conditions characterized by an abnormally high body temperature — in other words, the opposite of hypothermia. The condition occurs when the body's heat-regulation system becomes overwhelmed by outside factors, causing a person's internal temperature to rise. A</a:t>
            </a:r>
            <a:r>
              <a:rPr lang="en-US" sz="1200" b="0"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convulsion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a medical condition where body muscles contract and relax rapidly and repeatedly, resulting in uncontrolled actions of the body. Because epileptic seizures typically include</a:t>
            </a:r>
            <a:r>
              <a:rPr lang="en-US" sz="1200" b="0"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convulsions</a:t>
            </a:r>
            <a:r>
              <a:rPr lang="en-US" sz="1200" b="0" i="0" kern="1200" dirty="0">
                <a:solidFill>
                  <a:schemeClr val="tx1"/>
                </a:solidFill>
                <a:effectLst/>
                <a:latin typeface="+mn-lt"/>
                <a:ea typeface="+mn-ea"/>
                <a:cs typeface="+mn-cs"/>
              </a:rPr>
              <a:t>, the term</a:t>
            </a:r>
            <a:r>
              <a:rPr lang="en-US" sz="1200" b="0"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convulsion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sometimes used as a synonym for seizure. </a:t>
            </a:r>
            <a:r>
              <a:rPr lang="en-US" altLang="en-US" sz="1200" b="1" i="0" kern="1200" dirty="0">
                <a:solidFill>
                  <a:schemeClr val="tx1"/>
                </a:solidFill>
                <a:effectLst/>
                <a:latin typeface="+mn-lt"/>
                <a:ea typeface="+mn-ea"/>
                <a:cs typeface="+mn-cs"/>
              </a:rPr>
              <a:t>Myocardial Infarction </a:t>
            </a:r>
            <a:r>
              <a:rPr lang="en-US" altLang="en-US" sz="1200" b="0" i="0" kern="1200" dirty="0">
                <a:solidFill>
                  <a:schemeClr val="tx1"/>
                </a:solidFill>
                <a:effectLst/>
                <a:latin typeface="+mn-lt"/>
                <a:ea typeface="+mn-ea"/>
                <a:cs typeface="+mn-cs"/>
              </a:rPr>
              <a:t>is another name for a heart attack.</a:t>
            </a:r>
          </a:p>
          <a:p>
            <a:pPr eaLnBrk="1" hangingPunct="1"/>
            <a:endParaRPr lang="en-US" altLang="en-US" sz="1200" b="0" i="0" kern="1200" dirty="0">
              <a:solidFill>
                <a:schemeClr val="tx1"/>
              </a:solidFill>
              <a:effectLst/>
              <a:latin typeface="+mn-lt"/>
              <a:ea typeface="+mn-ea"/>
              <a:cs typeface="+mn-cs"/>
            </a:endParaRPr>
          </a:p>
          <a:p>
            <a:pPr eaLnBrk="1" hangingPunct="1"/>
            <a:r>
              <a:rPr lang="en-US" b="1" i="0" dirty="0">
                <a:solidFill>
                  <a:srgbClr val="202124"/>
                </a:solidFill>
                <a:effectLst/>
                <a:latin typeface="Roboto" panose="02000000000000000000" pitchFamily="2" charset="0"/>
              </a:rPr>
              <a:t>Rhabdomyolysis</a:t>
            </a:r>
            <a:r>
              <a:rPr lang="en-US" b="0" i="0" dirty="0">
                <a:solidFill>
                  <a:srgbClr val="202124"/>
                </a:solidFill>
                <a:effectLst/>
                <a:latin typeface="Roboto" panose="02000000000000000000" pitchFamily="2" charset="0"/>
              </a:rPr>
              <a:t> is a serious medical condition that can be fatal or result in permanent disability. It can occur when damaged muscle tissue releases its proteins and electrolytes into the blood. These substances can damage the heart and kidneys and cause permanent disability or even death.</a:t>
            </a:r>
            <a:endParaRPr lang="en-US" sz="1200" b="0" i="0" kern="1200" dirty="0">
              <a:solidFill>
                <a:schemeClr val="tx1"/>
              </a:solidFill>
              <a:effectLst/>
              <a:latin typeface="+mn-lt"/>
              <a:ea typeface="+mn-ea"/>
              <a:cs typeface="+mn-cs"/>
            </a:endParaRPr>
          </a:p>
          <a:p>
            <a:pPr eaLnBrk="1" hangingPunct="1"/>
            <a:endParaRPr lang="en-US" altLang="en-US" sz="1200" b="0" i="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National Institute</a:t>
            </a:r>
            <a:r>
              <a:rPr lang="en-US" sz="1200" b="0" i="0" kern="1200" baseline="0" dirty="0">
                <a:solidFill>
                  <a:schemeClr val="tx1"/>
                </a:solidFill>
                <a:effectLst/>
                <a:latin typeface="+mn-lt"/>
                <a:ea typeface="+mn-ea"/>
                <a:cs typeface="+mn-cs"/>
              </a:rPr>
              <a:t> on Drug Abuse</a:t>
            </a:r>
            <a:r>
              <a:rPr lang="en-US" sz="1200" b="0" i="0" kern="1200" dirty="0">
                <a:solidFill>
                  <a:schemeClr val="tx1"/>
                </a:solidFill>
                <a:effectLst/>
                <a:latin typeface="+mn-lt"/>
                <a:ea typeface="+mn-ea"/>
                <a:cs typeface="+mn-cs"/>
              </a:rPr>
              <a:t>. (2019, October 16). </a:t>
            </a:r>
            <a:r>
              <a:rPr lang="en-US" sz="1200" b="0" i="1" kern="1200" dirty="0">
                <a:solidFill>
                  <a:schemeClr val="tx1"/>
                </a:solidFill>
                <a:effectLst/>
                <a:latin typeface="+mn-lt"/>
                <a:ea typeface="+mn-ea"/>
                <a:cs typeface="+mn-cs"/>
              </a:rPr>
              <a:t>Methamphetamine</a:t>
            </a:r>
            <a:r>
              <a:rPr lang="en-US" sz="1200" b="0" i="0" kern="1200" dirty="0">
                <a:solidFill>
                  <a:schemeClr val="tx1"/>
                </a:solidFill>
                <a:effectLst/>
                <a:latin typeface="+mn-lt"/>
                <a:ea typeface="+mn-ea"/>
                <a:cs typeface="+mn-cs"/>
              </a:rPr>
              <a:t>. Retrieved June 11, 2020, from </a:t>
            </a:r>
            <a:r>
              <a:rPr lang="en-US" dirty="0">
                <a:hlinkClick r:id="rId3"/>
              </a:rPr>
              <a:t>https://www.drugabuse.gov/publications/research-reports/methamphetamine/overview</a:t>
            </a:r>
            <a:r>
              <a:rPr lang="en-US" dirty="0"/>
              <a:t>.</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277531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0" i="0" kern="1200" dirty="0">
                <a:solidFill>
                  <a:schemeClr val="tx1"/>
                </a:solidFill>
                <a:effectLst/>
                <a:latin typeface="+mn-lt"/>
                <a:ea typeface="+mn-ea"/>
                <a:cs typeface="+mn-cs"/>
              </a:rPr>
              <a:t>Chronic stimulant use causes</a:t>
            </a:r>
            <a:r>
              <a:rPr lang="en-US" sz="1200" b="0" i="0" kern="1200" baseline="0" dirty="0">
                <a:solidFill>
                  <a:schemeClr val="tx1"/>
                </a:solidFill>
                <a:effectLst/>
                <a:latin typeface="+mn-lt"/>
                <a:ea typeface="+mn-ea"/>
                <a:cs typeface="+mn-cs"/>
              </a:rPr>
              <a:t> damage in structure and/or function. Specific examples of problems caused are listed here for specific organs, including some severe psychological effects.</a:t>
            </a:r>
            <a:endParaRPr lang="en-US" altLang="en-US" sz="1200" b="0" i="0" kern="1200" dirty="0">
              <a:solidFill>
                <a:schemeClr val="tx1"/>
              </a:solidFill>
              <a:effectLst/>
              <a:latin typeface="+mn-lt"/>
              <a:ea typeface="+mn-ea"/>
              <a:cs typeface="+mn-cs"/>
            </a:endParaRPr>
          </a:p>
          <a:p>
            <a:pPr eaLnBrk="1" hangingPunct="1"/>
            <a:endParaRPr lang="en-US" altLang="en-US" sz="1200" b="0" i="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National Institute</a:t>
            </a:r>
            <a:r>
              <a:rPr lang="en-US" sz="1200" b="0" i="0" kern="1200" baseline="0" dirty="0">
                <a:solidFill>
                  <a:schemeClr val="tx1"/>
                </a:solidFill>
                <a:effectLst/>
                <a:latin typeface="+mn-lt"/>
                <a:ea typeface="+mn-ea"/>
                <a:cs typeface="+mn-cs"/>
              </a:rPr>
              <a:t> on Drug Abuse</a:t>
            </a:r>
            <a:r>
              <a:rPr lang="en-US" sz="1200" b="0" i="0" kern="1200" dirty="0">
                <a:solidFill>
                  <a:schemeClr val="tx1"/>
                </a:solidFill>
                <a:effectLst/>
                <a:latin typeface="+mn-lt"/>
                <a:ea typeface="+mn-ea"/>
                <a:cs typeface="+mn-cs"/>
              </a:rPr>
              <a:t>. (2019, October 16). </a:t>
            </a:r>
            <a:r>
              <a:rPr lang="en-US" sz="1200" b="0" i="1" kern="1200" dirty="0">
                <a:solidFill>
                  <a:schemeClr val="tx1"/>
                </a:solidFill>
                <a:effectLst/>
                <a:latin typeface="+mn-lt"/>
                <a:ea typeface="+mn-ea"/>
                <a:cs typeface="+mn-cs"/>
              </a:rPr>
              <a:t>Methamphetamine</a:t>
            </a:r>
            <a:r>
              <a:rPr lang="en-US" sz="1200" b="0" i="0" kern="1200" dirty="0">
                <a:solidFill>
                  <a:schemeClr val="tx1"/>
                </a:solidFill>
                <a:effectLst/>
                <a:latin typeface="+mn-lt"/>
                <a:ea typeface="+mn-ea"/>
                <a:cs typeface="+mn-cs"/>
              </a:rPr>
              <a:t>. Retrieved June 11, 2020, from </a:t>
            </a:r>
            <a:r>
              <a:rPr lang="en-US" dirty="0">
                <a:hlinkClick r:id="rId3"/>
              </a:rPr>
              <a:t>https://www.drugabuse.gov/publications/research-reports/methamphetamine/overview</a:t>
            </a:r>
            <a:r>
              <a:rPr lang="en-US" dirty="0"/>
              <a:t>.</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384642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Although stimulant deaths tend to involve only one type of stimulant (cocaine or methamphetamine), very significant portions of those deaths also involve an opioid. Over the 2009-2019 period, as the number of stimulant overdose deaths increased more than fivefold from 5,808 to 30,173, the share of these deaths that involved one or more opioids rose from 40 percent to 63 percent.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Moreover, the three waves of the opioid crisis can be clearly seen within these stimulant deaths. In 2009, commonly prescribed opioid medications were the opioid type most likely to be involved in stimulant overdoses, being present in 26 percent of stimulant deaths. Five years later, the rising prominence of heroin can be detected, with this substance eclipsing prescription opioids as the type of opioid most often involved in stimulant deaths. By 2019, the importance of both of those opioid types has been dwarfed by the explosion of synthetic opioids. Forty-eight percent of all stimulant overdose deaths in 2019 also involved a synthetic opioid.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rising stimulant death rates and the growing involvement of synthetic opioids is leading to speculation that fentanyl is increasingly being mixed into cocaine and methamphetamine. This may happen accidentally when dealers handle both fentanyl and stimulants, or it may be intentional to stretch the supply of the stimulants. Additionally, some users may intentionally alternate between opioids (which are depressants) and stimulants to balance out the highs and lows of these different substances.</a:t>
            </a:r>
          </a:p>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a:t>
            </a:r>
            <a:r>
              <a:rPr lang="en-US" baseline="0" dirty="0"/>
              <a:t>data slide originates from a recent </a:t>
            </a:r>
            <a:r>
              <a:rPr lang="en-US" i="1" baseline="0" dirty="0"/>
              <a:t>Data Insights </a:t>
            </a:r>
            <a:r>
              <a:rPr lang="en-US" baseline="0" dirty="0"/>
              <a:t>report released by the National Institute for Health Care Management (NIHCM) Foundation. </a:t>
            </a:r>
          </a:p>
          <a:p>
            <a:endParaRPr lang="en-US" sz="1200" b="0" i="0" kern="1200" dirty="0">
              <a:solidFill>
                <a:schemeClr val="tx1"/>
              </a:solidFill>
              <a:effectLst/>
              <a:latin typeface="+mn-lt"/>
              <a:ea typeface="+mn-ea"/>
              <a:cs typeface="+mn-cs"/>
            </a:endParaRPr>
          </a:p>
          <a:p>
            <a:r>
              <a:rPr lang="en-US" b="1" baseline="0" dirty="0"/>
              <a:t>REFERENCE:</a:t>
            </a:r>
          </a:p>
          <a:p>
            <a:r>
              <a:rPr lang="en-US" baseline="0" dirty="0"/>
              <a:t>National Institute for Health Care Management Foundation. (2021, May). </a:t>
            </a:r>
            <a:r>
              <a:rPr lang="en-US" i="1" baseline="0" dirty="0"/>
              <a:t>Stimulant Deaths on the Rise, Compounded by Rise in Synthetic Opioids</a:t>
            </a:r>
            <a:r>
              <a:rPr lang="en-US" baseline="0" dirty="0"/>
              <a:t>. Retrieved June 8, 2021, from </a:t>
            </a:r>
            <a:r>
              <a:rPr lang="en-US" sz="1200" u="sng" kern="1200" dirty="0">
                <a:solidFill>
                  <a:schemeClr val="tx1"/>
                </a:solidFill>
                <a:effectLst/>
                <a:latin typeface="+mn-lt"/>
                <a:ea typeface="+mn-ea"/>
                <a:cs typeface="+mn-cs"/>
                <a:hlinkClick r:id="rId3"/>
              </a:rPr>
              <a:t>https://nihcm.org/publications/stimulant-deaths-on-the-rise-compounded-by-rise-in-synthetic-opioids</a:t>
            </a:r>
            <a:r>
              <a:rPr lang="en-US" dirty="0"/>
              <a:t>.</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2260658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a:xfrm>
            <a:off x="457200" y="1131824"/>
            <a:ext cx="5486400" cy="2387600"/>
          </a:xfrm>
        </p:spPr>
        <p:txBody>
          <a:bodyPr/>
          <a:lstStyle/>
          <a:p>
            <a:r>
              <a:rPr lang="en-US" dirty="0"/>
              <a:t>Acute and Chronic Effects of Stimulants on the Body, Part II</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#5</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p:txBody>
          <a:bodyPr/>
          <a:lstStyle/>
          <a:p>
            <a:r>
              <a:rPr lang="en-US" dirty="0"/>
              <a:t>Chronic Stimulant Use (1)</a:t>
            </a:r>
          </a:p>
        </p:txBody>
      </p:sp>
      <p:sp>
        <p:nvSpPr>
          <p:cNvPr id="3" name="Content Placeholder 2">
            <a:extLst>
              <a:ext uri="{FF2B5EF4-FFF2-40B4-BE49-F238E27FC236}">
                <a16:creationId xmlns:a16="http://schemas.microsoft.com/office/drawing/2014/main" id="{CBCB2C38-09C6-587C-29B4-82CA639D98C4}"/>
              </a:ext>
            </a:extLst>
          </p:cNvPr>
          <p:cNvSpPr>
            <a:spLocks noGrp="1"/>
          </p:cNvSpPr>
          <p:nvPr>
            <p:ph idx="1"/>
          </p:nvPr>
        </p:nvSpPr>
        <p:spPr/>
        <p:txBody>
          <a:bodyPr vert="horz" lIns="91440" tIns="45720" rIns="91440" bIns="45720" rtlCol="0">
            <a:normAutofit/>
          </a:bodyPr>
          <a:lstStyle/>
          <a:p>
            <a:pPr marL="342900" indent="-342900">
              <a:buBlip>
                <a:blip r:embed="rId3"/>
              </a:buBlip>
            </a:pPr>
            <a:r>
              <a:rPr lang="en-US" dirty="0"/>
              <a:t>Acute Overdose:</a:t>
            </a:r>
          </a:p>
          <a:p>
            <a:pPr marL="342900" indent="-342900">
              <a:buBlip>
                <a:blip r:embed="rId3"/>
              </a:buBlip>
            </a:pPr>
            <a:r>
              <a:rPr lang="en-US" dirty="0"/>
              <a:t>Severe hyperthermia</a:t>
            </a:r>
          </a:p>
          <a:p>
            <a:pPr marL="342900" indent="-342900">
              <a:buBlip>
                <a:blip r:embed="rId3"/>
              </a:buBlip>
            </a:pPr>
            <a:r>
              <a:rPr lang="en-US" dirty="0"/>
              <a:t>Convulsions</a:t>
            </a:r>
          </a:p>
          <a:p>
            <a:pPr marL="342900" indent="-342900">
              <a:buBlip>
                <a:blip r:embed="rId3"/>
              </a:buBlip>
            </a:pPr>
            <a:r>
              <a:rPr lang="en-US" dirty="0"/>
              <a:t>Severe dehydration</a:t>
            </a:r>
          </a:p>
          <a:p>
            <a:pPr marL="342900" indent="-342900">
              <a:buBlip>
                <a:blip r:embed="rId3"/>
              </a:buBlip>
            </a:pPr>
            <a:r>
              <a:rPr lang="en-US" dirty="0"/>
              <a:t>Rhabdomyolysis (too much myoglobin being filtered by the kidneys) </a:t>
            </a:r>
            <a:r>
              <a:rPr lang="en-US" dirty="0">
                <a:sym typeface="Wingdings" panose="05000000000000000000" pitchFamily="2" charset="2"/>
              </a:rPr>
              <a:t> acute renal failure</a:t>
            </a:r>
          </a:p>
          <a:p>
            <a:pPr marL="342900" indent="-342900">
              <a:buBlip>
                <a:blip r:embed="rId3"/>
              </a:buBlip>
            </a:pPr>
            <a:r>
              <a:rPr lang="en-US" dirty="0">
                <a:sym typeface="Wingdings" panose="05000000000000000000" pitchFamily="2" charset="2"/>
              </a:rPr>
              <a:t>Stroke</a:t>
            </a:r>
          </a:p>
          <a:p>
            <a:pPr marL="342900" indent="-342900">
              <a:buBlip>
                <a:blip r:embed="rId3"/>
              </a:buBlip>
            </a:pPr>
            <a:r>
              <a:rPr lang="en-US" dirty="0">
                <a:sym typeface="Wingdings" panose="05000000000000000000" pitchFamily="2" charset="2"/>
              </a:rPr>
              <a:t>Myocardial infarction</a:t>
            </a:r>
            <a:endParaRPr lang="en-US" dirty="0"/>
          </a:p>
        </p:txBody>
      </p:sp>
      <p:sp>
        <p:nvSpPr>
          <p:cNvPr id="4" name="Slide Number Placeholder 3">
            <a:extLst>
              <a:ext uri="{FF2B5EF4-FFF2-40B4-BE49-F238E27FC236}">
                <a16:creationId xmlns:a16="http://schemas.microsoft.com/office/drawing/2014/main" id="{250B18EC-AAC5-647C-15B3-A02287EFA2B9}"/>
              </a:ext>
            </a:extLst>
          </p:cNvPr>
          <p:cNvSpPr>
            <a:spLocks noGrp="1"/>
          </p:cNvSpPr>
          <p:nvPr>
            <p:ph type="sldNum" sz="quarter" idx="10"/>
          </p:nvPr>
        </p:nvSpPr>
        <p:spPr/>
        <p:txBody>
          <a:bodyPr/>
          <a:lstStyle/>
          <a:p>
            <a:fld id="{40297E34-0326-6442-A83A-7AC02FF9B76A}" type="slidenum">
              <a:rPr lang="en-US" smtClean="0"/>
              <a:pPr/>
              <a:t>2</a:t>
            </a:fld>
            <a:endParaRPr lang="en-US" dirty="0"/>
          </a:p>
        </p:txBody>
      </p:sp>
      <p:sp>
        <p:nvSpPr>
          <p:cNvPr id="5" name="TextBox 4">
            <a:extLst>
              <a:ext uri="{FF2B5EF4-FFF2-40B4-BE49-F238E27FC236}">
                <a16:creationId xmlns:a16="http://schemas.microsoft.com/office/drawing/2014/main" id="{7FCF69A0-EC23-12B6-82A6-71383B528487}"/>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2019.</a:t>
            </a:r>
          </a:p>
        </p:txBody>
      </p:sp>
    </p:spTree>
    <p:extLst>
      <p:ext uri="{BB962C8B-B14F-4D97-AF65-F5344CB8AC3E}">
        <p14:creationId xmlns:p14="http://schemas.microsoft.com/office/powerpoint/2010/main" val="189742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p:txBody>
          <a:bodyPr/>
          <a:lstStyle/>
          <a:p>
            <a:r>
              <a:rPr lang="en-US" dirty="0"/>
              <a:t>Chronic Stimulant Use (2)</a:t>
            </a:r>
          </a:p>
        </p:txBody>
      </p:sp>
      <p:sp>
        <p:nvSpPr>
          <p:cNvPr id="3" name="Content Placeholder 2">
            <a:extLst>
              <a:ext uri="{FF2B5EF4-FFF2-40B4-BE49-F238E27FC236}">
                <a16:creationId xmlns:a16="http://schemas.microsoft.com/office/drawing/2014/main" id="{CBCB2C38-09C6-587C-29B4-82CA639D98C4}"/>
              </a:ext>
            </a:extLst>
          </p:cNvPr>
          <p:cNvSpPr>
            <a:spLocks noGrp="1"/>
          </p:cNvSpPr>
          <p:nvPr>
            <p:ph idx="1"/>
          </p:nvPr>
        </p:nvSpPr>
        <p:spPr/>
        <p:txBody>
          <a:bodyPr vert="horz" lIns="91440" tIns="45720" rIns="91440" bIns="45720" rtlCol="0">
            <a:normAutofit lnSpcReduction="10000"/>
          </a:bodyPr>
          <a:lstStyle/>
          <a:p>
            <a:r>
              <a:rPr lang="en-US" b="1" dirty="0">
                <a:solidFill>
                  <a:schemeClr val="accent3"/>
                </a:solidFill>
              </a:rPr>
              <a:t>Organ System Damage:</a:t>
            </a:r>
          </a:p>
          <a:p>
            <a:pPr marL="342900" indent="-342900">
              <a:buBlip>
                <a:blip r:embed="rId3"/>
              </a:buBlip>
            </a:pPr>
            <a:r>
              <a:rPr lang="en-US" dirty="0"/>
              <a:t>Respiratory </a:t>
            </a:r>
            <a:r>
              <a:rPr lang="en-US" dirty="0">
                <a:solidFill>
                  <a:srgbClr val="A8AAAD"/>
                </a:solidFill>
              </a:rPr>
              <a:t>(pulmonary hypertension, difficulty breathing, pleuritic chest pain, decreased capacity)</a:t>
            </a:r>
          </a:p>
          <a:p>
            <a:pPr marL="342900" indent="-342900">
              <a:buBlip>
                <a:blip r:embed="rId3"/>
              </a:buBlip>
            </a:pPr>
            <a:r>
              <a:rPr lang="en-US" dirty="0"/>
              <a:t>Neurological </a:t>
            </a:r>
            <a:r>
              <a:rPr lang="en-US" dirty="0">
                <a:solidFill>
                  <a:srgbClr val="A8AAAD"/>
                </a:solidFill>
              </a:rPr>
              <a:t>(stroke, seizure, hemorrhage, cerebral vasculitis)</a:t>
            </a:r>
          </a:p>
          <a:p>
            <a:pPr marL="342900" indent="-342900">
              <a:buBlip>
                <a:blip r:embed="rId3"/>
              </a:buBlip>
            </a:pPr>
            <a:r>
              <a:rPr lang="en-US" dirty="0"/>
              <a:t>Renal failure </a:t>
            </a:r>
            <a:r>
              <a:rPr lang="en-US" dirty="0">
                <a:solidFill>
                  <a:srgbClr val="A8AAAD"/>
                </a:solidFill>
              </a:rPr>
              <a:t>(resulting from rhabdomyolysis)</a:t>
            </a:r>
          </a:p>
          <a:p>
            <a:pPr marL="342900" indent="-342900">
              <a:buBlip>
                <a:blip r:embed="rId3"/>
              </a:buBlip>
            </a:pPr>
            <a:r>
              <a:rPr lang="en-US" dirty="0"/>
              <a:t>Hepatic failure </a:t>
            </a:r>
            <a:r>
              <a:rPr lang="en-US" dirty="0">
                <a:solidFill>
                  <a:srgbClr val="A8AAAD"/>
                </a:solidFill>
              </a:rPr>
              <a:t>(resulting from rhabdomyolysis)</a:t>
            </a:r>
          </a:p>
          <a:p>
            <a:pPr marL="342900" indent="-342900">
              <a:buBlip>
                <a:blip r:embed="rId3"/>
              </a:buBlip>
            </a:pPr>
            <a:r>
              <a:rPr lang="en-US" dirty="0"/>
              <a:t>Cardiac </a:t>
            </a:r>
            <a:r>
              <a:rPr lang="en-US" dirty="0">
                <a:solidFill>
                  <a:srgbClr val="A8AAAD"/>
                </a:solidFill>
              </a:rPr>
              <a:t>(tachycardia, arrhythmia, reduced heart rate variability, myocardial infarction, heart failure)</a:t>
            </a:r>
          </a:p>
          <a:p>
            <a:r>
              <a:rPr lang="en-US" b="1" dirty="0">
                <a:solidFill>
                  <a:schemeClr val="accent3"/>
                </a:solidFill>
              </a:rPr>
              <a:t>Psychological Effects:</a:t>
            </a:r>
          </a:p>
          <a:p>
            <a:pPr marL="342900" indent="-342900">
              <a:buBlip>
                <a:blip r:embed="rId3"/>
              </a:buBlip>
            </a:pPr>
            <a:r>
              <a:rPr lang="en-US" dirty="0"/>
              <a:t>Psychosis </a:t>
            </a:r>
            <a:r>
              <a:rPr lang="en-US" dirty="0">
                <a:solidFill>
                  <a:srgbClr val="A8AAAD"/>
                </a:solidFill>
              </a:rPr>
              <a:t>(hallucinations, delusions)</a:t>
            </a:r>
          </a:p>
          <a:p>
            <a:pPr marL="342900" indent="-342900">
              <a:buBlip>
                <a:blip r:embed="rId3"/>
              </a:buBlip>
            </a:pPr>
            <a:r>
              <a:rPr lang="en-US" dirty="0"/>
              <a:t>Affective </a:t>
            </a:r>
            <a:r>
              <a:rPr lang="en-US" dirty="0">
                <a:solidFill>
                  <a:srgbClr val="A8AAAD"/>
                </a:solidFill>
              </a:rPr>
              <a:t>(depression, suicidal ideation, mania)</a:t>
            </a:r>
          </a:p>
          <a:p>
            <a:pPr marL="342900" indent="-342900">
              <a:buBlip>
                <a:blip r:embed="rId3"/>
              </a:buBlip>
            </a:pPr>
            <a:endParaRPr lang="en-US" dirty="0"/>
          </a:p>
        </p:txBody>
      </p:sp>
      <p:sp>
        <p:nvSpPr>
          <p:cNvPr id="4" name="Slide Number Placeholder 3">
            <a:extLst>
              <a:ext uri="{FF2B5EF4-FFF2-40B4-BE49-F238E27FC236}">
                <a16:creationId xmlns:a16="http://schemas.microsoft.com/office/drawing/2014/main" id="{250B18EC-AAC5-647C-15B3-A02287EFA2B9}"/>
              </a:ext>
            </a:extLst>
          </p:cNvPr>
          <p:cNvSpPr>
            <a:spLocks noGrp="1"/>
          </p:cNvSpPr>
          <p:nvPr>
            <p:ph type="sldNum" sz="quarter" idx="10"/>
          </p:nvPr>
        </p:nvSpPr>
        <p:spPr/>
        <p:txBody>
          <a:bodyPr/>
          <a:lstStyle/>
          <a:p>
            <a:fld id="{40297E34-0326-6442-A83A-7AC02FF9B76A}" type="slidenum">
              <a:rPr lang="en-US" smtClean="0"/>
              <a:pPr/>
              <a:t>3</a:t>
            </a:fld>
            <a:endParaRPr lang="en-US" dirty="0"/>
          </a:p>
        </p:txBody>
      </p:sp>
      <p:sp>
        <p:nvSpPr>
          <p:cNvPr id="5" name="TextBox 4">
            <a:extLst>
              <a:ext uri="{FF2B5EF4-FFF2-40B4-BE49-F238E27FC236}">
                <a16:creationId xmlns:a16="http://schemas.microsoft.com/office/drawing/2014/main" id="{4D1CB9E8-5EF6-BA39-D2D6-F2D744C86B93}"/>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2019.</a:t>
            </a:r>
          </a:p>
        </p:txBody>
      </p:sp>
    </p:spTree>
    <p:extLst>
      <p:ext uri="{BB962C8B-B14F-4D97-AF65-F5344CB8AC3E}">
        <p14:creationId xmlns:p14="http://schemas.microsoft.com/office/powerpoint/2010/main" val="348486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2658-CEAA-AB59-C524-BCD67A4A01EE}"/>
              </a:ext>
            </a:extLst>
          </p:cNvPr>
          <p:cNvSpPr>
            <a:spLocks noGrp="1"/>
          </p:cNvSpPr>
          <p:nvPr>
            <p:ph type="title"/>
          </p:nvPr>
        </p:nvSpPr>
        <p:spPr/>
        <p:txBody>
          <a:bodyPr>
            <a:normAutofit fontScale="90000"/>
          </a:bodyPr>
          <a:lstStyle/>
          <a:p>
            <a:r>
              <a:rPr lang="en-US" dirty="0"/>
              <a:t>Increasing Risk of Overdose – from both Stimulants and Opioids</a:t>
            </a:r>
          </a:p>
        </p:txBody>
      </p:sp>
      <p:pic>
        <p:nvPicPr>
          <p:cNvPr id="6" name="Content Placeholder 5" descr="A Growing Percentage of Stimulant-Related Deaths that also Involve Opioids&#10;&#10;Although stimulant deaths tend to involve only one type of stimulant (cocaine or methamphetamine), very significant portions of those deaths also involve an opioid. Over the 2009-2019 period, as the number of stimulant overdose deaths increased more than fivefold from 5,808 to 30,173, the share of these deaths that involved one or more opioids rose from 40 percent to 63 percent.&#10;">
            <a:extLst>
              <a:ext uri="{FF2B5EF4-FFF2-40B4-BE49-F238E27FC236}">
                <a16:creationId xmlns:a16="http://schemas.microsoft.com/office/drawing/2014/main" id="{A9A97E06-2FF3-5E06-2069-F4EE8092AE18}"/>
              </a:ext>
            </a:extLst>
          </p:cNvPr>
          <p:cNvPicPr>
            <a:picLocks noGrp="1" noChangeAspect="1"/>
          </p:cNvPicPr>
          <p:nvPr>
            <p:ph idx="1"/>
          </p:nvPr>
        </p:nvPicPr>
        <p:blipFill>
          <a:blip r:embed="rId3"/>
          <a:stretch>
            <a:fillRect/>
          </a:stretch>
        </p:blipFill>
        <p:spPr>
          <a:xfrm>
            <a:off x="5432425" y="1947205"/>
            <a:ext cx="5674271" cy="3996395"/>
          </a:xfrm>
        </p:spPr>
      </p:pic>
      <p:sp>
        <p:nvSpPr>
          <p:cNvPr id="4" name="Slide Number Placeholder 3">
            <a:extLst>
              <a:ext uri="{FF2B5EF4-FFF2-40B4-BE49-F238E27FC236}">
                <a16:creationId xmlns:a16="http://schemas.microsoft.com/office/drawing/2014/main" id="{0604381D-1136-97D0-B6E0-B991C2AEA3D7}"/>
              </a:ext>
            </a:extLst>
          </p:cNvPr>
          <p:cNvSpPr>
            <a:spLocks noGrp="1"/>
          </p:cNvSpPr>
          <p:nvPr>
            <p:ph type="sldNum" sz="quarter" idx="10"/>
          </p:nvPr>
        </p:nvSpPr>
        <p:spPr/>
        <p:txBody>
          <a:bodyPr/>
          <a:lstStyle/>
          <a:p>
            <a:fld id="{40297E34-0326-6442-A83A-7AC02FF9B76A}" type="slidenum">
              <a:rPr lang="en-US" smtClean="0"/>
              <a:pPr/>
              <a:t>4</a:t>
            </a:fld>
            <a:endParaRPr lang="en-US" dirty="0"/>
          </a:p>
        </p:txBody>
      </p:sp>
      <p:sp>
        <p:nvSpPr>
          <p:cNvPr id="7" name="TextBox 6">
            <a:extLst>
              <a:ext uri="{FF2B5EF4-FFF2-40B4-BE49-F238E27FC236}">
                <a16:creationId xmlns:a16="http://schemas.microsoft.com/office/drawing/2014/main" id="{F6786CE3-6418-310A-EF83-799A02C2868D}"/>
              </a:ext>
            </a:extLst>
          </p:cNvPr>
          <p:cNvSpPr txBox="1"/>
          <p:nvPr/>
        </p:nvSpPr>
        <p:spPr>
          <a:xfrm>
            <a:off x="8900160" y="6538278"/>
            <a:ext cx="3291840" cy="307777"/>
          </a:xfrm>
          <a:prstGeom prst="rect">
            <a:avLst/>
          </a:prstGeom>
          <a:noFill/>
        </p:spPr>
        <p:txBody>
          <a:bodyPr wrap="square" rtlCol="0">
            <a:spAutoFit/>
          </a:bodyPr>
          <a:lstStyle/>
          <a:p>
            <a:pPr algn="r"/>
            <a:r>
              <a:rPr lang="en-US" sz="1400" dirty="0"/>
              <a:t>SOURCE: NIHCM Foundation, 2021.</a:t>
            </a:r>
          </a:p>
        </p:txBody>
      </p:sp>
    </p:spTree>
    <p:extLst>
      <p:ext uri="{BB962C8B-B14F-4D97-AF65-F5344CB8AC3E}">
        <p14:creationId xmlns:p14="http://schemas.microsoft.com/office/powerpoint/2010/main" val="353850483"/>
      </p:ext>
    </p:extLst>
  </p:cSld>
  <p:clrMapOvr>
    <a:masterClrMapping/>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TotalTime>
  <Words>1297</Words>
  <Application>Microsoft Office PowerPoint</Application>
  <PresentationFormat>Widescreen</PresentationFormat>
  <Paragraphs>62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Roboto</vt:lpstr>
      <vt:lpstr>Office Theme</vt:lpstr>
      <vt:lpstr>Acute and Chronic Effects of Stimulants on the Body, Part II</vt:lpstr>
      <vt:lpstr>Chronic Stimulant Use (1)</vt:lpstr>
      <vt:lpstr>Chronic Stimulant Use (2)</vt:lpstr>
      <vt:lpstr>Increasing Risk of Overdose – from both Stimulants and Opioids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70</cp:revision>
  <dcterms:created xsi:type="dcterms:W3CDTF">2022-06-22T17:25:43Z</dcterms:created>
  <dcterms:modified xsi:type="dcterms:W3CDTF">2022-08-17T14:10:14Z</dcterms:modified>
</cp:coreProperties>
</file>