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sldIdLst>
    <p:sldId id="278" r:id="rId5"/>
    <p:sldId id="280" r:id="rId6"/>
    <p:sldId id="279"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4" autoAdjust="0"/>
    <p:restoredTop sz="96136" autoAdjust="0"/>
  </p:normalViewPr>
  <p:slideViewPr>
    <p:cSldViewPr snapToGrid="0" snapToObjects="1">
      <p:cViewPr varScale="1">
        <p:scale>
          <a:sx n="103" d="100"/>
          <a:sy n="103" d="100"/>
        </p:scale>
        <p:origin x="200" y="7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37/10612-00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1207/s15327752jpa5302_1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80/1556035080271238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80/1556035080271238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4150"/>
            <a:ext cx="5486400" cy="3086100"/>
          </a:xfrm>
        </p:spPr>
      </p:sp>
      <p:sp>
        <p:nvSpPr>
          <p:cNvPr id="3" name="Notes Placeholder 2"/>
          <p:cNvSpPr>
            <a:spLocks noGrp="1"/>
          </p:cNvSpPr>
          <p:nvPr>
            <p:ph type="body" idx="1"/>
          </p:nvPr>
        </p:nvSpPr>
        <p:spPr>
          <a:xfrm>
            <a:off x="352541" y="3409032"/>
            <a:ext cx="6257580" cy="5734968"/>
          </a:xfrm>
        </p:spPr>
        <p:txBody>
          <a:bodyPr/>
          <a:lstStyle/>
          <a:p>
            <a:pPr>
              <a:spcAft>
                <a:spcPts val="600"/>
              </a:spcAft>
            </a:pPr>
            <a:r>
              <a:rPr lang="en-US" sz="1100" dirty="0">
                <a:solidFill>
                  <a:srgbClr val="000000"/>
                </a:solidFill>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recovery content materials are: Kenneth Flanagan, Ph.D. Additional guidance and editing support were provided by Trisha </a:t>
            </a:r>
            <a:r>
              <a:rPr lang="en-US" sz="1100" dirty="0" err="1">
                <a:solidFill>
                  <a:srgbClr val="000000"/>
                </a:solidFill>
                <a:ea typeface="Times New Roman" panose="02020603050405020304" pitchFamily="18" charset="0"/>
              </a:rPr>
              <a:t>Dudkowski</a:t>
            </a:r>
            <a:r>
              <a:rPr lang="en-US" sz="1100" dirty="0">
                <a:solidFill>
                  <a:srgbClr val="000000"/>
                </a:solidFill>
                <a:ea typeface="Times New Roman" panose="02020603050405020304" pitchFamily="18" charset="0"/>
              </a:rPr>
              <a:t>, BA, Thomas E. </a:t>
            </a:r>
            <a:r>
              <a:rPr lang="en-US" sz="1100" dirty="0" err="1">
                <a:solidFill>
                  <a:srgbClr val="000000"/>
                </a:solidFill>
                <a:ea typeface="Times New Roman" panose="02020603050405020304" pitchFamily="18" charset="0"/>
              </a:rPr>
              <a:t>Freese</a:t>
            </a:r>
            <a:r>
              <a:rPr lang="en-US" sz="1100" dirty="0">
                <a:solidFill>
                  <a:srgbClr val="000000"/>
                </a:solidFill>
                <a:ea typeface="Times New Roman" panose="02020603050405020304" pitchFamily="18" charset="0"/>
              </a:rPr>
              <a:t>, PhD, Terra Hamblin, MA, Cindy </a:t>
            </a:r>
            <a:r>
              <a:rPr lang="en-US" sz="1100" dirty="0" err="1">
                <a:solidFill>
                  <a:srgbClr val="000000"/>
                </a:solidFill>
                <a:ea typeface="Times New Roman" panose="02020603050405020304" pitchFamily="18" charset="0"/>
              </a:rPr>
              <a:t>Juntenen</a:t>
            </a:r>
            <a:r>
              <a:rPr lang="en-US" sz="1100" dirty="0">
                <a:solidFill>
                  <a:srgbClr val="000000"/>
                </a:solidFill>
                <a:ea typeface="Times New Roman" panose="02020603050405020304" pitchFamily="18" charset="0"/>
              </a:rPr>
              <a:t>, PhD, Shannon McCarty, BS, LP, Kim Miller, MS, Abby Roach-Moore, MSW, Nancy Roget, MS, Beth </a:t>
            </a:r>
            <a:r>
              <a:rPr lang="en-US" sz="1100" dirty="0" err="1">
                <a:solidFill>
                  <a:srgbClr val="000000"/>
                </a:solidFill>
                <a:ea typeface="Times New Roman" panose="02020603050405020304" pitchFamily="18" charset="0"/>
              </a:rPr>
              <a:t>Rutkowski</a:t>
            </a:r>
            <a:r>
              <a:rPr lang="en-US" sz="1100" dirty="0">
                <a:solidFill>
                  <a:srgbClr val="000000"/>
                </a:solidFill>
                <a:ea typeface="Times New Roman" panose="02020603050405020304" pitchFamily="18" charset="0"/>
              </a:rPr>
              <a:t>, MPH, and </a:t>
            </a:r>
            <a:r>
              <a:rPr lang="en-US" sz="1100" dirty="0" err="1">
                <a:solidFill>
                  <a:srgbClr val="000000"/>
                </a:solidFill>
                <a:ea typeface="Times New Roman" panose="02020603050405020304" pitchFamily="18" charset="0"/>
              </a:rPr>
              <a:t>Maridee</a:t>
            </a:r>
            <a:r>
              <a:rPr lang="en-US" sz="1100" dirty="0">
                <a:solidFill>
                  <a:srgbClr val="000000"/>
                </a:solidFill>
                <a:ea typeface="Times New Roman" panose="02020603050405020304" pitchFamily="18" charset="0"/>
              </a:rPr>
              <a:t> </a:t>
            </a:r>
            <a:r>
              <a:rPr lang="en-US" sz="1100" dirty="0" err="1">
                <a:solidFill>
                  <a:srgbClr val="000000"/>
                </a:solidFill>
                <a:ea typeface="Times New Roman" panose="02020603050405020304" pitchFamily="18" charset="0"/>
              </a:rPr>
              <a:t>Shogren</a:t>
            </a:r>
            <a:r>
              <a:rPr lang="en-US" sz="1100" dirty="0">
                <a:solidFill>
                  <a:srgbClr val="000000"/>
                </a:solidFill>
                <a:ea typeface="Times New Roman" panose="02020603050405020304" pitchFamily="18" charset="0"/>
              </a:rPr>
              <a:t>, DNP.</a:t>
            </a:r>
            <a:endParaRPr lang="en-US" sz="1100" dirty="0">
              <a:ea typeface="Times New Roman" panose="02020603050405020304" pitchFamily="18" charset="0"/>
            </a:endParaRPr>
          </a:p>
          <a:p>
            <a:pPr>
              <a:spcAft>
                <a:spcPts val="600"/>
              </a:spcAft>
            </a:pPr>
            <a:r>
              <a:rPr lang="en-US" sz="1100" dirty="0">
                <a:solidFill>
                  <a:srgbClr val="000000"/>
                </a:solidFill>
                <a:ea typeface="Times New Roman" panose="02020603050405020304" pitchFamily="18" charset="0"/>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100" dirty="0">
              <a:ea typeface="Times New Roman" panose="02020603050405020304" pitchFamily="18" charset="0"/>
            </a:endParaRPr>
          </a:p>
          <a:p>
            <a:pPr>
              <a:spcAft>
                <a:spcPts val="600"/>
              </a:spcAft>
            </a:pPr>
            <a:r>
              <a:rPr lang="en-US" sz="1100" dirty="0">
                <a:solidFill>
                  <a:srgbClr val="000000"/>
                </a:solidFill>
                <a:ea typeface="Times New Roman" panose="02020603050405020304" pitchFamily="18" charset="0"/>
              </a:rPr>
              <a:t>If you require further information, please do not hesitate to contact the MPATTC (</a:t>
            </a:r>
            <a:r>
              <a:rPr lang="en-US" sz="1100" u="sng" dirty="0">
                <a:solidFill>
                  <a:srgbClr val="1155CC"/>
                </a:solidFill>
                <a:uFill>
                  <a:solidFill>
                    <a:srgbClr val="000000"/>
                  </a:solidFill>
                </a:uFill>
                <a:ea typeface="Times New Roman" panose="02020603050405020304" pitchFamily="18" charset="0"/>
                <a:hlinkClick r:id="rId3"/>
              </a:rPr>
              <a:t>http://www.mpattc.org</a:t>
            </a:r>
            <a:r>
              <a:rPr lang="en-US" sz="1100" dirty="0">
                <a:solidFill>
                  <a:srgbClr val="000000"/>
                </a:solidFill>
                <a:ea typeface="Times New Roman" panose="02020603050405020304" pitchFamily="18" charset="0"/>
              </a:rPr>
              <a:t>) or PSATTC (</a:t>
            </a:r>
            <a:r>
              <a:rPr lang="en-US" sz="1100" u="sng" dirty="0">
                <a:solidFill>
                  <a:srgbClr val="1155CC"/>
                </a:solidFill>
                <a:uFill>
                  <a:solidFill>
                    <a:srgbClr val="000000"/>
                  </a:solidFill>
                </a:uFill>
                <a:ea typeface="Times New Roman" panose="02020603050405020304" pitchFamily="18" charset="0"/>
                <a:hlinkClick r:id="rId4"/>
              </a:rPr>
              <a:t>http://www.psattc.org</a:t>
            </a:r>
            <a:r>
              <a:rPr lang="en-US" sz="1100" dirty="0">
                <a:solidFill>
                  <a:srgbClr val="000000"/>
                </a:solidFill>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100" u="sng" dirty="0">
                <a:solidFill>
                  <a:srgbClr val="1155CC"/>
                </a:solidFill>
                <a:uFill>
                  <a:solidFill>
                    <a:srgbClr val="000000"/>
                  </a:solidFill>
                </a:uFill>
                <a:ea typeface="Times New Roman" panose="02020603050405020304" pitchFamily="18" charset="0"/>
                <a:hlinkClick r:id="rId3"/>
              </a:rPr>
              <a:t>http://www.mpattc.org</a:t>
            </a:r>
            <a:r>
              <a:rPr lang="en-US" sz="1100" dirty="0">
                <a:solidFill>
                  <a:srgbClr val="000000"/>
                </a:solidFill>
                <a:ea typeface="Times New Roman" panose="02020603050405020304" pitchFamily="18" charset="0"/>
              </a:rPr>
              <a:t> and </a:t>
            </a:r>
            <a:r>
              <a:rPr lang="en-US" sz="1100" u="sng" dirty="0">
                <a:solidFill>
                  <a:srgbClr val="1155CC"/>
                </a:solidFill>
                <a:uFill>
                  <a:solidFill>
                    <a:srgbClr val="000000"/>
                  </a:solidFill>
                </a:uFill>
                <a:ea typeface="Times New Roman" panose="02020603050405020304" pitchFamily="18" charset="0"/>
                <a:hlinkClick r:id="rId4"/>
              </a:rPr>
              <a:t>http://www.psattc.org</a:t>
            </a:r>
            <a:r>
              <a:rPr lang="en-US" sz="1100" dirty="0">
                <a:solidFill>
                  <a:srgbClr val="000000"/>
                </a:solidFill>
                <a:ea typeface="Times New Roman" panose="02020603050405020304" pitchFamily="18" charset="0"/>
              </a:rPr>
              <a:t>.</a:t>
            </a:r>
            <a:endParaRPr lang="en-US" sz="1100" dirty="0">
              <a:ea typeface="Times New Roman" panose="02020603050405020304" pitchFamily="18" charset="0"/>
            </a:endParaRPr>
          </a:p>
          <a:p>
            <a:pPr>
              <a:spcAft>
                <a:spcPts val="600"/>
              </a:spcAft>
            </a:pPr>
            <a:r>
              <a:rPr lang="en-US" sz="1100" dirty="0">
                <a:solidFill>
                  <a:srgbClr val="000000"/>
                </a:solidFill>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100" dirty="0">
              <a:ea typeface="Times New Roman" panose="02020603050405020304" pitchFamily="18" charset="0"/>
            </a:endParaRPr>
          </a:p>
          <a:p>
            <a:pPr>
              <a:spcAft>
                <a:spcPts val="600"/>
              </a:spcAft>
            </a:pPr>
            <a:r>
              <a:rPr lang="en-US" sz="1100" dirty="0">
                <a:solidFill>
                  <a:srgbClr val="000000"/>
                </a:solidFill>
                <a:ea typeface="Times New Roman" panose="02020603050405020304" pitchFamily="18" charset="0"/>
              </a:rPr>
              <a:t>Additional resources are available to enhance and support the information provided in this brief presentation.</a:t>
            </a:r>
            <a:endParaRPr lang="en-US" sz="1100" dirty="0">
              <a:solidFill>
                <a:srgbClr val="222222"/>
              </a:solidFill>
              <a:ea typeface="Times New Roman" panose="02020603050405020304" pitchFamily="18" charset="0"/>
            </a:endParaRPr>
          </a:p>
          <a:p>
            <a:pPr>
              <a:spcAft>
                <a:spcPts val="600"/>
              </a:spcAft>
            </a:pPr>
            <a:r>
              <a:rPr lang="en-US" sz="1100" b="1" dirty="0">
                <a:solidFill>
                  <a:srgbClr val="000000"/>
                </a:solidFill>
                <a:ea typeface="Times New Roman" panose="02020603050405020304" pitchFamily="18" charset="0"/>
              </a:rPr>
              <a:t>Date last updated</a:t>
            </a:r>
            <a:r>
              <a:rPr lang="en-US" sz="1100" dirty="0">
                <a:solidFill>
                  <a:srgbClr val="000000"/>
                </a:solidFill>
                <a:ea typeface="Times New Roman" panose="02020603050405020304" pitchFamily="18" charset="0"/>
              </a:rPr>
              <a:t>: July 27, 2022.</a:t>
            </a:r>
          </a:p>
          <a:p>
            <a:pPr marL="0" marR="0" indent="0" algn="l" defTabSz="914400" rtl="0" eaLnBrk="1" fontAlgn="auto" latinLnBrk="0" hangingPunct="1">
              <a:lnSpc>
                <a:spcPct val="100000"/>
              </a:lnSpc>
              <a:spcBef>
                <a:spcPts val="0"/>
              </a:spcBef>
              <a:spcAft>
                <a:spcPts val="600"/>
              </a:spcAft>
              <a:buClrTx/>
              <a:buSzTx/>
              <a:buFontTx/>
              <a:buNone/>
              <a:tabLst/>
              <a:defRPr/>
            </a:pPr>
            <a:r>
              <a:rPr lang="en-US" sz="1100" b="1" dirty="0">
                <a:solidFill>
                  <a:srgbClr val="000000"/>
                </a:solidFill>
                <a:ea typeface="Times New Roman" panose="02020603050405020304" pitchFamily="18" charset="0"/>
              </a:rPr>
              <a:t>ALL IMAGE</a:t>
            </a:r>
            <a:r>
              <a:rPr lang="en-US" sz="1100" b="1" baseline="0" dirty="0">
                <a:solidFill>
                  <a:srgbClr val="000000"/>
                </a:solidFill>
                <a:ea typeface="Times New Roman" panose="02020603050405020304" pitchFamily="18" charset="0"/>
              </a:rPr>
              <a:t> CREDIT: </a:t>
            </a:r>
            <a:r>
              <a:rPr lang="en-US" sz="1100" kern="1200" dirty="0">
                <a:solidFill>
                  <a:srgbClr val="000000"/>
                </a:solidFill>
                <a:effectLst/>
                <a:ea typeface="Times New Roman" panose="02020603050405020304" pitchFamily="18" charset="0"/>
                <a:cs typeface="Times New Roman" panose="02020603050405020304" pitchFamily="18" charset="0"/>
              </a:rPr>
              <a:t>Microsoft images, </a:t>
            </a:r>
            <a:r>
              <a:rPr lang="en-US" sz="1100" kern="1200" dirty="0" err="1">
                <a:solidFill>
                  <a:srgbClr val="000000"/>
                </a:solidFill>
                <a:effectLst/>
                <a:ea typeface="Times New Roman" panose="02020603050405020304" pitchFamily="18" charset="0"/>
                <a:cs typeface="Times New Roman" panose="02020603050405020304" pitchFamily="18" charset="0"/>
              </a:rPr>
              <a:t>n.d.</a:t>
            </a:r>
            <a:endParaRPr lang="en-US" sz="1100" dirty="0">
              <a:effectLst/>
              <a:ea typeface="Times New Roman" panose="02020603050405020304" pitchFamily="18" charset="0"/>
            </a:endParaRPr>
          </a:p>
          <a:p>
            <a:pPr>
              <a:spcAft>
                <a:spcPts val="600"/>
              </a:spcAft>
            </a:pPr>
            <a:endParaRPr lang="en-US" sz="1100" dirty="0">
              <a:solidFill>
                <a:srgbClr val="000000"/>
              </a:solidFill>
              <a:ea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195736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A good beginning point would be to ask the question, what is hope? It would be good to ask participants how they define hope.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This slide provides three definitions from the past that provide some basic understanding of this term.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Hope has been viewed as a key component of the recovery process.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Hope is realizing the possibility of a positive outcome to some initiative, in this case, engaging in the recovery process. Hope has a dimension of expectancy meaning that involvement with recovery will result in positive change. Finally, hope involves creating a vision of what can be.</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REFERENCES: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Lopez, S. J., Snyder, C. R., &amp; </a:t>
            </a:r>
            <a:r>
              <a:rPr lang="en-US" sz="1100" dirty="0" err="1">
                <a:effectLst/>
                <a:ea typeface="Calibri" panose="020F0502020204030204" pitchFamily="34" charset="0"/>
                <a:cs typeface="Times New Roman" panose="02020603050405020304" pitchFamily="18" charset="0"/>
              </a:rPr>
              <a:t>Pedrotti</a:t>
            </a:r>
            <a:r>
              <a:rPr lang="en-US" sz="1100" dirty="0">
                <a:effectLst/>
                <a:ea typeface="Calibri" panose="020F0502020204030204" pitchFamily="34" charset="0"/>
                <a:cs typeface="Times New Roman" panose="02020603050405020304" pitchFamily="18" charset="0"/>
              </a:rPr>
              <a:t>, J. T. (2003). Hope: Many definitions, many measures. </a:t>
            </a:r>
            <a:r>
              <a:rPr lang="en-US" sz="1100" i="1" dirty="0">
                <a:effectLst/>
                <a:ea typeface="Calibri" panose="020F0502020204030204" pitchFamily="34" charset="0"/>
                <a:cs typeface="Times New Roman" panose="02020603050405020304" pitchFamily="18" charset="0"/>
              </a:rPr>
              <a:t>Positive Psychological Assessment: A Handbook of Models and Measures.</a:t>
            </a:r>
            <a:r>
              <a:rPr lang="en-US" sz="1100" dirty="0">
                <a:effectLst/>
                <a:ea typeface="Calibri" panose="020F0502020204030204" pitchFamily="34" charset="0"/>
                <a:cs typeface="Times New Roman" panose="02020603050405020304" pitchFamily="18" charset="0"/>
              </a:rPr>
              <a:t>, 91–106. </a:t>
            </a:r>
            <a:r>
              <a:rPr lang="en-US" sz="1100" u="sng" dirty="0">
                <a:solidFill>
                  <a:srgbClr val="0563C1"/>
                </a:solidFill>
                <a:effectLst/>
                <a:ea typeface="Calibri" panose="020F0502020204030204" pitchFamily="34" charset="0"/>
                <a:cs typeface="Times New Roman" panose="02020603050405020304" pitchFamily="18" charset="0"/>
                <a:hlinkClick r:id="rId3"/>
              </a:rPr>
              <a:t>https://doi.org/10.1037/10612-006</a:t>
            </a: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Gottschalk, L. A. (1974). A hope scale applicable to verbal samples. </a:t>
            </a:r>
            <a:r>
              <a:rPr lang="en-US" sz="1100" i="1" dirty="0">
                <a:effectLst/>
                <a:ea typeface="Calibri" panose="020F0502020204030204" pitchFamily="34" charset="0"/>
                <a:cs typeface="Times New Roman" panose="02020603050405020304" pitchFamily="18" charset="0"/>
              </a:rPr>
              <a:t>Archives of General Psychiatry</a:t>
            </a:r>
            <a:r>
              <a:rPr lang="en-US" sz="1100" dirty="0">
                <a:effectLst/>
                <a:ea typeface="Calibri" panose="020F0502020204030204" pitchFamily="34" charset="0"/>
                <a:cs typeface="Times New Roman" panose="02020603050405020304" pitchFamily="18" charset="0"/>
              </a:rPr>
              <a:t>, </a:t>
            </a:r>
            <a:r>
              <a:rPr lang="en-US" sz="1100" i="1" dirty="0">
                <a:effectLst/>
                <a:ea typeface="Calibri" panose="020F0502020204030204" pitchFamily="34" charset="0"/>
                <a:cs typeface="Times New Roman" panose="02020603050405020304" pitchFamily="18" charset="0"/>
              </a:rPr>
              <a:t>30</a:t>
            </a:r>
            <a:r>
              <a:rPr lang="en-US" sz="1100" dirty="0">
                <a:effectLst/>
                <a:ea typeface="Calibri" panose="020F0502020204030204" pitchFamily="34" charset="0"/>
                <a:cs typeface="Times New Roman" panose="02020603050405020304" pitchFamily="18" charset="0"/>
              </a:rPr>
              <a:t>(6), 779. https://doi.org/10.1001/archpsyc.1974.01760120041007 </a:t>
            </a:r>
          </a:p>
          <a:p>
            <a:pPr marL="0" marR="0">
              <a:lnSpc>
                <a:spcPct val="107000"/>
              </a:lnSpc>
              <a:spcBef>
                <a:spcPts val="0"/>
              </a:spcBef>
              <a:spcAft>
                <a:spcPts val="800"/>
              </a:spcAft>
            </a:pPr>
            <a:r>
              <a:rPr lang="en-US" sz="1100" dirty="0" err="1">
                <a:effectLst/>
                <a:ea typeface="Calibri" panose="020F0502020204030204" pitchFamily="34" charset="0"/>
                <a:cs typeface="Times New Roman" panose="02020603050405020304" pitchFamily="18" charset="0"/>
              </a:rPr>
              <a:t>Staats</a:t>
            </a:r>
            <a:r>
              <a:rPr lang="en-US" sz="1100" dirty="0">
                <a:effectLst/>
                <a:ea typeface="Calibri" panose="020F0502020204030204" pitchFamily="34" charset="0"/>
                <a:cs typeface="Times New Roman" panose="02020603050405020304" pitchFamily="18" charset="0"/>
              </a:rPr>
              <a:t>, S. (1989). Hope: A comparison of two self-report measures for adults. </a:t>
            </a:r>
            <a:r>
              <a:rPr lang="en-US" sz="1100" i="1" dirty="0">
                <a:effectLst/>
                <a:ea typeface="Calibri" panose="020F0502020204030204" pitchFamily="34" charset="0"/>
                <a:cs typeface="Times New Roman" panose="02020603050405020304" pitchFamily="18" charset="0"/>
              </a:rPr>
              <a:t>Journal of Personality Assessment</a:t>
            </a:r>
            <a:r>
              <a:rPr lang="en-US" sz="1100" dirty="0">
                <a:effectLst/>
                <a:ea typeface="Calibri" panose="020F0502020204030204" pitchFamily="34" charset="0"/>
                <a:cs typeface="Times New Roman" panose="02020603050405020304" pitchFamily="18" charset="0"/>
              </a:rPr>
              <a:t>, </a:t>
            </a:r>
            <a:r>
              <a:rPr lang="en-US" sz="1100" i="1" dirty="0">
                <a:effectLst/>
                <a:ea typeface="Calibri" panose="020F0502020204030204" pitchFamily="34" charset="0"/>
                <a:cs typeface="Times New Roman" panose="02020603050405020304" pitchFamily="18" charset="0"/>
              </a:rPr>
              <a:t>53</a:t>
            </a:r>
            <a:r>
              <a:rPr lang="en-US" sz="1100" dirty="0">
                <a:effectLst/>
                <a:ea typeface="Calibri" panose="020F0502020204030204" pitchFamily="34" charset="0"/>
                <a:cs typeface="Times New Roman" panose="02020603050405020304" pitchFamily="18" charset="0"/>
              </a:rPr>
              <a:t>(2), 366–375. </a:t>
            </a:r>
            <a:r>
              <a:rPr lang="en-US" sz="1100" u="sng" dirty="0">
                <a:solidFill>
                  <a:srgbClr val="0563C1"/>
                </a:solidFill>
                <a:effectLst/>
                <a:ea typeface="Calibri" panose="020F0502020204030204" pitchFamily="34" charset="0"/>
                <a:cs typeface="Times New Roman" panose="02020603050405020304" pitchFamily="18" charset="0"/>
                <a:hlinkClick r:id="rId4"/>
              </a:rPr>
              <a:t>https://doi.org/10.1207/s15327752jpa5302_13</a:t>
            </a:r>
            <a:endParaRPr lang="en-US" sz="1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426793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51084"/>
          </a:xfrm>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While this concept of hope can be a bit of an ethereal term, there are individuals who have operationalized this concept and have applied it to the recovery process.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Mathis and colleagues have highlighted the fact that hope is comprised of </a:t>
            </a:r>
            <a:r>
              <a:rPr lang="en-US" sz="1100" b="1" dirty="0">
                <a:effectLst/>
                <a:ea typeface="Calibri" panose="020F0502020204030204" pitchFamily="34" charset="0"/>
                <a:cs typeface="Times New Roman" panose="02020603050405020304" pitchFamily="18" charset="0"/>
              </a:rPr>
              <a:t>two constructs</a:t>
            </a:r>
            <a:r>
              <a:rPr lang="en-US" sz="1100" dirty="0">
                <a:effectLst/>
                <a:ea typeface="Calibri" panose="020F0502020204030204" pitchFamily="34" charset="0"/>
                <a:cs typeface="Times New Roman" panose="02020603050405020304" pitchFamily="18" charset="0"/>
              </a:rPr>
              <a:t>, </a:t>
            </a:r>
            <a:r>
              <a:rPr lang="en-US" sz="1100" b="1" dirty="0">
                <a:effectLst/>
                <a:ea typeface="Calibri" panose="020F0502020204030204" pitchFamily="34" charset="0"/>
                <a:cs typeface="Times New Roman" panose="02020603050405020304" pitchFamily="18" charset="0"/>
              </a:rPr>
              <a:t>these being </a:t>
            </a:r>
            <a:r>
              <a:rPr lang="en-US" sz="1100" b="1" i="1" dirty="0">
                <a:effectLst/>
                <a:ea typeface="Calibri" panose="020F0502020204030204" pitchFamily="34" charset="0"/>
                <a:cs typeface="Times New Roman" panose="02020603050405020304" pitchFamily="18" charset="0"/>
              </a:rPr>
              <a:t>dispositional</a:t>
            </a:r>
            <a:r>
              <a:rPr lang="en-US" sz="1100" b="1" dirty="0">
                <a:effectLst/>
                <a:ea typeface="Calibri" panose="020F0502020204030204" pitchFamily="34" charset="0"/>
                <a:cs typeface="Times New Roman" panose="02020603050405020304" pitchFamily="18" charset="0"/>
              </a:rPr>
              <a:t> and </a:t>
            </a:r>
            <a:r>
              <a:rPr lang="en-US" sz="1100" b="1" i="1" dirty="0">
                <a:effectLst/>
                <a:ea typeface="Calibri" panose="020F0502020204030204" pitchFamily="34" charset="0"/>
                <a:cs typeface="Times New Roman" panose="02020603050405020304" pitchFamily="18" charset="0"/>
              </a:rPr>
              <a:t>state</a:t>
            </a:r>
            <a:r>
              <a:rPr lang="en-US" sz="1100" i="1" dirty="0">
                <a:effectLst/>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imes New Roman" panose="02020603050405020304" pitchFamily="18" charset="0"/>
              </a:rPr>
              <a:t>constructs.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The </a:t>
            </a:r>
            <a:r>
              <a:rPr lang="en-US" sz="1100" i="1" dirty="0">
                <a:effectLst/>
                <a:ea typeface="Calibri" panose="020F0502020204030204" pitchFamily="34" charset="0"/>
                <a:cs typeface="Times New Roman" panose="02020603050405020304" pitchFamily="18" charset="0"/>
              </a:rPr>
              <a:t>dispositional </a:t>
            </a:r>
            <a:r>
              <a:rPr lang="en-US" sz="1100" dirty="0">
                <a:effectLst/>
                <a:ea typeface="Calibri" panose="020F0502020204030204" pitchFamily="34" charset="0"/>
                <a:cs typeface="Times New Roman" panose="02020603050405020304" pitchFamily="18" charset="0"/>
              </a:rPr>
              <a:t>construct focuses us on the long -term orientation of hope and the </a:t>
            </a:r>
            <a:r>
              <a:rPr lang="en-US" sz="1100" i="1" dirty="0">
                <a:effectLst/>
                <a:ea typeface="Calibri" panose="020F0502020204030204" pitchFamily="34" charset="0"/>
                <a:cs typeface="Times New Roman" panose="02020603050405020304" pitchFamily="18" charset="0"/>
              </a:rPr>
              <a:t>state </a:t>
            </a:r>
            <a:r>
              <a:rPr lang="en-US" sz="1100" dirty="0">
                <a:effectLst/>
                <a:ea typeface="Calibri" panose="020F0502020204030204" pitchFamily="34" charset="0"/>
                <a:cs typeface="Times New Roman" panose="02020603050405020304" pitchFamily="18" charset="0"/>
              </a:rPr>
              <a:t>construct focuses on the short- term orientation. The relevance of these constructs for recovery is that recovery is both a short- and long-term process and that the focus of intervention and services provided to individuals needs to be based upon where the individual may be in the recovery process. The fact that recovery occurs over time highlights the need for the adequate assessment of individuals throughout the recovery process.</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REFERENCE:</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Mathis, G. M., Ferrari, J. R., Groh, D. R., &amp; Jason, L. A. (2009). Hope and substance abuse recovery: The impact of agency and pathways within an abstinent communal-living setting. </a:t>
            </a:r>
            <a:r>
              <a:rPr lang="en-US" sz="1100" i="1" dirty="0">
                <a:effectLst/>
                <a:ea typeface="Calibri" panose="020F0502020204030204" pitchFamily="34" charset="0"/>
                <a:cs typeface="Times New Roman" panose="02020603050405020304" pitchFamily="18" charset="0"/>
              </a:rPr>
              <a:t>Journal of Groups in Addiction &amp; Recovery</a:t>
            </a:r>
            <a:r>
              <a:rPr lang="en-US" sz="1100" dirty="0">
                <a:effectLst/>
                <a:ea typeface="Calibri" panose="020F0502020204030204" pitchFamily="34" charset="0"/>
                <a:cs typeface="Times New Roman" panose="02020603050405020304" pitchFamily="18" charset="0"/>
              </a:rPr>
              <a:t>, </a:t>
            </a:r>
            <a:r>
              <a:rPr lang="en-US" sz="1100" i="1" dirty="0">
                <a:effectLst/>
                <a:ea typeface="Calibri" panose="020F0502020204030204" pitchFamily="34" charset="0"/>
                <a:cs typeface="Times New Roman" panose="02020603050405020304" pitchFamily="18" charset="0"/>
              </a:rPr>
              <a:t>4</a:t>
            </a:r>
            <a:r>
              <a:rPr lang="en-US" sz="1100" dirty="0">
                <a:effectLst/>
                <a:ea typeface="Calibri" panose="020F0502020204030204" pitchFamily="34" charset="0"/>
                <a:cs typeface="Times New Roman" panose="02020603050405020304" pitchFamily="18" charset="0"/>
              </a:rPr>
              <a:t>(1-2), 42–50. </a:t>
            </a:r>
            <a:r>
              <a:rPr lang="en-US" sz="1100" u="sng" dirty="0">
                <a:solidFill>
                  <a:srgbClr val="0563C1"/>
                </a:solidFill>
                <a:effectLst/>
                <a:ea typeface="Calibri" panose="020F0502020204030204" pitchFamily="34" charset="0"/>
                <a:cs typeface="Times New Roman" panose="02020603050405020304" pitchFamily="18" charset="0"/>
                <a:hlinkClick r:id="rId3"/>
              </a:rPr>
              <a:t>https://doi.org/10.1080/15560350802712389</a:t>
            </a:r>
            <a:r>
              <a:rPr lang="en-US" sz="1100"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33933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44298"/>
          </a:xfrm>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Hope has three components based upon the work of Snyder, along with Mathis and colleagues.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The components of hope being </a:t>
            </a:r>
            <a:r>
              <a:rPr lang="en-US" sz="1100" b="1" dirty="0">
                <a:effectLst/>
                <a:ea typeface="Calibri" panose="020F0502020204030204" pitchFamily="34" charset="0"/>
                <a:cs typeface="Times New Roman" panose="02020603050405020304" pitchFamily="18" charset="0"/>
              </a:rPr>
              <a:t>goals, agency, and pathways</a:t>
            </a:r>
            <a:r>
              <a:rPr lang="en-US" sz="1100" dirty="0">
                <a:effectLst/>
                <a:ea typeface="Calibri" panose="020F0502020204030204" pitchFamily="34" charset="0"/>
                <a:cs typeface="Times New Roman" panose="02020603050405020304" pitchFamily="18" charset="0"/>
              </a:rPr>
              <a:t>. These components are consistent with the definition and guiding principles of recovery. </a:t>
            </a:r>
          </a:p>
          <a:p>
            <a:pPr marL="0" marR="0">
              <a:lnSpc>
                <a:spcPct val="107000"/>
              </a:lnSpc>
              <a:spcBef>
                <a:spcPts val="0"/>
              </a:spcBef>
              <a:spcAft>
                <a:spcPts val="800"/>
              </a:spcAft>
            </a:pPr>
            <a:r>
              <a:rPr lang="en-US" sz="1100" b="1" i="1" dirty="0">
                <a:effectLst/>
                <a:ea typeface="Calibri" panose="020F0502020204030204" pitchFamily="34" charset="0"/>
                <a:cs typeface="Times New Roman" panose="02020603050405020304" pitchFamily="18" charset="0"/>
              </a:rPr>
              <a:t>Goals</a:t>
            </a:r>
            <a:r>
              <a:rPr lang="en-US" sz="1100" i="1" dirty="0">
                <a:effectLst/>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imes New Roman" panose="02020603050405020304" pitchFamily="18" charset="0"/>
              </a:rPr>
              <a:t>are the target or focus that are developed to motivate an individual to engage with the recovery process, </a:t>
            </a:r>
            <a:r>
              <a:rPr lang="en-US" sz="1100" b="1" i="1" dirty="0">
                <a:effectLst/>
                <a:ea typeface="Calibri" panose="020F0502020204030204" pitchFamily="34" charset="0"/>
                <a:cs typeface="Times New Roman" panose="02020603050405020304" pitchFamily="18" charset="0"/>
              </a:rPr>
              <a:t>agency</a:t>
            </a:r>
            <a:r>
              <a:rPr lang="en-US" sz="1100" i="1" dirty="0">
                <a:effectLst/>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imes New Roman" panose="02020603050405020304" pitchFamily="18" charset="0"/>
              </a:rPr>
              <a:t>being the energy that is needed to move towards goal achievement, and </a:t>
            </a:r>
            <a:r>
              <a:rPr lang="en-US" sz="1100" b="1" i="1" dirty="0">
                <a:effectLst/>
                <a:ea typeface="Calibri" panose="020F0502020204030204" pitchFamily="34" charset="0"/>
                <a:cs typeface="Times New Roman" panose="02020603050405020304" pitchFamily="18" charset="0"/>
              </a:rPr>
              <a:t>pathways</a:t>
            </a:r>
            <a:r>
              <a:rPr lang="en-US" sz="1100" dirty="0">
                <a:effectLst/>
                <a:ea typeface="Calibri" panose="020F0502020204030204" pitchFamily="34" charset="0"/>
                <a:cs typeface="Times New Roman" panose="02020603050405020304" pitchFamily="18" charset="0"/>
              </a:rPr>
              <a:t> being the paths or strategies that can be used to achieve the goals. </a:t>
            </a:r>
          </a:p>
          <a:p>
            <a:pPr marL="0" marR="0">
              <a:lnSpc>
                <a:spcPct val="107000"/>
              </a:lnSpc>
              <a:spcBef>
                <a:spcPts val="0"/>
              </a:spcBef>
              <a:spcAft>
                <a:spcPts val="800"/>
              </a:spcAft>
            </a:pPr>
            <a:r>
              <a:rPr lang="en-ZA" sz="1100" b="1" dirty="0">
                <a:effectLst/>
                <a:ea typeface="Calibri" panose="020F0502020204030204" pitchFamily="34" charset="0"/>
                <a:cs typeface="Times New Roman" panose="02020603050405020304" pitchFamily="18" charset="0"/>
              </a:rPr>
              <a:t>REFERENCES: </a:t>
            </a:r>
          </a:p>
          <a:p>
            <a:pPr marL="0" marR="0">
              <a:lnSpc>
                <a:spcPct val="107000"/>
              </a:lnSpc>
              <a:spcBef>
                <a:spcPts val="0"/>
              </a:spcBef>
              <a:spcAft>
                <a:spcPts val="800"/>
              </a:spcAft>
            </a:pPr>
            <a:r>
              <a:rPr lang="en-ZA" sz="1100" dirty="0">
                <a:effectLst/>
                <a:ea typeface="Calibri" panose="020F0502020204030204" pitchFamily="34" charset="0"/>
                <a:cs typeface="Times New Roman" panose="02020603050405020304" pitchFamily="18" charset="0"/>
              </a:rPr>
              <a:t>Snyder, C. R. (1994). </a:t>
            </a:r>
            <a:r>
              <a:rPr lang="en-ZA" sz="1100" i="1" dirty="0">
                <a:effectLst/>
                <a:ea typeface="Calibri" panose="020F0502020204030204" pitchFamily="34" charset="0"/>
                <a:cs typeface="Times New Roman" panose="02020603050405020304" pitchFamily="18" charset="0"/>
              </a:rPr>
              <a:t>The psychology of hope: You can get there from here</a:t>
            </a:r>
            <a:r>
              <a:rPr lang="en-ZA" sz="1100" dirty="0">
                <a:effectLst/>
                <a:ea typeface="Calibri" panose="020F0502020204030204" pitchFamily="34" charset="0"/>
                <a:cs typeface="Times New Roman" panose="02020603050405020304" pitchFamily="18" charset="0"/>
              </a:rPr>
              <a:t>. Simon and Schuster</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Mathis, G. M., Ferrari, J. R., Groh, D. R., &amp; Jason, L. A. (2009). Hope and substance abuse recovery: The impact of agency and pathways within an abstinent communal-living setting. </a:t>
            </a:r>
            <a:r>
              <a:rPr lang="en-US" sz="1100" i="1" dirty="0">
                <a:effectLst/>
                <a:ea typeface="Calibri" panose="020F0502020204030204" pitchFamily="34" charset="0"/>
                <a:cs typeface="Times New Roman" panose="02020603050405020304" pitchFamily="18" charset="0"/>
              </a:rPr>
              <a:t>Journal of Groups in Addiction &amp; Recovery</a:t>
            </a:r>
            <a:r>
              <a:rPr lang="en-US" sz="1100" dirty="0">
                <a:effectLst/>
                <a:ea typeface="Calibri" panose="020F0502020204030204" pitchFamily="34" charset="0"/>
                <a:cs typeface="Times New Roman" panose="02020603050405020304" pitchFamily="18" charset="0"/>
              </a:rPr>
              <a:t>, </a:t>
            </a:r>
            <a:r>
              <a:rPr lang="en-US" sz="1100" i="1" dirty="0">
                <a:effectLst/>
                <a:ea typeface="Calibri" panose="020F0502020204030204" pitchFamily="34" charset="0"/>
                <a:cs typeface="Times New Roman" panose="02020603050405020304" pitchFamily="18" charset="0"/>
              </a:rPr>
              <a:t>4</a:t>
            </a:r>
            <a:r>
              <a:rPr lang="en-US" sz="1100" dirty="0">
                <a:effectLst/>
                <a:ea typeface="Calibri" panose="020F0502020204030204" pitchFamily="34" charset="0"/>
                <a:cs typeface="Times New Roman" panose="02020603050405020304" pitchFamily="18" charset="0"/>
              </a:rPr>
              <a:t>(1-2), 42–50. </a:t>
            </a:r>
            <a:r>
              <a:rPr lang="en-US" sz="1100" u="sng" dirty="0">
                <a:solidFill>
                  <a:srgbClr val="0563C1"/>
                </a:solidFill>
                <a:effectLst/>
                <a:ea typeface="Calibri" panose="020F0502020204030204" pitchFamily="34" charset="0"/>
                <a:cs typeface="Times New Roman" panose="02020603050405020304" pitchFamily="18" charset="0"/>
                <a:hlinkClick r:id="rId3"/>
              </a:rPr>
              <a:t>https://doi.org/10.1080/15560350802712389</a:t>
            </a: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6775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This slide provides some guidance/approaches regarding ways to assist individuals involved with the recovery process to grow in hope and move towards achieving the desired outcomes of recovery. Participants may have additional approaches and encourage the sharing of them. </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Goals</a:t>
            </a:r>
            <a:r>
              <a:rPr lang="en-US" sz="1100" dirty="0">
                <a:effectLst/>
                <a:ea typeface="Calibri" panose="020F0502020204030204" pitchFamily="34" charset="0"/>
                <a:cs typeface="Times New Roman" panose="02020603050405020304" pitchFamily="18" charset="0"/>
              </a:rPr>
              <a:t>: motivational interviewing can be used to allow for the assessment and development of a vision along with the identification of goals as to what recovery might mean for the individual.</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Agency</a:t>
            </a:r>
            <a:r>
              <a:rPr lang="en-US" sz="1100" dirty="0">
                <a:effectLst/>
                <a:ea typeface="Calibri" panose="020F0502020204030204" pitchFamily="34" charset="0"/>
                <a:cs typeface="Times New Roman" panose="02020603050405020304" pitchFamily="18" charset="0"/>
              </a:rPr>
              <a:t>: building upon the development of goals, providers can engage with individuals in order to recall change that has occurred, promote positive self-talk and the reframing of the current situation, thus using these dimensions of hope to motivate further change and growth.</a:t>
            </a:r>
          </a:p>
          <a:p>
            <a:pPr marL="0" marR="0">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Pathways</a:t>
            </a:r>
            <a:r>
              <a:rPr lang="en-US" sz="1100" dirty="0">
                <a:effectLst/>
                <a:ea typeface="Calibri" panose="020F0502020204030204" pitchFamily="34" charset="0"/>
                <a:cs typeface="Times New Roman" panose="02020603050405020304" pitchFamily="18" charset="0"/>
              </a:rPr>
              <a:t>: working with individuals in recovery to identify change options, develop a plan and strategies to realize the desired changes and develop ways to monitor progress over time.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1623420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tretch>
            <a:fillRect/>
          </a:stretch>
        </p:blipFill>
        <p:spPr>
          <a:xfrm>
            <a:off x="457200" y="5650992"/>
            <a:ext cx="1803400" cy="749300"/>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3"/>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4"/>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rgbClr val="000000"/>
                </a:solidFill>
              </a:defRPr>
            </a:lvl1pPr>
          </a:lstStyle>
          <a:p>
            <a:r>
              <a:rPr lang="en-US" dirty="0">
                <a:solidFill>
                  <a:schemeClr val="bg1"/>
                </a:solidFill>
              </a:rPr>
              <a:t>CLICK TO EDIT MASTER TITLE STYLE</a:t>
            </a:r>
          </a:p>
        </p:txBody>
      </p:sp>
      <p:pic>
        <p:nvPicPr>
          <p:cNvPr id="3" name="Picture 2" descr="SUD Keys to Education">
            <a:extLst>
              <a:ext uri="{FF2B5EF4-FFF2-40B4-BE49-F238E27FC236}">
                <a16:creationId xmlns:a16="http://schemas.microsoft.com/office/drawing/2014/main" id="{28D21826-1244-ACA5-E099-2A35E48D9BF8}"/>
              </a:ext>
            </a:extLst>
          </p:cNvPr>
          <p:cNvPicPr>
            <a:picLocks noChangeAspect="1"/>
          </p:cNvPicPr>
          <p:nvPr userDrawn="1"/>
        </p:nvPicPr>
        <p:blipFill>
          <a:blip r:embed="rId5"/>
          <a:srcRect/>
          <a:stretch/>
        </p:blipFill>
        <p:spPr>
          <a:xfrm>
            <a:off x="461511" y="457198"/>
            <a:ext cx="3494307" cy="1278581"/>
          </a:xfrm>
          <a:prstGeom prst="rect">
            <a:avLst/>
          </a:prstGeom>
        </p:spPr>
      </p:pic>
    </p:spTree>
    <p:extLst>
      <p:ext uri="{BB962C8B-B14F-4D97-AF65-F5344CB8AC3E}">
        <p14:creationId xmlns:p14="http://schemas.microsoft.com/office/powerpoint/2010/main" val="273168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07FF6D-34F2-92CE-9FC6-EC80944D08DF}"/>
              </a:ext>
            </a:extLst>
          </p:cNvPr>
          <p:cNvSpPr>
            <a:spLocks noGrp="1"/>
          </p:cNvSpPr>
          <p:nvPr>
            <p:ph type="title"/>
          </p:nvPr>
        </p:nvSpPr>
        <p:spPr/>
        <p:txBody>
          <a:bodyPr/>
          <a:lstStyle/>
          <a:p>
            <a:r>
              <a:rPr lang="en-US" dirty="0"/>
              <a:t>Hope: A Key to Recovery</a:t>
            </a:r>
          </a:p>
        </p:txBody>
      </p:sp>
    </p:spTree>
    <p:extLst>
      <p:ext uri="{BB962C8B-B14F-4D97-AF65-F5344CB8AC3E}">
        <p14:creationId xmlns:p14="http://schemas.microsoft.com/office/powerpoint/2010/main" val="19852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a:t>
            </a:r>
            <a:r>
              <a:rPr lang="en-US" sz="4000" b="1" dirty="0"/>
              <a:t>HOPE?</a:t>
            </a:r>
          </a:p>
        </p:txBody>
      </p:sp>
      <p:sp>
        <p:nvSpPr>
          <p:cNvPr id="3" name="Content Placeholder 2"/>
          <p:cNvSpPr>
            <a:spLocks noGrp="1"/>
          </p:cNvSpPr>
          <p:nvPr>
            <p:ph idx="1"/>
          </p:nvPr>
        </p:nvSpPr>
        <p:spPr>
          <a:xfrm>
            <a:off x="5433201" y="2130804"/>
            <a:ext cx="5841350" cy="4049334"/>
          </a:xfrm>
        </p:spPr>
        <p:txBody>
          <a:bodyPr/>
          <a:lstStyle/>
          <a:p>
            <a:pPr marL="342900" indent="-342900">
              <a:buFont typeface="Arial" panose="020B0604020202020204" pitchFamily="34" charset="0"/>
              <a:buChar char="•"/>
            </a:pPr>
            <a:r>
              <a:rPr lang="en-US" dirty="0"/>
              <a:t>Belief in the possibility of a pleasant outcome </a:t>
            </a:r>
            <a:r>
              <a:rPr lang="en-US" sz="1000" dirty="0"/>
              <a:t>(Lopez et al., 2003)</a:t>
            </a:r>
          </a:p>
          <a:p>
            <a:endParaRPr lang="en-US" dirty="0"/>
          </a:p>
          <a:p>
            <a:pPr marL="342900" indent="-342900">
              <a:buFont typeface="Arial" panose="020B0604020202020204" pitchFamily="34" charset="0"/>
              <a:buChar char="•"/>
            </a:pPr>
            <a:r>
              <a:rPr lang="en-US" dirty="0"/>
              <a:t>Positive expectancy </a:t>
            </a:r>
            <a:r>
              <a:rPr lang="en-US" sz="1000" dirty="0"/>
              <a:t>(Gottschalk, 1974)</a:t>
            </a:r>
          </a:p>
          <a:p>
            <a:endParaRPr lang="en-US" dirty="0"/>
          </a:p>
          <a:p>
            <a:pPr marL="342900" indent="-342900">
              <a:buFont typeface="Arial" panose="020B0604020202020204" pitchFamily="34" charset="0"/>
              <a:buChar char="•"/>
            </a:pPr>
            <a:r>
              <a:rPr lang="en-US" dirty="0"/>
              <a:t>Is the relationship between wishes and expectations </a:t>
            </a:r>
            <a:r>
              <a:rPr lang="en-US" sz="1000" dirty="0"/>
              <a:t>(</a:t>
            </a:r>
            <a:r>
              <a:rPr lang="en-US" sz="1000" dirty="0" err="1"/>
              <a:t>Staats</a:t>
            </a:r>
            <a:r>
              <a:rPr lang="en-US" sz="1000" dirty="0"/>
              <a:t>, 1989)</a:t>
            </a:r>
          </a:p>
          <a:p>
            <a:endParaRPr lang="en-US" dirty="0"/>
          </a:p>
        </p:txBody>
      </p:sp>
      <p:pic>
        <p:nvPicPr>
          <p:cNvPr id="6" name="Picture Placeholder 5" descr="Sunrise through a rock arch"/>
          <p:cNvPicPr>
            <a:picLocks noGrp="1" noChangeAspect="1"/>
          </p:cNvPicPr>
          <p:nvPr>
            <p:ph type="pic" sz="quarter" idx="10"/>
          </p:nvPr>
        </p:nvPicPr>
        <p:blipFill>
          <a:blip r:embed="rId3"/>
          <a:srcRect t="2484" b="2484"/>
          <a:stretch>
            <a:fillRect/>
          </a:stretch>
        </p:blipFill>
        <p:spPr>
          <a:xfrm>
            <a:off x="0" y="0"/>
            <a:ext cx="4898028" cy="6879304"/>
          </a:xfrm>
          <a:prstGeom prst="rect">
            <a:avLst/>
          </a:prstGeom>
        </p:spPr>
      </p:pic>
      <p:sp>
        <p:nvSpPr>
          <p:cNvPr id="4" name="Slide Number Placeholder 1">
            <a:extLst>
              <a:ext uri="{FF2B5EF4-FFF2-40B4-BE49-F238E27FC236}">
                <a16:creationId xmlns:a16="http://schemas.microsoft.com/office/drawing/2014/main" id="{3DFAB911-C043-733D-9CF3-48E767604881}"/>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2</a:t>
            </a:fld>
            <a:endParaRPr lang="en-US" dirty="0"/>
          </a:p>
        </p:txBody>
      </p:sp>
    </p:spTree>
    <p:extLst>
      <p:ext uri="{BB962C8B-B14F-4D97-AF65-F5344CB8AC3E}">
        <p14:creationId xmlns:p14="http://schemas.microsoft.com/office/powerpoint/2010/main" val="410630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Constructs of </a:t>
            </a:r>
            <a:r>
              <a:rPr lang="en-US" sz="4000" b="1" dirty="0"/>
              <a:t>HOPE</a:t>
            </a:r>
          </a:p>
        </p:txBody>
      </p:sp>
      <p:sp>
        <p:nvSpPr>
          <p:cNvPr id="3" name="Content Placeholder 2"/>
          <p:cNvSpPr>
            <a:spLocks noGrp="1"/>
          </p:cNvSpPr>
          <p:nvPr>
            <p:ph idx="1"/>
          </p:nvPr>
        </p:nvSpPr>
        <p:spPr>
          <a:xfrm>
            <a:off x="5433201" y="2357306"/>
            <a:ext cx="5841350" cy="3822832"/>
          </a:xfrm>
        </p:spPr>
        <p:txBody>
          <a:bodyPr/>
          <a:lstStyle/>
          <a:p>
            <a:r>
              <a:rPr lang="en-US" sz="3600" dirty="0"/>
              <a:t>Dispositional</a:t>
            </a:r>
          </a:p>
          <a:p>
            <a:r>
              <a:rPr lang="en-US" i="1" dirty="0"/>
              <a:t>Long Term Orientation</a:t>
            </a:r>
          </a:p>
          <a:p>
            <a:endParaRPr lang="en-US" dirty="0"/>
          </a:p>
          <a:p>
            <a:r>
              <a:rPr lang="en-US" sz="3600" dirty="0"/>
              <a:t>State </a:t>
            </a:r>
          </a:p>
          <a:p>
            <a:r>
              <a:rPr lang="en-US" i="1" dirty="0"/>
              <a:t>Short Term Orientation</a:t>
            </a:r>
          </a:p>
        </p:txBody>
      </p:sp>
      <p:pic>
        <p:nvPicPr>
          <p:cNvPr id="6" name="Picture Placeholder 5" descr="Person's hands making a heart"/>
          <p:cNvPicPr>
            <a:picLocks noGrp="1" noChangeAspect="1"/>
          </p:cNvPicPr>
          <p:nvPr>
            <p:ph type="pic" sz="quarter" idx="10"/>
          </p:nvPr>
        </p:nvPicPr>
        <p:blipFill>
          <a:blip r:embed="rId3"/>
          <a:srcRect t="2246" b="2246"/>
          <a:stretch>
            <a:fillRect/>
          </a:stretch>
        </p:blipFill>
        <p:spPr>
          <a:xfrm>
            <a:off x="0" y="-10652"/>
            <a:ext cx="4895881" cy="6876288"/>
          </a:xfrm>
          <a:prstGeom prst="rect">
            <a:avLst/>
          </a:prstGeom>
        </p:spPr>
      </p:pic>
      <p:sp>
        <p:nvSpPr>
          <p:cNvPr id="4" name="Slide Number Placeholder 1">
            <a:extLst>
              <a:ext uri="{FF2B5EF4-FFF2-40B4-BE49-F238E27FC236}">
                <a16:creationId xmlns:a16="http://schemas.microsoft.com/office/drawing/2014/main" id="{3A5449AD-3A22-4682-2480-977752CDF87D}"/>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3</a:t>
            </a:fld>
            <a:endParaRPr lang="en-US" dirty="0"/>
          </a:p>
        </p:txBody>
      </p:sp>
    </p:spTree>
    <p:extLst>
      <p:ext uri="{BB962C8B-B14F-4D97-AF65-F5344CB8AC3E}">
        <p14:creationId xmlns:p14="http://schemas.microsoft.com/office/powerpoint/2010/main" val="269145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C223E5A4-65D9-2CAF-6DCC-7CE4DAE03231}"/>
              </a:ext>
            </a:extLst>
          </p:cNvPr>
          <p:cNvSpPr>
            <a:spLocks noGrp="1"/>
          </p:cNvSpPr>
          <p:nvPr>
            <p:ph type="title"/>
          </p:nvPr>
        </p:nvSpPr>
        <p:spPr/>
        <p:txBody>
          <a:bodyPr vert="horz" lIns="91440" tIns="45720" rIns="91440" bIns="45720" rtlCol="0" anchor="b">
            <a:normAutofit fontScale="90000"/>
          </a:bodyPr>
          <a:lstStyle/>
          <a:p>
            <a:r>
              <a:rPr lang="en-US" sz="4200" dirty="0">
                <a:solidFill>
                  <a:schemeClr val="tx1"/>
                </a:solidFill>
                <a:latin typeface="+mj-lt"/>
                <a:cs typeface="+mj-cs"/>
              </a:rPr>
              <a:t>Components of Hope</a:t>
            </a:r>
            <a:br>
              <a:rPr lang="en-US" sz="4200" dirty="0">
                <a:solidFill>
                  <a:schemeClr val="tx1"/>
                </a:solidFill>
                <a:latin typeface="+mj-lt"/>
                <a:cs typeface="+mj-cs"/>
              </a:rPr>
            </a:br>
            <a:endParaRPr lang="en-US" sz="4200" dirty="0">
              <a:solidFill>
                <a:schemeClr val="tx1"/>
              </a:solidFill>
              <a:latin typeface="+mj-lt"/>
              <a:cs typeface="+mj-cs"/>
            </a:endParaRPr>
          </a:p>
        </p:txBody>
      </p:sp>
      <p:sp>
        <p:nvSpPr>
          <p:cNvPr id="28" name="Content Placeholder 27">
            <a:extLst>
              <a:ext uri="{FF2B5EF4-FFF2-40B4-BE49-F238E27FC236}">
                <a16:creationId xmlns:a16="http://schemas.microsoft.com/office/drawing/2014/main" id="{442FF52F-30E8-18EE-2028-1899DBF700AB}"/>
              </a:ext>
            </a:extLst>
          </p:cNvPr>
          <p:cNvSpPr>
            <a:spLocks noGrp="1"/>
          </p:cNvSpPr>
          <p:nvPr>
            <p:ph idx="1"/>
          </p:nvPr>
        </p:nvSpPr>
        <p:spPr>
          <a:xfrm>
            <a:off x="5433201" y="1828800"/>
            <a:ext cx="5841350" cy="4114800"/>
          </a:xfrm>
        </p:spPr>
        <p:txBody>
          <a:bodyPr vert="horz" lIns="91440" tIns="45720" rIns="91440" bIns="45720" rtlCol="0">
            <a:normAutofit lnSpcReduction="10000"/>
          </a:bodyPr>
          <a:lstStyle/>
          <a:p>
            <a:r>
              <a:rPr lang="en-US" sz="2000" b="1" dirty="0">
                <a:solidFill>
                  <a:schemeClr val="tx1"/>
                </a:solidFill>
                <a:latin typeface="+mn-lt"/>
                <a:cs typeface="+mn-cs"/>
              </a:rPr>
              <a:t>Goals </a:t>
            </a:r>
          </a:p>
          <a:p>
            <a:pPr indent="-228600">
              <a:buFont typeface="Arial" panose="020B0604020202020204" pitchFamily="34" charset="0"/>
              <a:buChar char="•"/>
            </a:pPr>
            <a:r>
              <a:rPr lang="en-US" sz="1800" i="1" dirty="0">
                <a:solidFill>
                  <a:schemeClr val="tx1"/>
                </a:solidFill>
                <a:latin typeface="+mn-lt"/>
                <a:cs typeface="+mn-cs"/>
              </a:rPr>
              <a:t>Targets that motivate people to initiate action </a:t>
            </a:r>
          </a:p>
          <a:p>
            <a:pPr indent="-228600">
              <a:buFont typeface="Arial" panose="020B0604020202020204" pitchFamily="34" charset="0"/>
              <a:buChar char="•"/>
            </a:pPr>
            <a:endParaRPr lang="en-US" sz="1600" dirty="0">
              <a:solidFill>
                <a:schemeClr val="tx1"/>
              </a:solidFill>
              <a:latin typeface="+mn-lt"/>
              <a:cs typeface="+mn-cs"/>
            </a:endParaRPr>
          </a:p>
          <a:p>
            <a:r>
              <a:rPr lang="en-US" sz="2000" b="1" dirty="0">
                <a:solidFill>
                  <a:schemeClr val="tx1"/>
                </a:solidFill>
                <a:latin typeface="+mn-lt"/>
                <a:cs typeface="+mn-cs"/>
              </a:rPr>
              <a:t>Agency</a:t>
            </a:r>
          </a:p>
          <a:p>
            <a:pPr indent="-228600">
              <a:buFont typeface="Arial" panose="020B0604020202020204" pitchFamily="34" charset="0"/>
              <a:buChar char="•"/>
            </a:pPr>
            <a:r>
              <a:rPr lang="en-US" sz="1800" i="1" dirty="0">
                <a:solidFill>
                  <a:schemeClr val="tx1"/>
                </a:solidFill>
                <a:latin typeface="+mn-lt"/>
                <a:cs typeface="+mn-cs"/>
              </a:rPr>
              <a:t>Personal energy and determination  to achieve goals</a:t>
            </a:r>
          </a:p>
          <a:p>
            <a:pPr indent="-228600">
              <a:buFont typeface="Arial" panose="020B0604020202020204" pitchFamily="34" charset="0"/>
              <a:buChar char="•"/>
            </a:pPr>
            <a:endParaRPr lang="en-US" sz="1600" dirty="0">
              <a:solidFill>
                <a:schemeClr val="tx1"/>
              </a:solidFill>
              <a:latin typeface="+mn-lt"/>
              <a:cs typeface="+mn-cs"/>
            </a:endParaRPr>
          </a:p>
          <a:p>
            <a:pPr>
              <a:lnSpc>
                <a:spcPct val="100000"/>
              </a:lnSpc>
            </a:pPr>
            <a:r>
              <a:rPr lang="en-US" sz="2000" b="1" dirty="0">
                <a:solidFill>
                  <a:schemeClr val="tx1"/>
                </a:solidFill>
                <a:latin typeface="+mn-lt"/>
                <a:cs typeface="+mn-cs"/>
              </a:rPr>
              <a:t>Pathways </a:t>
            </a:r>
          </a:p>
          <a:p>
            <a:pPr indent="-228600">
              <a:buFont typeface="Arial" panose="020B0604020202020204" pitchFamily="34" charset="0"/>
              <a:buChar char="•"/>
            </a:pPr>
            <a:r>
              <a:rPr lang="en-US" sz="1900" i="1" dirty="0">
                <a:solidFill>
                  <a:schemeClr val="tx1"/>
                </a:solidFill>
                <a:latin typeface="+mn-lt"/>
                <a:cs typeface="+mn-cs"/>
              </a:rPr>
              <a:t>Routes or paths that are available to allow for the achievement of goals</a:t>
            </a:r>
          </a:p>
          <a:p>
            <a:pPr indent="-228600">
              <a:buFont typeface="Arial" panose="020B0604020202020204" pitchFamily="34" charset="0"/>
              <a:buChar char="•"/>
            </a:pPr>
            <a:endParaRPr lang="en-US" sz="1000" i="1" dirty="0">
              <a:solidFill>
                <a:schemeClr val="tx1"/>
              </a:solidFill>
              <a:latin typeface="+mn-lt"/>
              <a:cs typeface="+mn-cs"/>
            </a:endParaRPr>
          </a:p>
          <a:p>
            <a:endParaRPr lang="en-US" sz="1000" b="0" i="0" dirty="0">
              <a:solidFill>
                <a:schemeClr val="tx1"/>
              </a:solidFill>
              <a:effectLst/>
              <a:latin typeface="+mn-lt"/>
              <a:cs typeface="+mn-cs"/>
            </a:endParaRPr>
          </a:p>
          <a:p>
            <a:pPr algn="r">
              <a:spcBef>
                <a:spcPts val="600"/>
              </a:spcBef>
            </a:pPr>
            <a:r>
              <a:rPr lang="en-US" sz="1000" b="0" i="0" dirty="0">
                <a:solidFill>
                  <a:schemeClr val="tx1"/>
                </a:solidFill>
                <a:effectLst/>
                <a:latin typeface="+mn-lt"/>
                <a:cs typeface="+mn-cs"/>
              </a:rPr>
              <a:t>Snyder, C. R. (1994). </a:t>
            </a:r>
          </a:p>
          <a:p>
            <a:pPr algn="r">
              <a:spcBef>
                <a:spcPts val="600"/>
              </a:spcBef>
            </a:pPr>
            <a:r>
              <a:rPr lang="en-US" sz="1000" b="0" i="0" dirty="0">
                <a:solidFill>
                  <a:schemeClr val="tx1"/>
                </a:solidFill>
                <a:effectLst/>
                <a:latin typeface="+mn-lt"/>
                <a:cs typeface="+mn-cs"/>
              </a:rPr>
              <a:t>Mathis, G. M., Ferrari, J. R., Groh, D. R., &amp; Jason, L. A. (2009). </a:t>
            </a:r>
            <a:endParaRPr lang="en-US" sz="1000" dirty="0">
              <a:solidFill>
                <a:schemeClr val="tx1"/>
              </a:solidFill>
              <a:latin typeface="+mn-lt"/>
              <a:cs typeface="+mn-cs"/>
            </a:endParaRPr>
          </a:p>
        </p:txBody>
      </p:sp>
      <p:pic>
        <p:nvPicPr>
          <p:cNvPr id="4" name="Picture Placeholder 3" descr="Line of ladders with one taller than the rest"/>
          <p:cNvPicPr>
            <a:picLocks noGrp="1" noChangeAspect="1"/>
          </p:cNvPicPr>
          <p:nvPr>
            <p:ph type="pic" sz="quarter" idx="10"/>
          </p:nvPr>
        </p:nvPicPr>
        <p:blipFill>
          <a:blip r:embed="rId3"/>
          <a:srcRect l="9315" r="9315"/>
          <a:stretch>
            <a:fillRect/>
          </a:stretch>
        </p:blipFill>
        <p:spPr>
          <a:xfrm>
            <a:off x="1" y="-21304"/>
            <a:ext cx="4895881" cy="6876288"/>
          </a:xfrm>
          <a:prstGeom prst="rect">
            <a:avLst/>
          </a:prstGeom>
        </p:spPr>
      </p:pic>
      <p:sp>
        <p:nvSpPr>
          <p:cNvPr id="2" name="Slide Number Placeholder 1">
            <a:extLst>
              <a:ext uri="{FF2B5EF4-FFF2-40B4-BE49-F238E27FC236}">
                <a16:creationId xmlns:a16="http://schemas.microsoft.com/office/drawing/2014/main" id="{895500B9-18E3-0684-BB04-F1161724AEA8}"/>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4</a:t>
            </a:fld>
            <a:endParaRPr lang="en-US" dirty="0"/>
          </a:p>
        </p:txBody>
      </p:sp>
    </p:spTree>
    <p:extLst>
      <p:ext uri="{BB962C8B-B14F-4D97-AF65-F5344CB8AC3E}">
        <p14:creationId xmlns:p14="http://schemas.microsoft.com/office/powerpoint/2010/main" val="250214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a:xfrm>
            <a:off x="3422521" y="318707"/>
            <a:ext cx="9513116" cy="947956"/>
          </a:xfrm>
        </p:spPr>
        <p:txBody>
          <a:bodyPr vert="horz" lIns="91440" tIns="45720" rIns="91440" bIns="45720" rtlCol="0" anchor="b">
            <a:normAutofit/>
          </a:bodyPr>
          <a:lstStyle/>
          <a:p>
            <a:r>
              <a:rPr lang="en-US" sz="3800" dirty="0">
                <a:solidFill>
                  <a:schemeClr val="tx1"/>
                </a:solidFill>
                <a:latin typeface="+mj-lt"/>
                <a:cs typeface="+mj-cs"/>
              </a:rPr>
              <a:t>Keys for Creating </a:t>
            </a:r>
            <a:r>
              <a:rPr lang="en-US" sz="4000" b="1" dirty="0">
                <a:solidFill>
                  <a:schemeClr val="tx1"/>
                </a:solidFill>
                <a:latin typeface="+mj-lt"/>
                <a:cs typeface="+mj-cs"/>
              </a:rPr>
              <a:t>Hopeful </a:t>
            </a:r>
            <a:r>
              <a:rPr lang="en-US" sz="3800" dirty="0">
                <a:solidFill>
                  <a:schemeClr val="tx1"/>
                </a:solidFill>
                <a:latin typeface="+mj-lt"/>
                <a:cs typeface="+mj-cs"/>
              </a:rPr>
              <a:t>Futures </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4657345" y="1761613"/>
            <a:ext cx="7464747" cy="5029200"/>
          </a:xfrm>
        </p:spPr>
        <p:txBody>
          <a:bodyPr vert="horz" lIns="91440" tIns="45720" rIns="91440" bIns="45720" rtlCol="0">
            <a:noAutofit/>
          </a:bodyPr>
          <a:lstStyle/>
          <a:p>
            <a:r>
              <a:rPr lang="en-US" sz="2000" b="1" dirty="0">
                <a:solidFill>
                  <a:schemeClr val="tx1"/>
                </a:solidFill>
                <a:latin typeface="+mn-lt"/>
                <a:cs typeface="+mn-cs"/>
              </a:rPr>
              <a:t>Goals</a:t>
            </a:r>
          </a:p>
          <a:p>
            <a:pPr marL="114300"/>
            <a:r>
              <a:rPr lang="en-US" sz="1800" dirty="0">
                <a:solidFill>
                  <a:schemeClr val="tx1"/>
                </a:solidFill>
                <a:latin typeface="+mn-lt"/>
                <a:cs typeface="+mn-cs"/>
              </a:rPr>
              <a:t>Use of Motivational Interviewing</a:t>
            </a:r>
          </a:p>
          <a:p>
            <a:pPr marL="114300"/>
            <a:r>
              <a:rPr lang="en-US" sz="1800" dirty="0">
                <a:solidFill>
                  <a:schemeClr val="tx1"/>
                </a:solidFill>
                <a:latin typeface="+mn-lt"/>
                <a:cs typeface="+mn-cs"/>
              </a:rPr>
              <a:t>Constructing a vision</a:t>
            </a:r>
          </a:p>
          <a:p>
            <a:endParaRPr lang="en-US" sz="2000" b="1" dirty="0">
              <a:solidFill>
                <a:schemeClr val="tx1"/>
              </a:solidFill>
              <a:latin typeface="+mn-lt"/>
              <a:cs typeface="+mn-cs"/>
            </a:endParaRPr>
          </a:p>
          <a:p>
            <a:r>
              <a:rPr lang="en-US" sz="2000" b="1" dirty="0">
                <a:solidFill>
                  <a:schemeClr val="tx1"/>
                </a:solidFill>
                <a:latin typeface="+mn-lt"/>
                <a:cs typeface="+mn-cs"/>
              </a:rPr>
              <a:t>Agency</a:t>
            </a:r>
          </a:p>
          <a:p>
            <a:pPr marL="114300"/>
            <a:r>
              <a:rPr lang="en-US" sz="1800" dirty="0">
                <a:solidFill>
                  <a:schemeClr val="tx1"/>
                </a:solidFill>
                <a:latin typeface="+mn-lt"/>
                <a:cs typeface="+mn-cs"/>
              </a:rPr>
              <a:t>Recall previous successes</a:t>
            </a:r>
          </a:p>
          <a:p>
            <a:pPr marL="114300"/>
            <a:r>
              <a:rPr lang="en-US" sz="1800" dirty="0">
                <a:solidFill>
                  <a:schemeClr val="tx1"/>
                </a:solidFill>
                <a:latin typeface="+mn-lt"/>
                <a:cs typeface="+mn-cs"/>
              </a:rPr>
              <a:t>Assist with developing positive self-talk</a:t>
            </a:r>
          </a:p>
          <a:p>
            <a:pPr marL="114300"/>
            <a:r>
              <a:rPr lang="en-US" sz="1800" dirty="0">
                <a:solidFill>
                  <a:schemeClr val="tx1"/>
                </a:solidFill>
                <a:latin typeface="+mn-lt"/>
                <a:cs typeface="+mn-cs"/>
              </a:rPr>
              <a:t>Reframe the current situation</a:t>
            </a:r>
          </a:p>
          <a:p>
            <a:endParaRPr lang="en-US" sz="2000" b="1" dirty="0">
              <a:solidFill>
                <a:schemeClr val="tx1"/>
              </a:solidFill>
              <a:latin typeface="+mn-lt"/>
              <a:cs typeface="+mn-cs"/>
            </a:endParaRPr>
          </a:p>
          <a:p>
            <a:r>
              <a:rPr lang="en-US" sz="2000" b="1" dirty="0">
                <a:solidFill>
                  <a:schemeClr val="tx1"/>
                </a:solidFill>
                <a:latin typeface="+mn-lt"/>
                <a:cs typeface="+mn-cs"/>
              </a:rPr>
              <a:t>Pathways</a:t>
            </a:r>
          </a:p>
          <a:p>
            <a:pPr marL="114300"/>
            <a:r>
              <a:rPr lang="en-US" sz="1800" dirty="0">
                <a:solidFill>
                  <a:schemeClr val="tx1"/>
                </a:solidFill>
                <a:latin typeface="+mn-lt"/>
                <a:cs typeface="+mn-cs"/>
              </a:rPr>
              <a:t>Identify options</a:t>
            </a:r>
          </a:p>
          <a:p>
            <a:pPr marL="114300"/>
            <a:r>
              <a:rPr lang="en-US" sz="1800" dirty="0">
                <a:solidFill>
                  <a:schemeClr val="tx1"/>
                </a:solidFill>
                <a:latin typeface="+mn-lt"/>
                <a:cs typeface="+mn-cs"/>
              </a:rPr>
              <a:t>Develop a plan/roadmap</a:t>
            </a:r>
          </a:p>
          <a:p>
            <a:pPr marL="114300"/>
            <a:r>
              <a:rPr lang="en-US" sz="1800" dirty="0">
                <a:solidFill>
                  <a:schemeClr val="tx1"/>
                </a:solidFill>
                <a:latin typeface="+mn-lt"/>
                <a:cs typeface="+mn-cs"/>
              </a:rPr>
              <a:t>Self-monitoring strategies</a:t>
            </a:r>
          </a:p>
        </p:txBody>
      </p:sp>
      <p:pic>
        <p:nvPicPr>
          <p:cNvPr id="6" name="Picture 5" descr="Person handing over keys">
            <a:extLst>
              <a:ext uri="{FF2B5EF4-FFF2-40B4-BE49-F238E27FC236}">
                <a16:creationId xmlns:a16="http://schemas.microsoft.com/office/drawing/2014/main" id="{8745FF8E-A38D-1461-E7C8-BB21D3185635}"/>
              </a:ext>
            </a:extLst>
          </p:cNvPr>
          <p:cNvPicPr>
            <a:picLocks noChangeAspect="1"/>
          </p:cNvPicPr>
          <p:nvPr/>
        </p:nvPicPr>
        <p:blipFill rotWithShape="1">
          <a:blip r:embed="rId3"/>
          <a:srcRect l="21174" r="3349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Slide Number Placeholder 1">
            <a:extLst>
              <a:ext uri="{FF2B5EF4-FFF2-40B4-BE49-F238E27FC236}">
                <a16:creationId xmlns:a16="http://schemas.microsoft.com/office/drawing/2014/main" id="{A9F0EF5A-3343-715A-9B56-717002D9E704}"/>
              </a:ext>
            </a:extLst>
          </p:cNvPr>
          <p:cNvSpPr txBox="1">
            <a:spLocks/>
          </p:cNvSpPr>
          <p:nvPr/>
        </p:nvSpPr>
        <p:spPr>
          <a:xfrm>
            <a:off x="11197470" y="5930738"/>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0297E34-0326-6442-A83A-7AC02FF9B76A}" type="slidenum">
              <a:rPr lang="en-US" smtClean="0"/>
              <a:pPr algn="ctr"/>
              <a:t>5</a:t>
            </a:fld>
            <a:endParaRPr lang="en-US" dirty="0"/>
          </a:p>
        </p:txBody>
      </p:sp>
    </p:spTree>
    <p:extLst>
      <p:ext uri="{BB962C8B-B14F-4D97-AF65-F5344CB8AC3E}">
        <p14:creationId xmlns:p14="http://schemas.microsoft.com/office/powerpoint/2010/main" val="1897426406"/>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19B30369C2F4CA0EDBBB86C3F2E80" ma:contentTypeVersion="11" ma:contentTypeDescription="Create a new document." ma:contentTypeScope="" ma:versionID="5cadf31e8d3b200d07b24d1fbeb1c26d">
  <xsd:schema xmlns:xsd="http://www.w3.org/2001/XMLSchema" xmlns:xs="http://www.w3.org/2001/XMLSchema" xmlns:p="http://schemas.microsoft.com/office/2006/metadata/properties" xmlns:ns3="521602cf-cbd5-4338-8116-08d6d9b41c29" targetNamespace="http://schemas.microsoft.com/office/2006/metadata/properties" ma:root="true" ma:fieldsID="df5cd9d997e54865da70560131d21b91" ns3:_="">
    <xsd:import namespace="521602cf-cbd5-4338-8116-08d6d9b41c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602cf-cbd5-4338-8116-08d6d9b41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BE96B-EBBE-4161-A6AB-E94CA89DA67D}">
  <ds:schemaRefs>
    <ds:schemaRef ds:uri="http://schemas.microsoft.com/sharepoint/v3/contenttype/forms"/>
  </ds:schemaRefs>
</ds:datastoreItem>
</file>

<file path=customXml/itemProps2.xml><?xml version="1.0" encoding="utf-8"?>
<ds:datastoreItem xmlns:ds="http://schemas.openxmlformats.org/officeDocument/2006/customXml" ds:itemID="{1A8AE4B0-D9C5-4D1A-B5FD-AE0658279F07}">
  <ds:schemaRefs>
    <ds:schemaRef ds:uri="http://purl.org/dc/elements/1.1/"/>
    <ds:schemaRef ds:uri="http://purl.org/dc/terms/"/>
    <ds:schemaRef ds:uri="http://schemas.microsoft.com/office/2006/documentManagement/types"/>
    <ds:schemaRef ds:uri="http://schemas.microsoft.com/office/2006/metadata/properties"/>
    <ds:schemaRef ds:uri="http://purl.org/dc/dcmitype/"/>
    <ds:schemaRef ds:uri="521602cf-cbd5-4338-8116-08d6d9b41c29"/>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1E4BCBE-F62E-47B8-B46E-EC21F096F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602cf-cbd5-4338-8116-08d6d9b41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1491</Words>
  <Application>Microsoft Macintosh PowerPoint</Application>
  <PresentationFormat>Widescreen</PresentationFormat>
  <Paragraphs>79</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Hope: A Key to Recovery</vt:lpstr>
      <vt:lpstr>What is HOPE?</vt:lpstr>
      <vt:lpstr>Key Constructs of HOPE</vt:lpstr>
      <vt:lpstr>Components of Hope </vt:lpstr>
      <vt:lpstr>Keys for Creating Hopeful Futures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A Key to Recovery</dc:title>
  <dc:creator>Flanagan, Kenneth</dc:creator>
  <cp:lastModifiedBy>Shannon L McCarty</cp:lastModifiedBy>
  <cp:revision>9</cp:revision>
  <dcterms:created xsi:type="dcterms:W3CDTF">2022-09-15T00:38:22Z</dcterms:created>
  <dcterms:modified xsi:type="dcterms:W3CDTF">2022-11-17T01:50:09Z</dcterms:modified>
</cp:coreProperties>
</file>