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5" r:id="rId3"/>
    <p:sldId id="284" r:id="rId4"/>
    <p:sldId id="326" r:id="rId5"/>
    <p:sldId id="327" r:id="rId6"/>
    <p:sldId id="350" r:id="rId7"/>
    <p:sldId id="348" r:id="rId8"/>
    <p:sldId id="346" r:id="rId9"/>
    <p:sldId id="347" r:id="rId10"/>
    <p:sldId id="351" r:id="rId11"/>
    <p:sldId id="262" r:id="rId12"/>
    <p:sldId id="568" r:id="rId13"/>
    <p:sldId id="569"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641"/>
    <a:srgbClr val="88A545"/>
    <a:srgbClr val="88A0A8"/>
    <a:srgbClr val="A8AAAD"/>
    <a:srgbClr val="59595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640" autoAdjust="0"/>
    <p:restoredTop sz="86531" autoAdjust="0"/>
  </p:normalViewPr>
  <p:slideViewPr>
    <p:cSldViewPr snapToGrid="0">
      <p:cViewPr varScale="1">
        <p:scale>
          <a:sx n="76" d="100"/>
          <a:sy n="76" d="100"/>
        </p:scale>
        <p:origin x="232" y="928"/>
      </p:cViewPr>
      <p:guideLst/>
    </p:cSldViewPr>
  </p:slideViewPr>
  <p:outlineViewPr>
    <p:cViewPr>
      <p:scale>
        <a:sx n="33" d="100"/>
        <a:sy n="33" d="100"/>
      </p:scale>
      <p:origin x="0" y="-339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5BDB4-A121-49D3-A621-7F46B0F195E5}" type="datetimeFigureOut">
              <a:rPr lang="en-US" smtClean="0"/>
              <a:t>10/21/24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A5F74-8AA3-47BA-873A-14D2F7833AAC}" type="slidenum">
              <a:rPr lang="en-US" smtClean="0"/>
              <a:t>‹#›</a:t>
            </a:fld>
            <a:endParaRPr lang="en-US"/>
          </a:p>
        </p:txBody>
      </p:sp>
    </p:spTree>
    <p:extLst>
      <p:ext uri="{BB962C8B-B14F-4D97-AF65-F5344CB8AC3E}">
        <p14:creationId xmlns:p14="http://schemas.microsoft.com/office/powerpoint/2010/main" val="188042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111/acer.1360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williamwhitepapers.com/blog/2018/06/quality-of-life-in-early-recovery-and-beyond.html%201/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mhsa.gov/find-help/recover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amhsa.gov/about-us/who-we-are/offices-centers/o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5288%2Fjsad.2014.75.99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sycnet.apa.org/doi/10.1016/j.drugalcdep.2014.12.03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mhsa.gov/find-help/recove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ore.samhsa.gov/sites/default/files/d7/priv/sma15-4907.pdf" TargetMode="External"/><Relationship Id="rId7" Type="http://schemas.openxmlformats.org/officeDocument/2006/relationships/hyperlink" Target="https://doi.org/10.7326/0003-4819-154-1-201101040-0000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oi.org/10.1093/alcalc/agv127" TargetMode="External"/><Relationship Id="rId5" Type="http://schemas.openxmlformats.org/officeDocument/2006/relationships/hyperlink" Target="https://doi.org/10.1016/j.drugalcdep.2008.07.018" TargetMode="External"/><Relationship Id="rId4" Type="http://schemas.openxmlformats.org/officeDocument/2006/relationships/hyperlink" Target="https://doi.org/10.1001/jamapsychiatry.2021.127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01/jamapsychiatry.2021.127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iaaa.nih.gov/health-professionals-communities/core-resource-on-alcohol/recommend-evidence-based-treatment-know-op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iaaa.nih.gov/health-professionals-communities/core-resource-on-alcohol/recommend-evidence-based-treatment-know-op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i.org/10.1126/sciadv.aax404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aaa.nih.gov/health-professionals-communities/core-resource-on-alcohol/recommend-evidence-based-treatment-know-op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11/famp.12231" TargetMode="External"/><Relationship Id="rId7" Type="http://schemas.openxmlformats.org/officeDocument/2006/relationships/hyperlink" Target="https://pubs.niaaa.nih.gov/publications/projectmatch/match01.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iaaa.nih.gov/health-professionals-communities/core-resource-on-alcohol/recommend-evidence-based-treatment-know-options" TargetMode="External"/><Relationship Id="rId5" Type="http://schemas.openxmlformats.org/officeDocument/2006/relationships/hyperlink" Target="https://www.niaaa.nih.gov/sites/default/files/NIAAA-combined-behavioral-intervention-manual.pdf" TargetMode="External"/><Relationship Id="rId4" Type="http://schemas.openxmlformats.org/officeDocument/2006/relationships/hyperlink" Target="https://doi.org/10.35946/arcr.v41.1.0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16/j.drugalcdep.2020.10816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5846" y="4318000"/>
            <a:ext cx="6459416" cy="4743938"/>
          </a:xfrm>
        </p:spPr>
        <p:txBody>
          <a:bodyPr/>
          <a:lstStyle/>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SUD Keys to Education is a product for educators and clinical supervisors developed in 2022 by the Mountain Plains and Pacific Southwest Addiction Technology Transfer Centers (MPATTC and PSATTC). The main developers of the alcohol materials are Nancy Roget, MS, Kim Miller, MS, and Trisha Dudkowski, BA. Additional guidance and editing support were provided by Kenneth Flanagan, PhD, Terra Hamblin, MA, Cindy </a:t>
            </a:r>
            <a:r>
              <a:rPr lang="en-US" sz="1000" dirty="0" err="1">
                <a:solidFill>
                  <a:srgbClr val="000000"/>
                </a:solidFill>
                <a:effectLst/>
                <a:latin typeface="Calibri" panose="020F0502020204030204" pitchFamily="34" charset="0"/>
                <a:ea typeface="Times New Roman" panose="02020603050405020304" pitchFamily="18" charset="0"/>
              </a:rPr>
              <a:t>Juntenen</a:t>
            </a:r>
            <a:r>
              <a:rPr lang="en-US" sz="1000" dirty="0">
                <a:solidFill>
                  <a:srgbClr val="000000"/>
                </a:solidFill>
                <a:effectLst/>
                <a:latin typeface="Calibri" panose="020F0502020204030204" pitchFamily="34" charset="0"/>
                <a:ea typeface="Times New Roman" panose="02020603050405020304" pitchFamily="18" charset="0"/>
              </a:rPr>
              <a:t>, PhD, Shannon McCarty, BS, LP, Abby Roach-Moore, MSW, Beth Rutkowski, MPH, </a:t>
            </a:r>
            <a:r>
              <a:rPr lang="en-US" sz="1000" u="sng" dirty="0">
                <a:solidFill>
                  <a:srgbClr val="000000"/>
                </a:solidFill>
                <a:effectLst/>
                <a:latin typeface="Calibri" panose="020F0502020204030204" pitchFamily="34" charset="0"/>
                <a:ea typeface="Times New Roman" panose="02020603050405020304" pitchFamily="18" charset="0"/>
              </a:rPr>
              <a:t>Thomas E. Freese, PhD</a:t>
            </a:r>
            <a:r>
              <a:rPr lang="en-US" sz="1000" dirty="0">
                <a:solidFill>
                  <a:srgbClr val="000000"/>
                </a:solidFill>
                <a:effectLst/>
                <a:latin typeface="Calibri" panose="020F0502020204030204" pitchFamily="34" charset="0"/>
                <a:ea typeface="Times New Roman" panose="02020603050405020304" pitchFamily="18" charset="0"/>
              </a:rPr>
              <a:t>, and </a:t>
            </a:r>
            <a:r>
              <a:rPr lang="en-US" sz="1000" dirty="0" err="1">
                <a:solidFill>
                  <a:srgbClr val="000000"/>
                </a:solidFill>
                <a:effectLst/>
                <a:latin typeface="Calibri" panose="020F0502020204030204" pitchFamily="34" charset="0"/>
                <a:ea typeface="Times New Roman" panose="02020603050405020304" pitchFamily="18" charset="0"/>
              </a:rPr>
              <a:t>Maridee</a:t>
            </a:r>
            <a:r>
              <a:rPr lang="en-US" sz="1000" dirty="0">
                <a:solidFill>
                  <a:srgbClr val="000000"/>
                </a:solidFill>
                <a:effectLst/>
                <a:latin typeface="Calibri" panose="020F0502020204030204" pitchFamily="34" charset="0"/>
                <a:ea typeface="Times New Roman" panose="02020603050405020304" pitchFamily="18" charset="0"/>
              </a:rPr>
              <a:t> </a:t>
            </a:r>
            <a:r>
              <a:rPr lang="en-US" sz="1000" dirty="0" err="1">
                <a:solidFill>
                  <a:srgbClr val="000000"/>
                </a:solidFill>
                <a:effectLst/>
                <a:latin typeface="Calibri" panose="020F0502020204030204" pitchFamily="34" charset="0"/>
                <a:ea typeface="Times New Roman" panose="02020603050405020304" pitchFamily="18" charset="0"/>
              </a:rPr>
              <a:t>Shogren</a:t>
            </a:r>
            <a:r>
              <a:rPr lang="en-US" sz="1000" dirty="0">
                <a:solidFill>
                  <a:srgbClr val="000000"/>
                </a:solidFill>
                <a:effectLst/>
                <a:latin typeface="Calibri" panose="020F0502020204030204" pitchFamily="34" charset="0"/>
                <a:ea typeface="Times New Roman" panose="02020603050405020304" pitchFamily="18" charset="0"/>
              </a:rPr>
              <a:t>, DNP.</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 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If you require further information, please do not hesitate to contact the MPATTC (</a:t>
            </a:r>
            <a:r>
              <a:rPr lang="en-US" sz="1000" u="sng" dirty="0">
                <a:solidFill>
                  <a:srgbClr val="1155CC"/>
                </a:solidFill>
                <a:effectLst/>
                <a:latin typeface="Calibri" panose="020F0502020204030204" pitchFamily="34" charset="0"/>
                <a:ea typeface="Times New Roman" panose="02020603050405020304" pitchFamily="18" charset="0"/>
                <a:hlinkClick r:id="rId3"/>
              </a:rPr>
              <a:t>http://www.mpattc.org</a:t>
            </a:r>
            <a:r>
              <a:rPr lang="en-US" sz="1000" dirty="0">
                <a:solidFill>
                  <a:srgbClr val="000000"/>
                </a:solidFill>
                <a:effectLst/>
                <a:latin typeface="Calibri" panose="020F0502020204030204" pitchFamily="34" charset="0"/>
                <a:ea typeface="Times New Roman" panose="02020603050405020304" pitchFamily="18" charset="0"/>
              </a:rPr>
              <a:t>) or PSATTC (</a:t>
            </a:r>
            <a:r>
              <a:rPr lang="en-US" sz="1000" u="sng" dirty="0">
                <a:solidFill>
                  <a:srgbClr val="1155CC"/>
                </a:solidFill>
                <a:effectLst/>
                <a:latin typeface="Calibri" panose="020F0502020204030204" pitchFamily="34" charset="0"/>
                <a:ea typeface="Times New Roman" panose="02020603050405020304" pitchFamily="18" charset="0"/>
                <a:hlinkClick r:id="rId4"/>
              </a:rPr>
              <a:t>http://www.psattc.org</a:t>
            </a:r>
            <a:r>
              <a:rPr lang="en-US" sz="1000" dirty="0">
                <a:solidFill>
                  <a:srgbClr val="000000"/>
                </a:solidFill>
                <a:effectLst/>
                <a:latin typeface="Calibri" panose="020F0502020204030204" pitchFamily="34" charset="0"/>
                <a:ea typeface="Times New Roman" panose="02020603050405020304" pitchFamily="18"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000" u="sng" dirty="0">
                <a:solidFill>
                  <a:srgbClr val="1155CC"/>
                </a:solidFill>
                <a:effectLst/>
                <a:latin typeface="Calibri" panose="020F0502020204030204" pitchFamily="34" charset="0"/>
                <a:ea typeface="Times New Roman" panose="02020603050405020304" pitchFamily="18" charset="0"/>
                <a:hlinkClick r:id="rId3"/>
              </a:rPr>
              <a:t>http://www.mpattc.org</a:t>
            </a:r>
            <a:r>
              <a:rPr lang="en-US" sz="1000" dirty="0">
                <a:solidFill>
                  <a:srgbClr val="000000"/>
                </a:solidFill>
                <a:effectLst/>
                <a:latin typeface="Calibri" panose="020F0502020204030204" pitchFamily="34" charset="0"/>
                <a:ea typeface="Times New Roman" panose="02020603050405020304" pitchFamily="18" charset="0"/>
              </a:rPr>
              <a:t> and </a:t>
            </a:r>
            <a:r>
              <a:rPr lang="en-US" sz="1000" u="sng" dirty="0">
                <a:solidFill>
                  <a:srgbClr val="1155CC"/>
                </a:solidFill>
                <a:effectLst/>
                <a:latin typeface="Calibri" panose="020F0502020204030204" pitchFamily="34" charset="0"/>
                <a:ea typeface="Times New Roman" panose="02020603050405020304" pitchFamily="18" charset="0"/>
                <a:hlinkClick r:id="rId4"/>
              </a:rPr>
              <a:t>http://www.psattc.org</a:t>
            </a:r>
            <a:r>
              <a:rPr lang="en-US" sz="1000" dirty="0">
                <a:solidFill>
                  <a:srgbClr val="000000"/>
                </a:solidFill>
                <a:effectLst/>
                <a:latin typeface="Calibri" panose="020F0502020204030204" pitchFamily="34"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Additional resources are available to enhance and support the information provided in this brief presentation.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222222"/>
                </a:solidFill>
                <a:effectLst/>
                <a:latin typeface="Calibri" panose="020F0502020204030204" pitchFamily="34" charset="0"/>
                <a:ea typeface="Times New Roman" panose="02020603050405020304" pitchFamily="18" charset="0"/>
              </a:rPr>
              <a:t>Image Credit: Shutterstock (unless otherwise noted)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Date last updated: July 27, 2022.</a:t>
            </a: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1</a:t>
            </a:fld>
            <a:endParaRPr lang="en-US"/>
          </a:p>
        </p:txBody>
      </p:sp>
    </p:spTree>
    <p:extLst>
      <p:ext uri="{BB962C8B-B14F-4D97-AF65-F5344CB8AC3E}">
        <p14:creationId xmlns:p14="http://schemas.microsoft.com/office/powerpoint/2010/main" val="240174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reinforces the point that recovery is not just about abstinence but includes improvements in all areas of an individual’s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Kelly, J. F., Greene, M. C., &amp; Bergman, B. G. (2018). Beyond abstinence: Changes in indices of quality of life with time in recovery in a nationally representative sample of U.S. adults.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Alcoholism: Clinical &amp; Experimental Research, 42</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(4), 770-780.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https://doi.org/10.1111/acer.13604</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White, W. L. (2018, June 18). Quality of Life in Early Recovery and Beyond. (Blog Post). Retrieved from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4"/>
              </a:rPr>
              <a:t>http://www.williamwhitepapers.com/blog/2018/06/quality-of-life-in-early-recovery-and-beyond.html 1/3</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10</a:t>
            </a:fld>
            <a:endParaRPr lang="en-US"/>
          </a:p>
        </p:txBody>
      </p:sp>
    </p:spTree>
    <p:extLst>
      <p:ext uri="{BB962C8B-B14F-4D97-AF65-F5344CB8AC3E}">
        <p14:creationId xmlns:p14="http://schemas.microsoft.com/office/powerpoint/2010/main" val="21851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1999"/>
            <a:ext cx="5486400" cy="43632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Below are the four dimensions that support a life in recovery according to SAMHSA and their definitions. These dimensions appear on SAMHSA’s Recovery website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https://www.samhsa.gov/find-help/recovery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Health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overcoming or managing one’s disease(s) or symptoms, and making informed, healthy choices that support physical and emotional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having a stable and safe place to live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Purpose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conducting meaningful daily activities, such as a job, school volunteerism, family caretaking, or creative endeavors, and the independence, income, and resources to participate in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Community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having relationships and social networks that provide support, friendship, love, and hope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SAMHSA established an Office of Recovery.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https://www.samhsa.gov/about-us/who-we-are/offices-centers/or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their role was created to initiate policy programs, and services with a recovery focus and ensure that people in recovery are represented.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Substance Abuse and Mental Health Services Administration. (2022, April 4).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Recovery and recovery support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U.S. Department of Health and Human Services.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https://www.samhsa.gov/find-help/recovery</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F2865-09D8-478F-9D7C-9E9E889C9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7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Witbrodt and colleagues conducted a survey with 9,341 individuals who identified as being in recovery. They identified five classes or types of individuals in recovery.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their findings individuals in the 12-step traditionalist and enthusiast classes were most likely to have been or to be currently engaged in AA or other 12-step programs and were mostly abstinent. Secular, self-reliant, and atypical recovery classes were less likely to be abstinent or engaged in 12- step programs. All five classes agreed to the following behaviors as being important to recovery: being honest with oneself; handing negative feelings with using drugs or alcohol; being able to enjoy life; and engaging in a process of growth and development. Ask students/clinicians/peers regarding their reactions to the top four recovery behaviors that the study identified.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Kaskutas</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L. A.,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Borkman</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 J.,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Laudet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A., Ritter, L. A., Witbrodt, J.,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Subbaraman</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M. S.,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Stunz</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A., &amp; Bond, J. (2014). Elements that define recovery: the experiential perspective.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Journal of Studies on Alcohol and Drugs, 75</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(6), 999-1010.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https://doi.org/10.15288%2Fjsad.2014.75.999</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Witbrodt, J.,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Kaskutas</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L. A., &amp;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Grella</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 E. (2015). How do recovery definitions distinguish recovering individuals? Five typologies.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Drug Alcohol Dependence, 148</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109-117.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4"/>
              </a:rPr>
              <a:t>https://psycnet.apa.org/doi/10.1016/j.drugalcdep.2014.12.036</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1A5F74-8AA3-47BA-873A-14D2F7833AAC}" type="slidenum">
              <a:rPr lang="en-US" smtClean="0"/>
              <a:t>12</a:t>
            </a:fld>
            <a:endParaRPr lang="en-US"/>
          </a:p>
        </p:txBody>
      </p:sp>
    </p:spTree>
    <p:extLst>
      <p:ext uri="{BB962C8B-B14F-4D97-AF65-F5344CB8AC3E}">
        <p14:creationId xmlns:p14="http://schemas.microsoft.com/office/powerpoint/2010/main" val="339885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85183"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highlights the final message for the presentation that AUD is treatable, people do recover, and that there is hope for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Alcoholics anonymous big book</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(4th ed.). (2002). Alcoholics Anonymous World Services.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Substance Abuse and Mental Health Services Administration. (2022, April 4).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Recovery and recovery support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U.S. Department of Health and Human Services.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https://www.samhsa.gov/find-help/recovery</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13</a:t>
            </a:fld>
            <a:endParaRPr lang="en-US"/>
          </a:p>
        </p:txBody>
      </p:sp>
    </p:spTree>
    <p:extLst>
      <p:ext uri="{BB962C8B-B14F-4D97-AF65-F5344CB8AC3E}">
        <p14:creationId xmlns:p14="http://schemas.microsoft.com/office/powerpoint/2010/main" val="283238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241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notes below come from SAMHSA’s website regarding the National Survey on Drug Use and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‘This is a Venn diagram. In 2020 40.3 Million People Aged 12 or Older had a SUD. The Venn diagram shows overlapping larger and smaller circles. The larger circle on the left represents people with a past year AUD. The smaller circle on the right represents people with a past year IDUD. The intersection of the two circles represents people who had past year AUD and IDUD. The area of the larger circle that does not intersect with the smaller circle represents people who had an AUD but not an IDUD in the past year. The area of the smaller circle that does not intersect with the larger circle represents people who had an IDUD but not an AUD in the past year.</a:t>
            </a:r>
            <a:b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number of people aged 12 or older in 2020 with a past year AUD was 28.3 million (or 70.3 percent of people with an SUD), including 21.9 million who had only an AUD but not an IDUD (or 54.3 percent of people with an SUD). The number of people with a past year IDUD was 18.4 million (or 45.7 percent of people with an SUD), including 11.9 million who had only an IDUD but not an AUD (or 29.7 percent of people with an SUD). There were 6.5 million people who had past year AUD and IDUD (or 16.0 percent of people with an SUD).’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notes were adapted from the notes in figure description of the SAMHSA Report cited below.</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Substance Abuse and Mental Health Services Administration. (2021).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Key substance use and mental health indicators in the United States: Results from the 2020 National Survey on Drug Use and Health</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(HHS Publication No. PEP21-07-01-003, NSDUH Series H-56).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https://www.samhsa.gov/data/</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2</a:t>
            </a:fld>
            <a:endParaRPr lang="en-US" dirty="0"/>
          </a:p>
        </p:txBody>
      </p:sp>
    </p:spTree>
    <p:extLst>
      <p:ext uri="{BB962C8B-B14F-4D97-AF65-F5344CB8AC3E}">
        <p14:creationId xmlns:p14="http://schemas.microsoft.com/office/powerpoint/2010/main" val="175098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AUD Treatment Rates in the US"/>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data for this slide comes from the 2019 National Survey on Drug Use and Health (NSDUH). The 2020 NSDUH data on treatment rates is unavailable. Both adolescents and adults seemed to receive treatment services at the same rate (7.2% versus 7.3%). Females in the 12 years old and older group received treatment services at a slightly higher rate than males (6.9% males and 7.8% females).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important point of these data and the data on the next slide is the low rate of individuals receiving treatment for their AUDs. Facilitate a discussion with students and training participants about why the rates are so low. Be aware and help students and training participants to not blame individuals with AUDs for not receiving treatment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Center for Behavioral Health Statistics and Quality. (2020).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2019 National Survey on Drug Use and Health: Methodological summary and definitions</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Substance Abuse and Mental Health Services Administration.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https://www.samhsa.gov/data/</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sz="1100" dirty="0"/>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56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452438"/>
            <a:ext cx="5486400" cy="3086100"/>
          </a:xfrm>
        </p:spPr>
      </p:sp>
      <p:sp>
        <p:nvSpPr>
          <p:cNvPr id="3" name="Notes Placeholder 2"/>
          <p:cNvSpPr>
            <a:spLocks noGrp="1"/>
          </p:cNvSpPr>
          <p:nvPr>
            <p:ph type="body" idx="1"/>
          </p:nvPr>
        </p:nvSpPr>
        <p:spPr>
          <a:xfrm>
            <a:off x="452126" y="3648074"/>
            <a:ext cx="5734673" cy="53807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FDA has approved four medications for individuals with alcohol use disorders.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Two points to discuss: 1) the low percentage of individuals with AUDs that receive medication; and 2) patients tend to seek care for alcohol-related medical problems rather than being concerned about their alcohol use. Stigma regarding AUDs is also an important point to add in this slide. SAMHSA has a brief guide outlining medication for the treatment of AUDs produced in 2015.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https://store.samhsa.gov/sites/default/files/d7/priv/sma15-4907.pdf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Han, B., Jones, C. M., Einstein, E. B., Powell, P. A., &amp; Compton, W. M. (2021). Use of medications for alcohol use disorder in the US: Results from the 2019 national survey on drug use and health.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Journal of the American Medical Association Psychiatry, 78</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(8), 922-924.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4"/>
              </a:rPr>
              <a:t>https://doi.org/10.1001/jamapsychiatry.2021.1271</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Mark, T. L.,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Kassed</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C.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Vandivort</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-Warren, R.,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Levit</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K. R.,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Kranzler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H. R. (2009). Alcohol and opioid dependence medications: Prescription trends, overall and by physician specialty.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Drug and Alcohol Dependence 99</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(1-3), 345-349. </a:t>
            </a:r>
            <a:r>
              <a:rPr kumimoji="0" lang="en-US" sz="1200" b="0" i="0" u="none" strike="noStrike" kern="1200" cap="none" spc="0" normalizeH="0" baseline="0" noProof="0" dirty="0">
                <a:ln>
                  <a:noFill/>
                </a:ln>
                <a:solidFill>
                  <a:srgbClr val="212121"/>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71BC"/>
                </a:solidFill>
                <a:effectLst/>
                <a:uLnTx/>
                <a:uFillTx/>
                <a:latin typeface="Calibri" panose="020F0502020204030204"/>
                <a:ea typeface="Calibri" panose="020F0502020204030204" pitchFamily="34" charset="0"/>
                <a:cs typeface="Calibri" panose="020F0502020204030204" pitchFamily="34" charset="0"/>
                <a:hlinkClick r:id="rId5"/>
              </a:rPr>
              <a:t>10.1016/j.drugalcdep.2008.07.018</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Rehm, J., Anderson, 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Manthey</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J., Shield, K. D.,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Struzzo</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Wojnar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M.,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Gual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 (2016). Alcohol use disorders in primary health care: What do we know and where do we go?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Alcohol and Alcoholism 51</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(4), 422–427.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6"/>
              </a:rPr>
              <a:t>https://doi.org/10.1093/alcalc/agv127</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O’Connor, P. G., Nyquist, J. G., &amp; McLellan, A. T. (2011). Integrating addiction medicine into graduate medical education in primary care: The time has come.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Annals of Internal Medicine, 154</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(1), 56–59.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hlinkClick r:id="rId7"/>
              </a:rPr>
              <a:t>https://doi.org/10.7326/0003-4819-154-1-201101040-00008</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Substance Abuse and Mental Health Services Administration and National Institute on Alcohol Abuse and Alcoholism. (2015).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Medication for the treatment of alcohol use disorder: A brief guide</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(HHS Publication No. (SMA) 15-4907).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https://store.samhsa.gov/sites/default/files/d7/priv/sma15-4907.pdf</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05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National Institute of Alcoholism and Alcohol Abuse (NIAAA) has developed a self-paced course for healthcare professionals on alcohol. This is an excellent resource. The content on this slide and the next three slides is from this resource. As NIAAA is the national expert on alcohol, prevention of alcohol related problems, alcohol use, and treatment interventions it is important to use this resource. Some of the points on these slides (4 in total) 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italized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if taken directly from the Healthcare Professional’s Core Resource on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three medications used to treat individuals with alcohol use disorders. Naltrexone comes in two forms (oral and injectable). These medications provide another tool for individuals as mentioned by NIAAA course experts and writers do not cause physical dependence and with manageable side effects for some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Han, B., Jones, C. M., Einstein, E. B., Powell, P. A., &amp; Compton, W. M. (2021). Use of medications for alcohol use disorder in the US: Results from the 2019 national survey on drug use and health.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Journal of the American Medical Association Psychiatry, 78</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(8), 922-924.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https://doi.org/10.1001/jamapsychiatry.2021.1271</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National Institute on Alcohol Abuse and Alcoholism. (2022).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The healthcare professional’s core resources on alcohol.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4"/>
              </a:rPr>
              <a:t>https://www.niaaa.nih.gov/health-professionals-communities/core-resource-on-alcohol/recommend-evidence-based-treatment-know-options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5</a:t>
            </a:fld>
            <a:endParaRPr lang="en-US"/>
          </a:p>
        </p:txBody>
      </p:sp>
    </p:spTree>
    <p:extLst>
      <p:ext uri="{BB962C8B-B14F-4D97-AF65-F5344CB8AC3E}">
        <p14:creationId xmlns:p14="http://schemas.microsoft.com/office/powerpoint/2010/main" val="335100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information on this slide is taken from NIAAA’s The Healthcare Professional’s Core Resource on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summarizes the general goals of alcohol treatment including medication, treatment interventions, and recovery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National Institute on Alcohol Abuse and Alcoholism. (2022).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The healthcare professional’s core resources on alcohol.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https://www.niaaa.nih.gov/health-professionals-communities/core-resource-on-alcohol/recommend-evidence-based-treatment-know-options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Witkiewitz</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K.,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Litten</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R. Z.,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Leggio</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L. (2019). Advances in the science and treatment of alcohol use disorder.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Science Adv</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ances,</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5</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(9), eaax4043.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4"/>
              </a:rPr>
              <a:t>https://doi.org/10.1126/sciadv.aax4043</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6</a:t>
            </a:fld>
            <a:endParaRPr lang="en-US"/>
          </a:p>
        </p:txBody>
      </p:sp>
    </p:spTree>
    <p:extLst>
      <p:ext uri="{BB962C8B-B14F-4D97-AF65-F5344CB8AC3E}">
        <p14:creationId xmlns:p14="http://schemas.microsoft.com/office/powerpoint/2010/main" val="275546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next two slides highlight alcohol treatment interventions that have significant evidence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information on these slide come from NIAAA’s The Healthcare Professional’s Core Resource curriculum. The information in some cases is a direct quote while others have been revised/shortened to better fit on slides, but italics are used for all information on the slides. Seven different treatment interventions are discussed on the two slides in an abbreviated format. Review these seven interventions with students/clinicians/peers emphasizing the importance of developing competencies in these evidence-based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National Institute on Alcohol Abuse and Alcoholism. (2022).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healthcare professional’s core resources on alcohol.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3"/>
              </a:rPr>
              <a:t>https://www.niaaa.nih.gov/health-professionals-communities/core-resource-on-alcohol/recommend-evidence-based-treatment-know-options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7</a:t>
            </a:fld>
            <a:endParaRPr lang="en-US"/>
          </a:p>
        </p:txBody>
      </p:sp>
    </p:spTree>
    <p:extLst>
      <p:ext uri="{BB962C8B-B14F-4D97-AF65-F5344CB8AC3E}">
        <p14:creationId xmlns:p14="http://schemas.microsoft.com/office/powerpoint/2010/main" val="393782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3475"/>
            <a:ext cx="5486400" cy="3086100"/>
          </a:xfrm>
        </p:spPr>
      </p:sp>
      <p:sp>
        <p:nvSpPr>
          <p:cNvPr id="3" name="Notes Placeholder 2"/>
          <p:cNvSpPr>
            <a:spLocks noGrp="1"/>
          </p:cNvSpPr>
          <p:nvPr>
            <p:ph type="body" idx="1"/>
          </p:nvPr>
        </p:nvSpPr>
        <p:spPr>
          <a:xfrm>
            <a:off x="685800" y="4400549"/>
            <a:ext cx="5575852" cy="47434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mentioned in the notes on the previous slide, this slide briefly reviews evidence-based treatment interventions. Frequently, students/clinicians/peers have questions about the 12-Step facilitation intervention. This intervention is not about Alcoholics Anonymous specifically but encourages and helps individuals increase their involvement with 12-Step programming. In addition, the Mutual Support Group Facilitation encourages patients to increase their involvement with non-12-Step program (non-secular like Women for Sobriety or SMART Recovery,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McCrady, B. S., Wilson, A. D., Muñoz, R. E., Fink, B. C., </a:t>
            </a:r>
            <a:r>
              <a:rPr kumimoji="0" lang="en-US" sz="105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Fokas</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K., &amp; Borders, A. (2016). Alcohol-focused behavioral couple therapy.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Family Process</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55</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(3), 443-459. </a:t>
            </a:r>
            <a:r>
              <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https://doi.org/10.1111/famp.12231</a:t>
            </a:r>
            <a:endPar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McCrady, B. S., &amp; Flanagan, J. C. (2021). The role of the family in alcohol use disorder recovery for adults.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Alcohol research: current reviews</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41</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(1), 06. </a:t>
            </a:r>
            <a:r>
              <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4"/>
              </a:rPr>
              <a:t>https://doi.org/10.35946/arcr.v41.1.06</a:t>
            </a:r>
            <a:endPar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Miller, W. R. (Ed.) (2004).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Combined behavioral intervention: A clinical research guide for therapists treating individuals with alcohol abuse and dependence</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COMBINE Monograph Series, (Vol.1) </a:t>
            </a: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DHHS Publication No. (NIH) 04-5288. Accessed July 1, 2021.</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05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5"/>
              </a:rPr>
              <a:t>https://www.niaaa.nih.gov/sites/default/files/NIAAA-combined-behavioral-intervention-manual.pdf</a:t>
            </a:r>
            <a:endPar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National Institute on Alcohol Abuse and Alcoholism. (2022).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healthcare professional’s core resources on alcohol.</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r>
              <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6"/>
              </a:rPr>
              <a:t>https://www.niaaa.nih.gov/health-professionals-communities/core-resource-on-alcohol/recommend-evidence-based-treatment-know-options</a:t>
            </a:r>
            <a:endPar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endParaRPr>
          </a:p>
          <a:p>
            <a:pPr marL="457200" marR="0" lvl="0" indent="-457200" algn="l" defTabSz="914400" rtl="0" eaLnBrk="1" fontAlgn="auto" latinLnBrk="0" hangingPunct="1">
              <a:lnSpc>
                <a:spcPct val="100000"/>
              </a:lnSpc>
              <a:spcBef>
                <a:spcPts val="0"/>
              </a:spcBef>
              <a:spcAft>
                <a:spcPts val="800"/>
              </a:spcAft>
              <a:buClrTx/>
              <a:buSzTx/>
              <a:buFontTx/>
              <a:buNone/>
              <a:tabLst/>
              <a:defRPr/>
            </a:pPr>
            <a:r>
              <a:rPr kumimoji="0" lang="en-US" sz="105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Nowinski</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J., Baker, S., &amp; Carroll, K. M. (1994).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Twelve step facilitation therapy manual: A clinical research guide for therapists treating individuals with alcohol abuse and dependence. </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Project MATCH Monograph Series, Vol. 1. DHHS Publication No. 94-3722. Accessed December 10, 2021. </a:t>
            </a:r>
            <a:r>
              <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7"/>
              </a:rPr>
              <a:t>https://pubs.niaaa.nih.gov/publications/projectmatch/match01.pdf</a:t>
            </a:r>
            <a:endPar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8</a:t>
            </a:fld>
            <a:endParaRPr lang="en-US" dirty="0"/>
          </a:p>
        </p:txBody>
      </p:sp>
    </p:spTree>
    <p:extLst>
      <p:ext uri="{BB962C8B-B14F-4D97-AF65-F5344CB8AC3E}">
        <p14:creationId xmlns:p14="http://schemas.microsoft.com/office/powerpoint/2010/main" val="96015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point of this slide is to show students/clinicians/peers the number of individuals in the United States that are in recovery. Some folks might be surprised which could be related to stigma regarding AUDs. In addition, the study completed by Jones and colleagues found that those in recovery were twice as more likely to have received SUD treatment that those in recovery. This emphasizes the importance of treatment services. However, the last data point on the slide showed that only 40% of the people in recovery had received treatment services. This is the recovery dichotomy… treatment versus no treatment leads to higher rates of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Jones, C. M., Noonan, R. K., &amp; Compton, W. M. (2020). Prevalence and correlates of ever having a substance use problem and substance use recovery status among adults in the United States, 2018. </a:t>
            </a:r>
            <a:r>
              <a:rPr kumimoji="0" lang="en-US" sz="12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Drug and Alcohol Dependence</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214, 108169. </a:t>
            </a:r>
            <a:r>
              <a:rPr kumimoji="0" lang="en-US" sz="1200" b="0" i="0" u="sng" strike="noStrike" kern="1200" cap="none" spc="0" normalizeH="0" baseline="0" noProof="0" dirty="0">
                <a:ln>
                  <a:noFill/>
                </a:ln>
                <a:solidFill>
                  <a:srgbClr val="0000FF"/>
                </a:solidFill>
                <a:effectLst/>
                <a:uLnTx/>
                <a:uFillTx/>
                <a:latin typeface="Calibri" panose="020F0502020204030204"/>
                <a:ea typeface="Times New Roman" panose="02020603050405020304" pitchFamily="18" charset="0"/>
                <a:cs typeface="Calibri" panose="020F0502020204030204" pitchFamily="34" charset="0"/>
                <a:hlinkClick r:id="rId3"/>
              </a:rPr>
              <a:t>https://doi.org/10.1016/j.drugalcdep.2020.108169</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9</a:t>
            </a:fld>
            <a:endParaRPr lang="en-US"/>
          </a:p>
        </p:txBody>
      </p:sp>
    </p:spTree>
    <p:extLst>
      <p:ext uri="{BB962C8B-B14F-4D97-AF65-F5344CB8AC3E}">
        <p14:creationId xmlns:p14="http://schemas.microsoft.com/office/powerpoint/2010/main" val="251559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4355-5DD3-4D1E-B651-ECA2479B2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9C303-0FB9-4531-A365-A3E736853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B1E3DF-F7BF-40B5-9062-0344235E839B}"/>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5" name="Footer Placeholder 4">
            <a:extLst>
              <a:ext uri="{FF2B5EF4-FFF2-40B4-BE49-F238E27FC236}">
                <a16:creationId xmlns:a16="http://schemas.microsoft.com/office/drawing/2014/main" id="{0D473707-A904-482F-8BE7-3180971B1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1CE11-A65E-4A2E-91AE-0F72F8666836}"/>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68083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7713-AD4C-48E3-B08E-E9C2B05B7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3661C-33B9-4665-B8C9-0F7080829A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BB2D3-7BB1-43F7-ADE3-4098D7C74245}"/>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5" name="Footer Placeholder 4">
            <a:extLst>
              <a:ext uri="{FF2B5EF4-FFF2-40B4-BE49-F238E27FC236}">
                <a16:creationId xmlns:a16="http://schemas.microsoft.com/office/drawing/2014/main" id="{4BE28212-EFB2-4250-BBC9-06EE6A2B8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2A391-AE88-442C-9D92-F14E8E59302C}"/>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227001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5EACF-84A6-42DF-8397-F7E3E4AF27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C34ECC-8E9C-4F08-B963-8A38A595DC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56CBE-801D-41B0-8205-48197BB0BD26}"/>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5" name="Footer Placeholder 4">
            <a:extLst>
              <a:ext uri="{FF2B5EF4-FFF2-40B4-BE49-F238E27FC236}">
                <a16:creationId xmlns:a16="http://schemas.microsoft.com/office/drawing/2014/main" id="{C86CA54E-16F3-428E-95BE-B4BCEFEA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7AD38-62BA-42D9-B040-E478A7716CB7}"/>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1523277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422452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61707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61707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66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249C-7DF4-498C-B8DA-DE74227E0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A1005-A534-42F3-97DE-1A221E9264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27FF0-3BAE-4DAB-A9D1-AE6986F619B4}"/>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5" name="Footer Placeholder 4">
            <a:extLst>
              <a:ext uri="{FF2B5EF4-FFF2-40B4-BE49-F238E27FC236}">
                <a16:creationId xmlns:a16="http://schemas.microsoft.com/office/drawing/2014/main" id="{1BA7E1C5-9744-469D-BC05-5CAAA8414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55086-D8AE-4DD9-BDAA-A016C3FB2676}"/>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127287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8C7D-9BD8-41E6-8AA3-277AE4ABB4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1F9C81-B8BE-4061-8B4F-E82E21C03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7B61E-2546-476B-A520-933F69C0B29D}"/>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5" name="Footer Placeholder 4">
            <a:extLst>
              <a:ext uri="{FF2B5EF4-FFF2-40B4-BE49-F238E27FC236}">
                <a16:creationId xmlns:a16="http://schemas.microsoft.com/office/drawing/2014/main" id="{91A2AEA7-E5A1-439A-942C-6D3BEC17C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6A7F8-B5A6-4F58-9690-04172E14A237}"/>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313211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F2CE-F419-4516-A151-B81D1BED5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57F3B-E3B6-4E55-B2BB-4EA96E5461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6ED2D-9B00-4758-A7D6-3F160E6B1A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C66AFC-9C5F-4E04-9898-4351B1E336F3}"/>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6" name="Footer Placeholder 5">
            <a:extLst>
              <a:ext uri="{FF2B5EF4-FFF2-40B4-BE49-F238E27FC236}">
                <a16:creationId xmlns:a16="http://schemas.microsoft.com/office/drawing/2014/main" id="{8C3A7D43-9D9D-488D-AF8D-7104E8653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10972-0699-4E0E-92BE-7562AD81C3D4}"/>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388051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7CD9-5F5B-4F68-9B1C-29A3A53D2B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C98B0E-93EB-4D2A-831D-832452C0C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EFB95-5183-40D3-9103-997BB4C2E3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C39C77-D67E-4D9B-8E95-2FDB0E5F9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C3CA1C-CC53-409F-B01A-47A2AD62AE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EF30F7-0BA5-40AA-9480-7B2FA202E5EC}"/>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8" name="Footer Placeholder 7">
            <a:extLst>
              <a:ext uri="{FF2B5EF4-FFF2-40B4-BE49-F238E27FC236}">
                <a16:creationId xmlns:a16="http://schemas.microsoft.com/office/drawing/2014/main" id="{FA10F272-FDA1-42A0-9E8E-3480441F6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BDD04A-A2DA-4B29-9E69-FCA88EB484E4}"/>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413660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5194-BD6C-43A2-8B3D-3BD7E5230B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7EC436-3541-4D8C-921F-C49633E40D9F}"/>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4" name="Footer Placeholder 3">
            <a:extLst>
              <a:ext uri="{FF2B5EF4-FFF2-40B4-BE49-F238E27FC236}">
                <a16:creationId xmlns:a16="http://schemas.microsoft.com/office/drawing/2014/main" id="{5EFCC2EE-0C49-414B-8826-EFCB18BB2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8C4BFF-4158-43A0-8DC0-503DC97FA7E3}"/>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418008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68C29-A4F1-43A3-A838-1509BA2BC834}"/>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3" name="Footer Placeholder 2">
            <a:extLst>
              <a:ext uri="{FF2B5EF4-FFF2-40B4-BE49-F238E27FC236}">
                <a16:creationId xmlns:a16="http://schemas.microsoft.com/office/drawing/2014/main" id="{ED5ACF9C-1EBA-4BAC-9DB9-4D97534C2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4176F-AF61-4958-9B81-A6A1319913CD}"/>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282333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E69F-E510-4814-97C5-E22270945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B1713C-651A-470E-8F20-5EB8730129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75DA0-985B-4383-A61D-0795125F2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A195B2-809C-42AC-B615-07911CA98FD3}"/>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6" name="Footer Placeholder 5">
            <a:extLst>
              <a:ext uri="{FF2B5EF4-FFF2-40B4-BE49-F238E27FC236}">
                <a16:creationId xmlns:a16="http://schemas.microsoft.com/office/drawing/2014/main" id="{E443819C-5968-4A52-AFF9-144935B1A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75366-3D4F-453F-9035-98380CDB9B03}"/>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175380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3EA7-F029-4798-9DD3-E29702F3D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C89389-213C-4E97-A777-F428D467F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96B326-8838-491B-8504-1681F69CF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76AA59-9754-4893-BC29-A7D248842090}"/>
              </a:ext>
            </a:extLst>
          </p:cNvPr>
          <p:cNvSpPr>
            <a:spLocks noGrp="1"/>
          </p:cNvSpPr>
          <p:nvPr>
            <p:ph type="dt" sz="half" idx="10"/>
          </p:nvPr>
        </p:nvSpPr>
        <p:spPr/>
        <p:txBody>
          <a:bodyPr/>
          <a:lstStyle/>
          <a:p>
            <a:fld id="{A855B6A6-FA25-4246-B49C-333BED7A6B9E}" type="datetimeFigureOut">
              <a:rPr lang="en-US" smtClean="0"/>
              <a:t>10/21/24</a:t>
            </a:fld>
            <a:endParaRPr lang="en-US"/>
          </a:p>
        </p:txBody>
      </p:sp>
      <p:sp>
        <p:nvSpPr>
          <p:cNvPr id="6" name="Footer Placeholder 5">
            <a:extLst>
              <a:ext uri="{FF2B5EF4-FFF2-40B4-BE49-F238E27FC236}">
                <a16:creationId xmlns:a16="http://schemas.microsoft.com/office/drawing/2014/main" id="{C20825FE-36E4-46E9-A025-A63DB9839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D23CB-126E-44AD-94EF-B151EFBF2778}"/>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12148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755E1-084A-4F15-B7A4-B5518818C2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57CF74-75D4-4FD8-92DD-469E0E62F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8C2D7-CD4D-4478-A5C9-E0722F65C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5B6A6-FA25-4246-B49C-333BED7A6B9E}" type="datetimeFigureOut">
              <a:rPr lang="en-US" smtClean="0"/>
              <a:t>10/21/24</a:t>
            </a:fld>
            <a:endParaRPr lang="en-US"/>
          </a:p>
        </p:txBody>
      </p:sp>
      <p:sp>
        <p:nvSpPr>
          <p:cNvPr id="5" name="Footer Placeholder 4">
            <a:extLst>
              <a:ext uri="{FF2B5EF4-FFF2-40B4-BE49-F238E27FC236}">
                <a16:creationId xmlns:a16="http://schemas.microsoft.com/office/drawing/2014/main" id="{172DD35D-E5B0-4841-A4F1-7F1CB1375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CFD52E-BF7F-4CA9-9772-A7E5BAE86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04EC-1648-4214-AA35-B147770EB239}" type="slidenum">
              <a:rPr lang="en-US" smtClean="0"/>
              <a:t>‹#›</a:t>
            </a:fld>
            <a:endParaRPr lang="en-US"/>
          </a:p>
        </p:txBody>
      </p:sp>
    </p:spTree>
    <p:extLst>
      <p:ext uri="{BB962C8B-B14F-4D97-AF65-F5344CB8AC3E}">
        <p14:creationId xmlns:p14="http://schemas.microsoft.com/office/powerpoint/2010/main" val="837456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09061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samhsa.gov/recovery"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books/NBK6404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cbi.nlm.nih.gov/books/NBK6403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014A49-AC32-CB92-2543-DBB738CB3B1A}"/>
              </a:ext>
            </a:extLst>
          </p:cNvPr>
          <p:cNvSpPr>
            <a:spLocks noGrp="1"/>
          </p:cNvSpPr>
          <p:nvPr>
            <p:ph type="title"/>
          </p:nvPr>
        </p:nvSpPr>
        <p:spPr>
          <a:xfrm>
            <a:off x="-1" y="3120756"/>
            <a:ext cx="7825839" cy="2387600"/>
          </a:xfrm>
        </p:spPr>
        <p:txBody>
          <a:bodyPr/>
          <a:lstStyle/>
          <a:p>
            <a:pPr lvl="0" algn="ctr">
              <a:spcBef>
                <a:spcPts val="1000"/>
              </a:spcBef>
            </a:pPr>
            <a:r>
              <a:rPr lang="en-US" sz="4000" dirty="0">
                <a:solidFill>
                  <a:prstClr val="white"/>
                </a:solidFill>
                <a:latin typeface="Calibri" panose="020F0502020204030204"/>
                <a:ea typeface="+mn-ea"/>
                <a:cs typeface="+mn-cs"/>
              </a:rPr>
              <a:t>Alcohol Treatment &amp; Recovery</a:t>
            </a:r>
            <a:br>
              <a:rPr lang="en-US" sz="4000" dirty="0">
                <a:solidFill>
                  <a:prstClr val="white"/>
                </a:solidFill>
                <a:latin typeface="Calibri" panose="020F0502020204030204"/>
                <a:ea typeface="+mn-ea"/>
                <a:cs typeface="+mn-cs"/>
              </a:rPr>
            </a:br>
            <a:r>
              <a:rPr lang="en-US" dirty="0"/>
              <a:t>	</a:t>
            </a:r>
          </a:p>
        </p:txBody>
      </p:sp>
      <p:pic>
        <p:nvPicPr>
          <p:cNvPr id="3" name="Picture 2">
            <a:extLst>
              <a:ext uri="{FF2B5EF4-FFF2-40B4-BE49-F238E27FC236}">
                <a16:creationId xmlns:a16="http://schemas.microsoft.com/office/drawing/2014/main" id="{528AD7F2-BD47-40DD-8B1A-AE033E88E8A5}"/>
              </a:ext>
              <a:ext uri="{C183D7F6-B498-43B3-948B-1728B52AA6E4}">
                <adec:decorative xmlns:adec="http://schemas.microsoft.com/office/drawing/2017/decorative" val="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561835" y="1863899"/>
            <a:ext cx="4807349" cy="2195483"/>
          </a:xfrm>
          <a:prstGeom prst="rect">
            <a:avLst/>
          </a:prstGeom>
        </p:spPr>
      </p:pic>
    </p:spTree>
    <p:extLst>
      <p:ext uri="{BB962C8B-B14F-4D97-AF65-F5344CB8AC3E}">
        <p14:creationId xmlns:p14="http://schemas.microsoft.com/office/powerpoint/2010/main" val="348702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620" y="108643"/>
            <a:ext cx="11383156" cy="2466116"/>
          </a:xfrm>
        </p:spPr>
        <p:txBody>
          <a:bodyPr anchor="t">
            <a:normAutofit/>
          </a:bodyPr>
          <a:lstStyle/>
          <a:p>
            <a:pPr algn="ctr">
              <a:lnSpc>
                <a:spcPct val="100000"/>
              </a:lnSpc>
            </a:pPr>
            <a:r>
              <a:rPr lang="en-US" b="1" dirty="0">
                <a:solidFill>
                  <a:srgbClr val="88A0A8"/>
                </a:solidFill>
                <a:latin typeface="Arial Unicode MS" panose="020B0604020202020204" pitchFamily="34" charset="-128"/>
                <a:ea typeface="Arial Unicode MS" panose="020B0604020202020204" pitchFamily="34" charset="-128"/>
                <a:cs typeface="Arial Unicode MS" panose="020B0604020202020204" pitchFamily="34" charset="-128"/>
              </a:rPr>
              <a:t>Resolving alcohol and other drug problems is not just a matter of abstinence or symptom reductions but…</a:t>
            </a:r>
            <a:endParaRPr lang="en-US" dirty="0">
              <a:solidFill>
                <a:srgbClr val="88A0A8"/>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tangle 1"/>
          <p:cNvSpPr/>
          <p:nvPr/>
        </p:nvSpPr>
        <p:spPr>
          <a:xfrm>
            <a:off x="311685" y="6292334"/>
            <a:ext cx="3034229" cy="369332"/>
          </a:xfrm>
          <a:prstGeom prst="rect">
            <a:avLst/>
          </a:prstGeom>
        </p:spPr>
        <p:txBody>
          <a:bodyPr wrap="none">
            <a:spAutoFit/>
          </a:bodyPr>
          <a:lstStyle/>
          <a:p>
            <a:r>
              <a:rPr lang="en-US" b="1" dirty="0"/>
              <a:t>Kelly et al., 2018; White, 2018</a:t>
            </a:r>
          </a:p>
        </p:txBody>
      </p:sp>
      <p:sp>
        <p:nvSpPr>
          <p:cNvPr id="3" name="Rectangle 2">
            <a:extLst>
              <a:ext uri="{C183D7F6-B498-43B3-948B-1728B52AA6E4}">
                <adec:decorative xmlns:adec="http://schemas.microsoft.com/office/drawing/2017/decorative" val="1"/>
              </a:ext>
            </a:extLst>
          </p:cNvPr>
          <p:cNvSpPr/>
          <p:nvPr/>
        </p:nvSpPr>
        <p:spPr>
          <a:xfrm>
            <a:off x="1549453" y="2681413"/>
            <a:ext cx="8554453" cy="2294021"/>
          </a:xfrm>
          <a:prstGeom prst="rect">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p:cNvSpPr txBox="1">
            <a:spLocks/>
          </p:cNvSpPr>
          <p:nvPr/>
        </p:nvSpPr>
        <p:spPr>
          <a:xfrm>
            <a:off x="1857971" y="2750466"/>
            <a:ext cx="8554453" cy="30655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Improvements in Functioning</a:t>
            </a:r>
            <a:r>
              <a:rPr lang="en-US"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solidFill>
                  <a:srgbClr val="88A545"/>
                </a:solidFill>
                <a:latin typeface="Arial Unicode MS" panose="020B0604020202020204" pitchFamily="34" charset="-128"/>
                <a:ea typeface="Arial Unicode MS" panose="020B0604020202020204" pitchFamily="34" charset="-128"/>
                <a:cs typeface="Arial Unicode MS" panose="020B0604020202020204" pitchFamily="34" charset="-128"/>
              </a:rPr>
              <a:t>Psychological Well-being</a:t>
            </a:r>
            <a:r>
              <a:rPr lang="en-US" dirty="0">
                <a:solidFill>
                  <a:srgbClr val="88A545"/>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&amp;</a:t>
            </a:r>
            <a:r>
              <a:rPr lang="en-US"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nSpc>
                <a:spcPct val="100000"/>
              </a:lnSpc>
            </a:pPr>
            <a:r>
              <a:rPr lang="en-US" b="1"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Quality of Life</a:t>
            </a:r>
            <a:r>
              <a:rPr lang="en-US"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335683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443251" y="1493669"/>
            <a:ext cx="9305498" cy="4197447"/>
          </a:xfrm>
          <a:prstGeom prst="rect">
            <a:avLst/>
          </a:prstGeom>
          <a:no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Rectangle 1">
            <a:extLst>
              <a:ext uri="{FF2B5EF4-FFF2-40B4-BE49-F238E27FC236}">
                <a16:creationId xmlns:a16="http://schemas.microsoft.com/office/drawing/2014/main" id="{205327FF-87AC-4AB7-81E8-9E7AF08915DB}"/>
              </a:ext>
              <a:ext uri="{C183D7F6-B498-43B3-948B-1728B52AA6E4}">
                <adec:decorative xmlns:adec="http://schemas.microsoft.com/office/drawing/2017/decorative" val="1"/>
              </a:ext>
            </a:extLst>
          </p:cNvPr>
          <p:cNvSpPr/>
          <p:nvPr/>
        </p:nvSpPr>
        <p:spPr>
          <a:xfrm>
            <a:off x="4396854" y="880275"/>
            <a:ext cx="3398292" cy="1194183"/>
          </a:xfrm>
          <a:prstGeom prst="rect">
            <a:avLst/>
          </a:prstGeom>
          <a:solidFill>
            <a:srgbClr val="88A0A8"/>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53E"/>
              </a:solidFill>
            </a:endParaRPr>
          </a:p>
        </p:txBody>
      </p:sp>
      <p:sp>
        <p:nvSpPr>
          <p:cNvPr id="10" name="TextBox 9"/>
          <p:cNvSpPr txBox="1"/>
          <p:nvPr/>
        </p:nvSpPr>
        <p:spPr>
          <a:xfrm>
            <a:off x="4540154" y="1061869"/>
            <a:ext cx="3111692" cy="830997"/>
          </a:xfrm>
          <a:prstGeom prst="rect">
            <a:avLst/>
          </a:prstGeom>
          <a:noFill/>
        </p:spPr>
        <p:txBody>
          <a:bodyPr wrap="square" rtlCol="0">
            <a:spAutoFit/>
          </a:bodyPr>
          <a:lstStyle/>
          <a:p>
            <a:pPr algn="ctr"/>
            <a:r>
              <a:rPr lang="en-US" sz="4800" b="1" dirty="0">
                <a:solidFill>
                  <a:prstClr val="white"/>
                </a:solidFill>
                <a:latin typeface="Calibri"/>
              </a:rPr>
              <a:t>SAMHSA</a:t>
            </a:r>
          </a:p>
        </p:txBody>
      </p:sp>
      <p:sp>
        <p:nvSpPr>
          <p:cNvPr id="8" name="TextBox 7"/>
          <p:cNvSpPr txBox="1"/>
          <p:nvPr/>
        </p:nvSpPr>
        <p:spPr>
          <a:xfrm>
            <a:off x="1503529" y="1629449"/>
            <a:ext cx="9184943" cy="3816429"/>
          </a:xfrm>
          <a:prstGeom prst="rect">
            <a:avLst/>
          </a:prstGeom>
          <a:noFill/>
        </p:spPr>
        <p:txBody>
          <a:bodyPr wrap="square" rtlCol="0">
            <a:spAutoFit/>
          </a:bodyPr>
          <a:lstStyle/>
          <a:p>
            <a:pPr algn="ctr"/>
            <a:endParaRPr lang="en-US" sz="4400" b="1" dirty="0">
              <a:solidFill>
                <a:prstClr val="black"/>
              </a:solidFill>
              <a:latin typeface="Calibri"/>
            </a:endParaRPr>
          </a:p>
          <a:p>
            <a:pPr algn="ctr"/>
            <a:r>
              <a:rPr lang="en-US" sz="4000" b="1" dirty="0">
                <a:solidFill>
                  <a:srgbClr val="3E5641"/>
                </a:solidFill>
                <a:latin typeface="Calibri"/>
              </a:rPr>
              <a:t>has delineated</a:t>
            </a:r>
          </a:p>
          <a:p>
            <a:pPr algn="ctr"/>
            <a:r>
              <a:rPr lang="en-US" sz="6600" b="1" dirty="0">
                <a:solidFill>
                  <a:srgbClr val="88A545"/>
                </a:solidFill>
                <a:latin typeface="Calibri"/>
              </a:rPr>
              <a:t>4</a:t>
            </a:r>
            <a:r>
              <a:rPr lang="en-US" sz="4000" b="1" dirty="0">
                <a:solidFill>
                  <a:srgbClr val="0070C0"/>
                </a:solidFill>
                <a:latin typeface="Calibri"/>
              </a:rPr>
              <a:t> </a:t>
            </a:r>
            <a:r>
              <a:rPr lang="en-US" sz="4000" b="1" dirty="0">
                <a:solidFill>
                  <a:srgbClr val="3E5641"/>
                </a:solidFill>
                <a:latin typeface="Calibri"/>
              </a:rPr>
              <a:t>major dimensions</a:t>
            </a:r>
            <a:endParaRPr lang="en-US" sz="4800" b="1" dirty="0">
              <a:solidFill>
                <a:srgbClr val="3E5641"/>
              </a:solidFill>
              <a:latin typeface="Calibri"/>
            </a:endParaRPr>
          </a:p>
          <a:p>
            <a:pPr algn="ctr"/>
            <a:r>
              <a:rPr lang="en-US" sz="4000" b="1" dirty="0">
                <a:solidFill>
                  <a:srgbClr val="3E5641"/>
                </a:solidFill>
                <a:latin typeface="Calibri"/>
              </a:rPr>
              <a:t>that support a life in </a:t>
            </a:r>
            <a:r>
              <a:rPr lang="en-US" sz="4800" b="1" dirty="0">
                <a:solidFill>
                  <a:srgbClr val="3E5641"/>
                </a:solidFill>
                <a:latin typeface="Calibri"/>
              </a:rPr>
              <a:t>RECOVERY</a:t>
            </a:r>
            <a:endParaRPr lang="en-US" sz="5400" b="1" dirty="0">
              <a:solidFill>
                <a:srgbClr val="3E5641"/>
              </a:solidFill>
              <a:latin typeface="Calibri"/>
            </a:endParaRPr>
          </a:p>
          <a:p>
            <a:pPr algn="ctr"/>
            <a:r>
              <a:rPr lang="en-US" sz="4400" b="1" dirty="0">
                <a:solidFill>
                  <a:srgbClr val="3E5641"/>
                </a:solidFill>
                <a:latin typeface="Calibri"/>
              </a:rPr>
              <a:t>Health, Home, Purpose, &amp; Community </a:t>
            </a:r>
          </a:p>
        </p:txBody>
      </p:sp>
      <p:sp>
        <p:nvSpPr>
          <p:cNvPr id="4" name="TextBox 6"/>
          <p:cNvSpPr txBox="1">
            <a:spLocks noChangeArrowheads="1"/>
          </p:cNvSpPr>
          <p:nvPr/>
        </p:nvSpPr>
        <p:spPr bwMode="auto">
          <a:xfrm>
            <a:off x="8700327" y="6380698"/>
            <a:ext cx="31554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dirty="0">
                <a:solidFill>
                  <a:prstClr val="black"/>
                </a:solidFill>
                <a:latin typeface="Calibri" pitchFamily="34" charset="0"/>
                <a:hlinkClick r:id="rId3"/>
              </a:rPr>
              <a:t>http://www.samhsa.gov/recovery</a:t>
            </a:r>
            <a:r>
              <a:rPr lang="en-US" altLang="en-US" sz="1600" b="1" dirty="0">
                <a:solidFill>
                  <a:prstClr val="black"/>
                </a:solidFill>
                <a:latin typeface="Calibri" pitchFamily="34" charset="0"/>
              </a:rPr>
              <a:t> </a:t>
            </a:r>
          </a:p>
        </p:txBody>
      </p:sp>
      <p:sp>
        <p:nvSpPr>
          <p:cNvPr id="3" name="Title 2">
            <a:extLst>
              <a:ext uri="{FF2B5EF4-FFF2-40B4-BE49-F238E27FC236}">
                <a16:creationId xmlns:a16="http://schemas.microsoft.com/office/drawing/2014/main" id="{26017438-2471-43D0-59A6-21C7585C7EA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SAMHSA’s 4 Dimensions that Support Recovery</a:t>
            </a:r>
          </a:p>
        </p:txBody>
      </p:sp>
    </p:spTree>
    <p:extLst>
      <p:ext uri="{BB962C8B-B14F-4D97-AF65-F5344CB8AC3E}">
        <p14:creationId xmlns:p14="http://schemas.microsoft.com/office/powerpoint/2010/main" val="133355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3EE1-82EF-4364-B2EA-5B6A444952B7}"/>
              </a:ext>
            </a:extLst>
          </p:cNvPr>
          <p:cNvSpPr>
            <a:spLocks noGrp="1"/>
          </p:cNvSpPr>
          <p:nvPr>
            <p:ph type="title"/>
          </p:nvPr>
        </p:nvSpPr>
        <p:spPr>
          <a:xfrm>
            <a:off x="838199" y="93520"/>
            <a:ext cx="10515600" cy="1325563"/>
          </a:xfrm>
        </p:spPr>
        <p:txBody>
          <a:bodyPr/>
          <a:lstStyle/>
          <a:p>
            <a:pPr algn="ctr"/>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Research on Alcohol Recovery </a:t>
            </a:r>
          </a:p>
        </p:txBody>
      </p:sp>
      <p:sp>
        <p:nvSpPr>
          <p:cNvPr id="3" name="Content Placeholder 2">
            <a:extLst>
              <a:ext uri="{FF2B5EF4-FFF2-40B4-BE49-F238E27FC236}">
                <a16:creationId xmlns:a16="http://schemas.microsoft.com/office/drawing/2014/main" id="{F297059F-F849-4FA1-8944-E67B10614793}"/>
              </a:ext>
            </a:extLst>
          </p:cNvPr>
          <p:cNvSpPr>
            <a:spLocks noGrp="1"/>
          </p:cNvSpPr>
          <p:nvPr>
            <p:ph idx="1"/>
          </p:nvPr>
        </p:nvSpPr>
        <p:spPr>
          <a:xfrm>
            <a:off x="226336" y="1285592"/>
            <a:ext cx="11127463" cy="5241957"/>
          </a:xfrm>
        </p:spPr>
        <p:txBody>
          <a:bodyPr>
            <a:normAutofit lnSpcReduction="10000"/>
          </a:bodyPr>
          <a:lstStyle/>
          <a:p>
            <a:pPr>
              <a:buClr>
                <a:srgbClr val="88A545"/>
              </a:buClr>
            </a:pPr>
            <a:r>
              <a:rPr lang="en-US" sz="3200" b="1" dirty="0">
                <a:solidFill>
                  <a:srgbClr val="3E5641"/>
                </a:solidFill>
              </a:rPr>
              <a:t>The five classes of recovery:</a:t>
            </a:r>
          </a:p>
          <a:p>
            <a:pPr lvl="1">
              <a:buClr>
                <a:srgbClr val="88A545"/>
              </a:buClr>
            </a:pPr>
            <a:r>
              <a:rPr lang="en-US" sz="2800" b="1" dirty="0">
                <a:solidFill>
                  <a:srgbClr val="3E5641"/>
                </a:solidFill>
              </a:rPr>
              <a:t>12-step traditionalist</a:t>
            </a:r>
          </a:p>
          <a:p>
            <a:pPr lvl="1">
              <a:buClr>
                <a:srgbClr val="88A545"/>
              </a:buClr>
            </a:pPr>
            <a:r>
              <a:rPr lang="en-US" sz="2800" b="1" dirty="0">
                <a:solidFill>
                  <a:srgbClr val="3E5641"/>
                </a:solidFill>
              </a:rPr>
              <a:t> 12-step enthusiast</a:t>
            </a:r>
          </a:p>
          <a:p>
            <a:pPr lvl="1">
              <a:buClr>
                <a:srgbClr val="88A545"/>
              </a:buClr>
            </a:pPr>
            <a:r>
              <a:rPr lang="en-US" sz="2800" b="1" dirty="0">
                <a:solidFill>
                  <a:srgbClr val="3E5641"/>
                </a:solidFill>
              </a:rPr>
              <a:t>Secular</a:t>
            </a:r>
          </a:p>
          <a:p>
            <a:pPr lvl="1">
              <a:buClr>
                <a:srgbClr val="88A545"/>
              </a:buClr>
            </a:pPr>
            <a:r>
              <a:rPr lang="en-US" sz="2800" b="1" dirty="0">
                <a:solidFill>
                  <a:srgbClr val="3E5641"/>
                </a:solidFill>
              </a:rPr>
              <a:t>Self-reliant</a:t>
            </a:r>
          </a:p>
          <a:p>
            <a:pPr lvl="1">
              <a:buClr>
                <a:srgbClr val="88A545"/>
              </a:buClr>
            </a:pPr>
            <a:r>
              <a:rPr lang="en-US" sz="2800" b="1" dirty="0">
                <a:solidFill>
                  <a:srgbClr val="3E5641"/>
                </a:solidFill>
              </a:rPr>
              <a:t>atypical</a:t>
            </a:r>
          </a:p>
          <a:p>
            <a:pPr>
              <a:buClr>
                <a:srgbClr val="88A545"/>
              </a:buClr>
            </a:pPr>
            <a:r>
              <a:rPr lang="en-US" sz="3200" b="1" dirty="0">
                <a:solidFill>
                  <a:srgbClr val="3E5641"/>
                </a:solidFill>
              </a:rPr>
              <a:t>All five classes, ranked the following behaviors as important to recovery: </a:t>
            </a:r>
          </a:p>
          <a:p>
            <a:pPr lvl="1">
              <a:buClr>
                <a:srgbClr val="88A545"/>
              </a:buClr>
            </a:pPr>
            <a:r>
              <a:rPr lang="en-US" sz="2800" b="1" dirty="0">
                <a:solidFill>
                  <a:srgbClr val="3E5641"/>
                </a:solidFill>
              </a:rPr>
              <a:t> being honest with oneself</a:t>
            </a:r>
          </a:p>
          <a:p>
            <a:pPr lvl="1">
              <a:buClr>
                <a:srgbClr val="88A545"/>
              </a:buClr>
            </a:pPr>
            <a:r>
              <a:rPr lang="en-US" sz="2800" b="1" dirty="0">
                <a:solidFill>
                  <a:srgbClr val="3E5641"/>
                </a:solidFill>
              </a:rPr>
              <a:t> handling negative feelings without using drugs or alcohol</a:t>
            </a:r>
          </a:p>
          <a:p>
            <a:pPr lvl="1">
              <a:buClr>
                <a:srgbClr val="88A545"/>
              </a:buClr>
            </a:pPr>
            <a:r>
              <a:rPr lang="en-US" sz="2800" b="1" dirty="0">
                <a:solidFill>
                  <a:srgbClr val="3E5641"/>
                </a:solidFill>
              </a:rPr>
              <a:t> being able to enjoy life</a:t>
            </a:r>
          </a:p>
          <a:p>
            <a:pPr lvl="1">
              <a:buClr>
                <a:srgbClr val="88A545"/>
              </a:buClr>
            </a:pPr>
            <a:r>
              <a:rPr lang="en-US" sz="2800" b="1" dirty="0">
                <a:solidFill>
                  <a:srgbClr val="3E5641"/>
                </a:solidFill>
              </a:rPr>
              <a:t>engaging in a process of growth and development</a:t>
            </a:r>
          </a:p>
        </p:txBody>
      </p:sp>
      <p:sp>
        <p:nvSpPr>
          <p:cNvPr id="4" name="TextBox 3">
            <a:extLst>
              <a:ext uri="{FF2B5EF4-FFF2-40B4-BE49-F238E27FC236}">
                <a16:creationId xmlns:a16="http://schemas.microsoft.com/office/drawing/2014/main" id="{73DA54EF-A709-44C2-B565-27DB77D55182}"/>
              </a:ext>
            </a:extLst>
          </p:cNvPr>
          <p:cNvSpPr txBox="1"/>
          <p:nvPr/>
        </p:nvSpPr>
        <p:spPr>
          <a:xfrm>
            <a:off x="353085" y="6527549"/>
            <a:ext cx="5846537" cy="369332"/>
          </a:xfrm>
          <a:prstGeom prst="rect">
            <a:avLst/>
          </a:prstGeom>
          <a:noFill/>
        </p:spPr>
        <p:txBody>
          <a:bodyPr wrap="none" rtlCol="0">
            <a:spAutoFit/>
          </a:bodyPr>
          <a:lstStyle/>
          <a:p>
            <a:r>
              <a:rPr lang="en-US" dirty="0"/>
              <a:t>Witbrodt, </a:t>
            </a:r>
            <a:r>
              <a:rPr lang="en-US" dirty="0" err="1"/>
              <a:t>Kaskutas</a:t>
            </a:r>
            <a:r>
              <a:rPr lang="en-US" dirty="0"/>
              <a:t>, &amp; </a:t>
            </a:r>
            <a:r>
              <a:rPr lang="en-US" dirty="0" err="1"/>
              <a:t>Grella</a:t>
            </a:r>
            <a:r>
              <a:rPr lang="en-US" dirty="0"/>
              <a:t>, 2015 and </a:t>
            </a:r>
            <a:r>
              <a:rPr lang="en-US" dirty="0" err="1"/>
              <a:t>Kaskutas</a:t>
            </a:r>
            <a:r>
              <a:rPr lang="en-US" dirty="0"/>
              <a:t>, et al., 2014</a:t>
            </a:r>
          </a:p>
        </p:txBody>
      </p:sp>
    </p:spTree>
    <p:extLst>
      <p:ext uri="{BB962C8B-B14F-4D97-AF65-F5344CB8AC3E}">
        <p14:creationId xmlns:p14="http://schemas.microsoft.com/office/powerpoint/2010/main" val="112015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964F05-5290-45B0-9ECD-A50D6BDBF0F1}"/>
              </a:ext>
            </a:extLst>
          </p:cNvPr>
          <p:cNvSpPr>
            <a:spLocks noGrp="1"/>
          </p:cNvSpPr>
          <p:nvPr>
            <p:ph type="title"/>
          </p:nvPr>
        </p:nvSpPr>
        <p:spPr>
          <a:xfrm>
            <a:off x="0" y="222007"/>
            <a:ext cx="5339321" cy="4345030"/>
          </a:xfrm>
        </p:spPr>
        <p:txBody>
          <a:bodyPr/>
          <a:lstStyle/>
          <a:p>
            <a:pPr algn="ctr"/>
            <a: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t>AUD is </a:t>
            </a:r>
            <a:r>
              <a:rPr lang="en-US" b="1" dirty="0">
                <a:solidFill>
                  <a:srgbClr val="88A0A8"/>
                </a:solidFill>
                <a:latin typeface="Tahoma" panose="020B0604030504040204" pitchFamily="34" charset="0"/>
                <a:ea typeface="Tahoma" panose="020B0604030504040204" pitchFamily="34" charset="0"/>
                <a:cs typeface="Tahoma" panose="020B0604030504040204" pitchFamily="34" charset="0"/>
              </a:rPr>
              <a:t>treatable</a:t>
            </a:r>
            <a:r>
              <a:rPr lang="en-US"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t>and </a:t>
            </a:r>
            <a:b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br>
            <a: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t>People do </a:t>
            </a:r>
            <a:r>
              <a:rPr lang="en-US" b="1" dirty="0">
                <a:solidFill>
                  <a:srgbClr val="88A545"/>
                </a:solidFill>
                <a:latin typeface="Tahoma" panose="020B0604030504040204" pitchFamily="34" charset="0"/>
                <a:ea typeface="Tahoma" panose="020B0604030504040204" pitchFamily="34" charset="0"/>
                <a:cs typeface="Tahoma" panose="020B0604030504040204" pitchFamily="34" charset="0"/>
              </a:rPr>
              <a:t>recover</a:t>
            </a:r>
          </a:p>
        </p:txBody>
      </p:sp>
      <p:pic>
        <p:nvPicPr>
          <p:cNvPr id="6" name="Picture 5">
            <a:extLst>
              <a:ext uri="{FF2B5EF4-FFF2-40B4-BE49-F238E27FC236}">
                <a16:creationId xmlns:a16="http://schemas.microsoft.com/office/drawing/2014/main" id="{7DF2F7AD-5704-49D9-98A1-6B886EACE3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454" y="0"/>
            <a:ext cx="6857999" cy="6857999"/>
          </a:xfrm>
          <a:prstGeom prst="rect">
            <a:avLst/>
          </a:prstGeom>
        </p:spPr>
      </p:pic>
      <p:sp>
        <p:nvSpPr>
          <p:cNvPr id="2" name="TextBox 1">
            <a:extLst>
              <a:ext uri="{FF2B5EF4-FFF2-40B4-BE49-F238E27FC236}">
                <a16:creationId xmlns:a16="http://schemas.microsoft.com/office/drawing/2014/main" id="{8B50E4CF-32A0-4F95-9516-5082713D1107}"/>
              </a:ext>
            </a:extLst>
          </p:cNvPr>
          <p:cNvSpPr txBox="1"/>
          <p:nvPr/>
        </p:nvSpPr>
        <p:spPr>
          <a:xfrm>
            <a:off x="40547" y="3665551"/>
            <a:ext cx="5103947" cy="2462213"/>
          </a:xfrm>
          <a:prstGeom prst="rect">
            <a:avLst/>
          </a:prstGeom>
          <a:noFill/>
        </p:spPr>
        <p:txBody>
          <a:bodyPr wrap="square" rtlCol="0">
            <a:spAutoFit/>
          </a:bodyPr>
          <a:lstStyle/>
          <a:p>
            <a:r>
              <a:rPr lang="en-US" sz="3600" b="1" dirty="0">
                <a:solidFill>
                  <a:srgbClr val="88A0A8"/>
                </a:solidFill>
              </a:rPr>
              <a:t>NOTE:</a:t>
            </a:r>
            <a:r>
              <a:rPr lang="en-US" sz="3600" b="1" dirty="0">
                <a:solidFill>
                  <a:schemeClr val="tx1">
                    <a:lumMod val="65000"/>
                    <a:lumOff val="35000"/>
                  </a:schemeClr>
                </a:solidFill>
              </a:rPr>
              <a:t>  </a:t>
            </a:r>
            <a:r>
              <a:rPr lang="en-US" sz="2800" b="1" dirty="0">
                <a:solidFill>
                  <a:srgbClr val="3E5641"/>
                </a:solidFill>
              </a:rPr>
              <a:t>AA Big Book- Hope is mentioned </a:t>
            </a:r>
            <a:r>
              <a:rPr lang="en-US" sz="3200" b="1" dirty="0">
                <a:solidFill>
                  <a:srgbClr val="88A0A8"/>
                </a:solidFill>
              </a:rPr>
              <a:t>43 times </a:t>
            </a:r>
            <a:endParaRPr lang="en-US" sz="1200" b="1" dirty="0">
              <a:solidFill>
                <a:srgbClr val="88A0A8"/>
              </a:solidFill>
            </a:endParaRPr>
          </a:p>
          <a:p>
            <a:r>
              <a:rPr lang="en-US" sz="3600" b="1" dirty="0">
                <a:solidFill>
                  <a:srgbClr val="88A545"/>
                </a:solidFill>
              </a:rPr>
              <a:t>Hope</a:t>
            </a:r>
            <a:r>
              <a:rPr lang="en-US" dirty="0"/>
              <a:t> </a:t>
            </a:r>
            <a:r>
              <a:rPr lang="en-US" sz="3200" b="1" dirty="0">
                <a:solidFill>
                  <a:srgbClr val="3E5641"/>
                </a:solidFill>
              </a:rPr>
              <a:t>is one of SAMHSA’s 10 Guiding Recovery Principles</a:t>
            </a:r>
            <a:endParaRPr lang="en-US" b="1" dirty="0">
              <a:solidFill>
                <a:srgbClr val="3E5641"/>
              </a:solidFill>
            </a:endParaRPr>
          </a:p>
          <a:p>
            <a:endParaRPr lang="en-US" dirty="0"/>
          </a:p>
        </p:txBody>
      </p:sp>
    </p:spTree>
    <p:extLst>
      <p:ext uri="{BB962C8B-B14F-4D97-AF65-F5344CB8AC3E}">
        <p14:creationId xmlns:p14="http://schemas.microsoft.com/office/powerpoint/2010/main" val="373877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689" y="380373"/>
            <a:ext cx="11392621" cy="502188"/>
          </a:xfrm>
          <a:prstGeom prst="rect">
            <a:avLst/>
          </a:prstGeom>
        </p:spPr>
        <p:txBody>
          <a:bodyPr vert="horz" wrap="square" lIns="0" tIns="172719" rIns="0" bIns="0" rtlCol="0">
            <a:spAutoFit/>
          </a:bodyPr>
          <a:lstStyle/>
          <a:p>
            <a:pPr marL="12700" marR="5080">
              <a:lnSpc>
                <a:spcPts val="2160"/>
              </a:lnSpc>
              <a:spcBef>
                <a:spcPts val="370"/>
              </a:spcBef>
            </a:pPr>
            <a:r>
              <a:rPr lang="en-US" sz="3600" dirty="0">
                <a:solidFill>
                  <a:srgbClr val="3E5641"/>
                </a:solidFill>
                <a:latin typeface="Tahoma" panose="020B0604030504040204" pitchFamily="34" charset="0"/>
                <a:ea typeface="Tahoma" panose="020B0604030504040204" pitchFamily="34" charset="0"/>
                <a:cs typeface="Tahoma" panose="020B0604030504040204" pitchFamily="34" charset="0"/>
              </a:rPr>
              <a:t>28.3 Million People had an Alcohol Use Disorder (AUD)</a:t>
            </a:r>
            <a:endParaRPr sz="3600" dirty="0">
              <a:solidFill>
                <a:srgbClr val="3E5641"/>
              </a:solidFill>
            </a:endParaRPr>
          </a:p>
        </p:txBody>
      </p:sp>
      <p:sp>
        <p:nvSpPr>
          <p:cNvPr id="3" name="object 3"/>
          <p:cNvSpPr txBox="1"/>
          <p:nvPr/>
        </p:nvSpPr>
        <p:spPr>
          <a:xfrm>
            <a:off x="139766" y="63765"/>
            <a:ext cx="44704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Segoe UI"/>
                <a:cs typeface="Segoe UI"/>
              </a:rPr>
              <a:t>FFR1.28</a:t>
            </a:r>
            <a:endParaRPr sz="900">
              <a:latin typeface="Segoe UI"/>
              <a:cs typeface="Segoe UI"/>
            </a:endParaRPr>
          </a:p>
        </p:txBody>
      </p:sp>
      <p:pic>
        <p:nvPicPr>
          <p:cNvPr id="4" name="object 4" descr="This is a Venn diagram. In 2020 40.3 Million People Aged 12 or Older had a SUD. The Venn diagram shows overlapping larger and smaller circles. The larger circle on the left represents people with a past year AUD. The smaller circle on the right represents people with a past year IDUD. The intersection of the two circles represents people who had past year AUD and IDUD. The area of the larger circle that does not intersect with the smaller circle represents people who had an AUD but not an IDUD in the past year. The area of the smaller circle that does not intersect with the larger circle represents people who had an IDUD but not an AUD in the past year.&#10;The number of people aged 12 or older in 2020 with a past year AUD was 28.3 million (or 70.3 percent of people with an SUD), including 21.9 million who had only an AUD but not an IDUD (or 54.3 percent of people with an SUD). The number of people with a past year IDUD was 18.4 million (or 45.7 percent of people with an SUD), including 11.9 million who had only an IDUD but not an AUD (or 29.7 percent of people with an SUD). There were 6.5 million people who had past year AUD and IDUD (or 16.0 percent of people with an SUD).’"/>
          <p:cNvPicPr/>
          <p:nvPr/>
        </p:nvPicPr>
        <p:blipFill>
          <a:blip r:embed="rId3" cstate="print"/>
          <a:stretch>
            <a:fillRect/>
          </a:stretch>
        </p:blipFill>
        <p:spPr>
          <a:xfrm>
            <a:off x="1520983" y="1600200"/>
            <a:ext cx="7132288" cy="4411301"/>
          </a:xfrm>
          <a:prstGeom prst="rect">
            <a:avLst/>
          </a:prstGeom>
        </p:spPr>
      </p:pic>
      <p:sp>
        <p:nvSpPr>
          <p:cNvPr id="6" name="Rectangle 5">
            <a:extLst>
              <a:ext uri="{FF2B5EF4-FFF2-40B4-BE49-F238E27FC236}">
                <a16:creationId xmlns:a16="http://schemas.microsoft.com/office/drawing/2014/main" id="{2AA8D2A1-086F-4DEF-B22D-027EDCC0E145}"/>
              </a:ext>
            </a:extLst>
          </p:cNvPr>
          <p:cNvSpPr/>
          <p:nvPr/>
        </p:nvSpPr>
        <p:spPr>
          <a:xfrm>
            <a:off x="1259563" y="6416643"/>
            <a:ext cx="10106685" cy="369332"/>
          </a:xfrm>
          <a:prstGeom prst="rect">
            <a:avLst/>
          </a:prstGeom>
        </p:spPr>
        <p:txBody>
          <a:bodyPr wrap="square">
            <a:spAutoFit/>
          </a:bodyPr>
          <a:lstStyle/>
          <a:p>
            <a:pPr lvl="0">
              <a:defRPr/>
            </a:pPr>
            <a:r>
              <a:rPr lang="en-US" dirty="0">
                <a:solidFill>
                  <a:prstClr val="black"/>
                </a:solidFill>
              </a:rPr>
              <a:t>NSDUH 2020 https://www.samhsa.gov/data/report/2020-nsduh-annual-national-report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B0BB-8DF4-4470-9591-F9C5394255F7}"/>
              </a:ext>
            </a:extLst>
          </p:cNvPr>
          <p:cNvSpPr>
            <a:spLocks noGrp="1"/>
          </p:cNvSpPr>
          <p:nvPr>
            <p:ph type="title"/>
          </p:nvPr>
        </p:nvSpPr>
        <p:spPr>
          <a:xfrm>
            <a:off x="380246" y="293262"/>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AUD Treatment Rates in the US</a:t>
            </a:r>
          </a:p>
        </p:txBody>
      </p:sp>
      <p:sp>
        <p:nvSpPr>
          <p:cNvPr id="3" name="Content Placeholder 2">
            <a:extLst>
              <a:ext uri="{FF2B5EF4-FFF2-40B4-BE49-F238E27FC236}">
                <a16:creationId xmlns:a16="http://schemas.microsoft.com/office/drawing/2014/main" id="{57CD192D-1CEB-4789-8CD7-88E7D91C793D}"/>
              </a:ext>
            </a:extLst>
          </p:cNvPr>
          <p:cNvSpPr>
            <a:spLocks noGrp="1"/>
          </p:cNvSpPr>
          <p:nvPr>
            <p:ph idx="1"/>
          </p:nvPr>
        </p:nvSpPr>
        <p:spPr>
          <a:xfrm>
            <a:off x="380246" y="1825625"/>
            <a:ext cx="10973554" cy="4351338"/>
          </a:xfrm>
        </p:spPr>
        <p:txBody>
          <a:bodyPr>
            <a:normAutofit lnSpcReduction="10000"/>
          </a:bodyPr>
          <a:lstStyle/>
          <a:p>
            <a:pPr>
              <a:buClr>
                <a:srgbClr val="94A545"/>
              </a:buClr>
            </a:pPr>
            <a:r>
              <a:rPr lang="en-US" sz="3600" b="1" dirty="0">
                <a:solidFill>
                  <a:srgbClr val="3E5641"/>
                </a:solidFill>
                <a:latin typeface="Calibri" panose="020F0502020204030204" pitchFamily="34" charset="0"/>
                <a:cs typeface="Calibri" panose="020F0502020204030204" pitchFamily="34" charset="0"/>
              </a:rPr>
              <a:t>According to the 2019 NSDUH</a:t>
            </a:r>
          </a:p>
          <a:p>
            <a:pPr marL="698500" lvl="1" indent="-457200">
              <a:spcAft>
                <a:spcPts val="0"/>
              </a:spcAft>
              <a:buClr>
                <a:srgbClr val="94A545"/>
              </a:buClr>
            </a:pPr>
            <a:r>
              <a:rPr lang="en-US" sz="3200" b="1" dirty="0">
                <a:solidFill>
                  <a:srgbClr val="3E5641"/>
                </a:solidFill>
                <a:latin typeface="Calibri" panose="020F0502020204030204" pitchFamily="34" charset="0"/>
                <a:cs typeface="Calibri" panose="020F0502020204030204" pitchFamily="34" charset="0"/>
              </a:rPr>
              <a:t>About  </a:t>
            </a:r>
            <a:r>
              <a:rPr lang="en-US" sz="3600" b="1" dirty="0">
                <a:solidFill>
                  <a:srgbClr val="88A0A8"/>
                </a:solidFill>
                <a:latin typeface="Calibri" panose="020F0502020204030204" pitchFamily="34" charset="0"/>
                <a:cs typeface="Calibri" panose="020F0502020204030204" pitchFamily="34" charset="0"/>
              </a:rPr>
              <a:t>7.2%</a:t>
            </a:r>
            <a:r>
              <a:rPr lang="en-US" sz="3600" b="1" dirty="0">
                <a:solidFill>
                  <a:srgbClr val="3E5641"/>
                </a:solidFill>
                <a:latin typeface="Calibri" panose="020F0502020204030204" pitchFamily="34" charset="0"/>
                <a:cs typeface="Calibri" panose="020F0502020204030204" pitchFamily="34" charset="0"/>
              </a:rPr>
              <a:t> </a:t>
            </a:r>
            <a:r>
              <a:rPr lang="en-US" sz="3200" b="1" dirty="0">
                <a:solidFill>
                  <a:srgbClr val="3E5641"/>
                </a:solidFill>
                <a:latin typeface="Calibri" panose="020F0502020204030204" pitchFamily="34" charset="0"/>
                <a:cs typeface="Calibri" panose="020F0502020204030204" pitchFamily="34" charset="0"/>
              </a:rPr>
              <a:t>of people ages 12 and older with an AUD </a:t>
            </a:r>
          </a:p>
          <a:p>
            <a:pPr marL="1035050" lvl="1" indent="-457200">
              <a:buClr>
                <a:srgbClr val="94A545"/>
              </a:buClr>
            </a:pPr>
            <a:r>
              <a:rPr lang="en-US" sz="3200" b="1" dirty="0">
                <a:solidFill>
                  <a:srgbClr val="3E5641"/>
                </a:solidFill>
                <a:latin typeface="Calibri" panose="020F0502020204030204" pitchFamily="34" charset="0"/>
                <a:cs typeface="Calibri" panose="020F0502020204030204" pitchFamily="34" charset="0"/>
              </a:rPr>
              <a:t>in the past year received any treatment</a:t>
            </a:r>
          </a:p>
          <a:p>
            <a:pPr marL="1155700" lvl="2" indent="-457200">
              <a:buClr>
                <a:srgbClr val="94A545"/>
              </a:buClr>
            </a:pPr>
            <a:r>
              <a:rPr lang="en-US" sz="3200" b="1" dirty="0">
                <a:solidFill>
                  <a:srgbClr val="3E5641"/>
                </a:solidFill>
                <a:latin typeface="Calibri" panose="020F0502020204030204" pitchFamily="34" charset="0"/>
                <a:cs typeface="Calibri" panose="020F0502020204030204" pitchFamily="34" charset="0"/>
              </a:rPr>
              <a:t>This includes </a:t>
            </a:r>
            <a:r>
              <a:rPr lang="en-US" sz="3600" b="1" dirty="0">
                <a:solidFill>
                  <a:srgbClr val="3E5641"/>
                </a:solidFill>
                <a:latin typeface="Calibri" panose="020F0502020204030204" pitchFamily="34" charset="0"/>
                <a:cs typeface="Calibri" panose="020F0502020204030204" pitchFamily="34" charset="0"/>
              </a:rPr>
              <a:t>6.9%</a:t>
            </a:r>
            <a:r>
              <a:rPr lang="en-US" sz="3200" b="1" dirty="0">
                <a:solidFill>
                  <a:srgbClr val="3E5641"/>
                </a:solidFill>
                <a:latin typeface="Calibri" panose="020F0502020204030204" pitchFamily="34" charset="0"/>
                <a:cs typeface="Calibri" panose="020F0502020204030204" pitchFamily="34" charset="0"/>
              </a:rPr>
              <a:t> of males and </a:t>
            </a:r>
            <a:r>
              <a:rPr lang="en-US" sz="3600" b="1" dirty="0">
                <a:solidFill>
                  <a:srgbClr val="3E5641"/>
                </a:solidFill>
                <a:latin typeface="Calibri" panose="020F0502020204030204" pitchFamily="34" charset="0"/>
                <a:cs typeface="Calibri" panose="020F0502020204030204" pitchFamily="34" charset="0"/>
              </a:rPr>
              <a:t>7.8%</a:t>
            </a:r>
            <a:r>
              <a:rPr lang="en-US" sz="3200" b="1" dirty="0">
                <a:solidFill>
                  <a:srgbClr val="3E5641"/>
                </a:solidFill>
                <a:latin typeface="Calibri" panose="020F0502020204030204" pitchFamily="34" charset="0"/>
                <a:cs typeface="Calibri" panose="020F0502020204030204" pitchFamily="34" charset="0"/>
              </a:rPr>
              <a:t> of females with past-year AUD in this age group.</a:t>
            </a:r>
            <a:endParaRPr lang="en-US" sz="3200" b="1" baseline="30000" dirty="0">
              <a:solidFill>
                <a:srgbClr val="3E5641"/>
              </a:solidFill>
              <a:latin typeface="Calibri" panose="020F0502020204030204" pitchFamily="34" charset="0"/>
              <a:cs typeface="Calibri" panose="020F0502020204030204" pitchFamily="34" charset="0"/>
            </a:endParaRPr>
          </a:p>
          <a:p>
            <a:pPr marL="698500" lvl="1" indent="-457200">
              <a:buClr>
                <a:srgbClr val="94A545"/>
              </a:buClr>
            </a:pPr>
            <a:r>
              <a:rPr lang="en-US" sz="3200" b="1" dirty="0">
                <a:solidFill>
                  <a:srgbClr val="3E5641"/>
                </a:solidFill>
                <a:latin typeface="Calibri" panose="020F0502020204030204" pitchFamily="34" charset="0"/>
                <a:cs typeface="Calibri" panose="020F0502020204030204" pitchFamily="34" charset="0"/>
              </a:rPr>
              <a:t>About  </a:t>
            </a:r>
            <a:r>
              <a:rPr lang="en-US" sz="3600" b="1" dirty="0">
                <a:solidFill>
                  <a:srgbClr val="88A0A8"/>
                </a:solidFill>
                <a:latin typeface="Calibri" panose="020F0502020204030204" pitchFamily="34" charset="0"/>
                <a:cs typeface="Calibri" panose="020F0502020204030204" pitchFamily="34" charset="0"/>
              </a:rPr>
              <a:t>6.4%</a:t>
            </a:r>
            <a:r>
              <a:rPr lang="en-US" sz="3200" b="1" dirty="0">
                <a:solidFill>
                  <a:srgbClr val="3E5641"/>
                </a:solidFill>
                <a:latin typeface="Calibri" panose="020F0502020204030204" pitchFamily="34" charset="0"/>
                <a:cs typeface="Calibri" panose="020F0502020204030204" pitchFamily="34" charset="0"/>
              </a:rPr>
              <a:t> of adolescents ages 12 to 17 who had AUD in the past year received any treatment in the past year. </a:t>
            </a:r>
          </a:p>
          <a:p>
            <a:pPr marL="571500" lvl="1" indent="-571500">
              <a:spcAft>
                <a:spcPts val="0"/>
              </a:spcAft>
              <a:buClr>
                <a:srgbClr val="94A545"/>
              </a:buClr>
            </a:pPr>
            <a:r>
              <a:rPr lang="en-US" sz="3600" b="1" dirty="0">
                <a:solidFill>
                  <a:srgbClr val="3E5641"/>
                </a:solidFill>
                <a:latin typeface="Calibri" panose="020F0502020204030204" pitchFamily="34" charset="0"/>
                <a:cs typeface="Calibri" panose="020F0502020204030204" pitchFamily="34" charset="0"/>
              </a:rPr>
              <a:t>Similar rates of treatment were received by individuals ages 18 or older </a:t>
            </a:r>
            <a:r>
              <a:rPr lang="en-US" sz="3200" b="1" dirty="0">
                <a:solidFill>
                  <a:srgbClr val="88A0A8"/>
                </a:solidFill>
                <a:latin typeface="Calibri" panose="020F0502020204030204" pitchFamily="34" charset="0"/>
                <a:cs typeface="Calibri" panose="020F0502020204030204" pitchFamily="34" charset="0"/>
              </a:rPr>
              <a:t>(7.3%)</a:t>
            </a:r>
            <a:endParaRPr lang="en-US" sz="3200" baseline="30000" dirty="0">
              <a:solidFill>
                <a:srgbClr val="88A0A8"/>
              </a:solidFill>
              <a:latin typeface="Calibri" panose="020F0502020204030204" pitchFamily="34" charset="0"/>
              <a:cs typeface="Calibri" panose="020F0502020204030204" pitchFamily="34" charset="0"/>
            </a:endParaRPr>
          </a:p>
        </p:txBody>
      </p:sp>
      <p:pic>
        <p:nvPicPr>
          <p:cNvPr id="9" name="Content Placeholder 8" descr="group of people">
            <a:extLst>
              <a:ext uri="{FF2B5EF4-FFF2-40B4-BE49-F238E27FC236}">
                <a16:creationId xmlns:a16="http://schemas.microsoft.com/office/drawing/2014/main" id="{305AC7AA-7FB1-4857-B0DD-182FCBC26DB7}"/>
              </a:ext>
            </a:extLst>
          </p:cNvPr>
          <p:cNvPicPr>
            <a:picLocks noGrp="1" noChangeAspect="1"/>
          </p:cNvPicPr>
          <p:nvPr>
            <p:ph sz="half" idx="4294967295"/>
          </p:nvPr>
        </p:nvPicPr>
        <p:blipFill>
          <a:blip r:embed="rId3"/>
          <a:stretch>
            <a:fillRect/>
          </a:stretch>
        </p:blipFill>
        <p:spPr>
          <a:xfrm>
            <a:off x="9309100" y="0"/>
            <a:ext cx="2882900" cy="1919288"/>
          </a:xfrm>
          <a:prstGeom prst="rect">
            <a:avLst/>
          </a:prstGeom>
        </p:spPr>
      </p:pic>
      <p:sp>
        <p:nvSpPr>
          <p:cNvPr id="4" name="TextBox 3">
            <a:extLst>
              <a:ext uri="{FF2B5EF4-FFF2-40B4-BE49-F238E27FC236}">
                <a16:creationId xmlns:a16="http://schemas.microsoft.com/office/drawing/2014/main" id="{55BB0771-6A88-4CD5-9EFB-F4A8D105DEA3}"/>
              </a:ext>
            </a:extLst>
          </p:cNvPr>
          <p:cNvSpPr txBox="1"/>
          <p:nvPr/>
        </p:nvSpPr>
        <p:spPr>
          <a:xfrm>
            <a:off x="4024200" y="6487879"/>
            <a:ext cx="563417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SAMHSA Center for Health Statistics and Quality, NSDUH 2019 </a:t>
            </a:r>
          </a:p>
        </p:txBody>
      </p:sp>
      <p:sp>
        <p:nvSpPr>
          <p:cNvPr id="5" name="Oval 4">
            <a:extLst>
              <a:ext uri="{FF2B5EF4-FFF2-40B4-BE49-F238E27FC236}">
                <a16:creationId xmlns:a16="http://schemas.microsoft.com/office/drawing/2014/main" id="{B2C8C76A-E6D9-424B-B51C-B7E6215DBC72}"/>
              </a:ext>
              <a:ext uri="{C183D7F6-B498-43B3-948B-1728B52AA6E4}">
                <adec:decorative xmlns:adec="http://schemas.microsoft.com/office/drawing/2017/decorative" val="1"/>
              </a:ext>
            </a:extLst>
          </p:cNvPr>
          <p:cNvSpPr/>
          <p:nvPr/>
        </p:nvSpPr>
        <p:spPr>
          <a:xfrm>
            <a:off x="2309380" y="2239225"/>
            <a:ext cx="1125489" cy="6531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CD13F9FA-0317-40DA-8A68-2AC2F6EE7B59}"/>
              </a:ext>
              <a:ext uri="{C183D7F6-B498-43B3-948B-1728B52AA6E4}">
                <adec:decorative xmlns:adec="http://schemas.microsoft.com/office/drawing/2017/decorative" val="1"/>
              </a:ext>
            </a:extLst>
          </p:cNvPr>
          <p:cNvSpPr/>
          <p:nvPr/>
        </p:nvSpPr>
        <p:spPr>
          <a:xfrm>
            <a:off x="2309380" y="4091572"/>
            <a:ext cx="1046746" cy="6531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1628656B-FD9C-463B-AAAF-6CDD2D676EAD}"/>
              </a:ext>
              <a:ext uri="{C183D7F6-B498-43B3-948B-1728B52AA6E4}">
                <adec:decorative xmlns:adec="http://schemas.microsoft.com/office/drawing/2017/decorative" val="1"/>
              </a:ext>
            </a:extLst>
          </p:cNvPr>
          <p:cNvSpPr/>
          <p:nvPr/>
        </p:nvSpPr>
        <p:spPr>
          <a:xfrm>
            <a:off x="6246098" y="5431976"/>
            <a:ext cx="1190373" cy="744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754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83D5-6F6A-44E4-BABC-BFD490AEDB99}"/>
              </a:ext>
            </a:extLst>
          </p:cNvPr>
          <p:cNvSpPr>
            <a:spLocks noGrp="1"/>
          </p:cNvSpPr>
          <p:nvPr>
            <p:ph type="title"/>
          </p:nvPr>
        </p:nvSpPr>
        <p:spPr>
          <a:xfrm>
            <a:off x="476061" y="519034"/>
            <a:ext cx="10515600" cy="1325563"/>
          </a:xfrm>
        </p:spPr>
        <p:txBody>
          <a:bodyPr>
            <a:normAutofit/>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Treatment of AUDs in the US</a:t>
            </a:r>
          </a:p>
        </p:txBody>
      </p:sp>
      <p:sp>
        <p:nvSpPr>
          <p:cNvPr id="3" name="Content Placeholder 2">
            <a:extLst>
              <a:ext uri="{FF2B5EF4-FFF2-40B4-BE49-F238E27FC236}">
                <a16:creationId xmlns:a16="http://schemas.microsoft.com/office/drawing/2014/main" id="{0DB2102E-534C-4D6D-B7CE-536D210BA3F8}"/>
              </a:ext>
            </a:extLst>
          </p:cNvPr>
          <p:cNvSpPr>
            <a:spLocks noGrp="1"/>
          </p:cNvSpPr>
          <p:nvPr>
            <p:ph idx="1"/>
          </p:nvPr>
        </p:nvSpPr>
        <p:spPr>
          <a:xfrm>
            <a:off x="159027" y="2151661"/>
            <a:ext cx="11685924" cy="4629385"/>
          </a:xfrm>
        </p:spPr>
        <p:txBody>
          <a:bodyPr>
            <a:normAutofit/>
          </a:bodyPr>
          <a:lstStyle/>
          <a:p>
            <a:pPr marL="349250" indent="-349250">
              <a:buClr>
                <a:srgbClr val="88A545"/>
              </a:buClr>
            </a:pPr>
            <a:r>
              <a:rPr lang="en-US" sz="3200" b="1" dirty="0">
                <a:solidFill>
                  <a:srgbClr val="3E5641"/>
                </a:solidFill>
              </a:rPr>
              <a:t>Medications are vastly underused in treating AUD. They are prescribed for only 1.6% of adults with past-year AUD</a:t>
            </a:r>
            <a:r>
              <a:rPr lang="en-US" b="1" dirty="0">
                <a:solidFill>
                  <a:srgbClr val="3E5641"/>
                </a:solidFill>
              </a:rPr>
              <a:t>  </a:t>
            </a:r>
            <a:r>
              <a:rPr lang="en-US" sz="1800" b="1" dirty="0">
                <a:solidFill>
                  <a:srgbClr val="3E5641"/>
                </a:solidFill>
              </a:rPr>
              <a:t>(Han, et al., 2021)</a:t>
            </a:r>
            <a:r>
              <a:rPr lang="en-US" dirty="0">
                <a:solidFill>
                  <a:srgbClr val="3E5641"/>
                </a:solidFill>
              </a:rPr>
              <a:t> </a:t>
            </a:r>
          </a:p>
          <a:p>
            <a:pPr marL="349250" indent="-349250">
              <a:spcAft>
                <a:spcPts val="0"/>
              </a:spcAft>
              <a:buClr>
                <a:srgbClr val="88A545"/>
              </a:buClr>
            </a:pPr>
            <a:r>
              <a:rPr lang="en-US" sz="3200" b="1" dirty="0">
                <a:solidFill>
                  <a:srgbClr val="3E5641"/>
                </a:solidFill>
                <a:latin typeface="Calibri" panose="020F0502020204030204" pitchFamily="34" charset="0"/>
                <a:cs typeface="Calibri" panose="020F0502020204030204" pitchFamily="34" charset="0"/>
              </a:rPr>
              <a:t>Medications include: Acamprosate; Disulfiram; Oral Naltrexone; and Extended Release Naltrexone</a:t>
            </a:r>
            <a:r>
              <a:rPr lang="en-US" sz="2800" b="1" dirty="0">
                <a:solidFill>
                  <a:srgbClr val="3E5641"/>
                </a:solidFill>
                <a:latin typeface="Calibri" panose="020F0502020204030204" pitchFamily="34" charset="0"/>
                <a:cs typeface="Calibri" panose="020F0502020204030204" pitchFamily="34" charset="0"/>
              </a:rPr>
              <a:t> </a:t>
            </a:r>
            <a:r>
              <a:rPr lang="en-US" sz="1600" b="1" dirty="0">
                <a:solidFill>
                  <a:schemeClr val="tx1">
                    <a:lumMod val="65000"/>
                    <a:lumOff val="35000"/>
                  </a:schemeClr>
                </a:solidFill>
                <a:latin typeface="Calibri" panose="020F0502020204030204" pitchFamily="34" charset="0"/>
                <a:cs typeface="Calibri" panose="020F0502020204030204" pitchFamily="34" charset="0"/>
              </a:rPr>
              <a:t>(Medications for the Treatment of AUD, SAMHSA, 2015)</a:t>
            </a:r>
          </a:p>
          <a:p>
            <a:pPr marL="349250" indent="-349250">
              <a:spcAft>
                <a:spcPts val="1200"/>
              </a:spcAft>
              <a:buClr>
                <a:srgbClr val="88A545"/>
              </a:buClr>
            </a:pPr>
            <a:r>
              <a:rPr lang="en-US" sz="3200" b="1" dirty="0">
                <a:solidFill>
                  <a:srgbClr val="3E5641"/>
                </a:solidFill>
                <a:latin typeface="Calibri" panose="020F0502020204030204" pitchFamily="34" charset="0"/>
                <a:cs typeface="Calibri" panose="020F0502020204030204" pitchFamily="34" charset="0"/>
              </a:rPr>
              <a:t>People with AUD were more likely to seek care from a primary care physician for an alcohol-related medical problem, rather than specifically for drinking too much alcohol                                         </a:t>
            </a:r>
            <a:r>
              <a:rPr lang="en-US" sz="3200" b="1" dirty="0">
                <a:solidFill>
                  <a:srgbClr val="006600"/>
                </a:solidFill>
                <a:latin typeface="Calibri" panose="020F0502020204030204" pitchFamily="34" charset="0"/>
                <a:cs typeface="Calibri" panose="020F0502020204030204" pitchFamily="34" charset="0"/>
              </a:rPr>
              <a:t> </a:t>
            </a:r>
            <a:r>
              <a:rPr lang="en-US" sz="1600" b="1" dirty="0">
                <a:solidFill>
                  <a:schemeClr val="tx1">
                    <a:lumMod val="65000"/>
                    <a:lumOff val="35000"/>
                  </a:schemeClr>
                </a:solidFill>
                <a:latin typeface="Calibri" panose="020F0502020204030204" pitchFamily="34" charset="0"/>
                <a:cs typeface="Calibri" panose="020F0502020204030204" pitchFamily="34" charset="0"/>
              </a:rPr>
              <a:t>(Rehm et al., 2016; O’Connor, Nyquist, &amp; McLellan, 2011)</a:t>
            </a: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6" name="Content Placeholder 5" descr="bottle of pills">
            <a:extLst>
              <a:ext uri="{FF2B5EF4-FFF2-40B4-BE49-F238E27FC236}">
                <a16:creationId xmlns:a16="http://schemas.microsoft.com/office/drawing/2014/main" id="{AD6D8A32-86F4-436D-B914-91823B5547BF}"/>
              </a:ext>
            </a:extLst>
          </p:cNvPr>
          <p:cNvPicPr>
            <a:picLocks noGrp="1" noChangeAspect="1"/>
          </p:cNvPicPr>
          <p:nvPr>
            <p:ph sz="half" idx="4294967295"/>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9283024" y="211970"/>
            <a:ext cx="2220912" cy="1993900"/>
          </a:xfrm>
          <a:prstGeom prst="rect">
            <a:avLst/>
          </a:prstGeom>
        </p:spPr>
      </p:pic>
    </p:spTree>
    <p:extLst>
      <p:ext uri="{BB962C8B-B14F-4D97-AF65-F5344CB8AC3E}">
        <p14:creationId xmlns:p14="http://schemas.microsoft.com/office/powerpoint/2010/main" val="339011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1190-BE85-4257-82A1-0B350644CAFB}"/>
              </a:ext>
            </a:extLst>
          </p:cNvPr>
          <p:cNvSpPr>
            <a:spLocks noGrp="1"/>
          </p:cNvSpPr>
          <p:nvPr>
            <p:ph type="title"/>
          </p:nvPr>
        </p:nvSpPr>
        <p:spPr>
          <a:xfrm>
            <a:off x="353085" y="99588"/>
            <a:ext cx="10837752" cy="1400977"/>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Evidence-Based Medications to Treat AUDs</a:t>
            </a:r>
          </a:p>
        </p:txBody>
      </p:sp>
      <p:sp>
        <p:nvSpPr>
          <p:cNvPr id="3" name="Content Placeholder 2">
            <a:extLst>
              <a:ext uri="{FF2B5EF4-FFF2-40B4-BE49-F238E27FC236}">
                <a16:creationId xmlns:a16="http://schemas.microsoft.com/office/drawing/2014/main" id="{B87A9DFC-20E2-46EB-B404-587F7255D456}"/>
              </a:ext>
            </a:extLst>
          </p:cNvPr>
          <p:cNvSpPr>
            <a:spLocks noGrp="1"/>
          </p:cNvSpPr>
          <p:nvPr>
            <p:ph idx="1"/>
          </p:nvPr>
        </p:nvSpPr>
        <p:spPr>
          <a:xfrm>
            <a:off x="162961" y="1240325"/>
            <a:ext cx="11675953" cy="5060887"/>
          </a:xfrm>
        </p:spPr>
        <p:txBody>
          <a:bodyPr>
            <a:normAutofit fontScale="85000" lnSpcReduction="20000"/>
          </a:bodyPr>
          <a:lstStyle/>
          <a:p>
            <a:pPr>
              <a:buClr>
                <a:srgbClr val="88A545"/>
              </a:buClr>
            </a:pPr>
            <a:r>
              <a:rPr lang="en-US" sz="3500" b="1" dirty="0">
                <a:solidFill>
                  <a:srgbClr val="88A0A8"/>
                </a:solidFill>
              </a:rPr>
              <a:t>Acamprosate</a:t>
            </a:r>
            <a:r>
              <a:rPr lang="en-US" dirty="0">
                <a:solidFill>
                  <a:srgbClr val="006600"/>
                </a:solidFill>
              </a:rPr>
              <a:t>- </a:t>
            </a:r>
            <a:r>
              <a:rPr lang="en-US" b="1" i="1" dirty="0">
                <a:solidFill>
                  <a:srgbClr val="3E5641"/>
                </a:solidFill>
              </a:rPr>
              <a:t>Acts on the glutamatergic neurotransmitter system to alleviate the emotional discomfort of anxiety, restlessness, unease, and insomnia as the brain adjusts to abstinence. Two acamprosate pills are taken three times per day. Acamprosate should be used once a patient has achieved abstinence</a:t>
            </a:r>
            <a:r>
              <a:rPr lang="en-US" dirty="0">
                <a:solidFill>
                  <a:srgbClr val="3E5641"/>
                </a:solidFill>
              </a:rPr>
              <a:t>.</a:t>
            </a:r>
          </a:p>
          <a:p>
            <a:pPr>
              <a:buClr>
                <a:srgbClr val="88A545"/>
              </a:buClr>
            </a:pPr>
            <a:r>
              <a:rPr lang="en-US" sz="3500" b="1" dirty="0">
                <a:solidFill>
                  <a:srgbClr val="88A0A8"/>
                </a:solidFill>
              </a:rPr>
              <a:t>Naltrexone</a:t>
            </a:r>
            <a:r>
              <a:rPr lang="en-US" b="1" dirty="0">
                <a:solidFill>
                  <a:srgbClr val="006600"/>
                </a:solidFill>
              </a:rPr>
              <a:t> </a:t>
            </a:r>
            <a:r>
              <a:rPr lang="en-US" b="1" i="1" dirty="0">
                <a:solidFill>
                  <a:srgbClr val="3E5641"/>
                </a:solidFill>
              </a:rPr>
              <a:t>(available in either </a:t>
            </a:r>
            <a:r>
              <a:rPr lang="en-US" b="1" i="1" dirty="0">
                <a:solidFill>
                  <a:srgbClr val="3E5641"/>
                </a:solidFill>
                <a:hlinkClick r:id="rId3">
                  <a:extLst>
                    <a:ext uri="{A12FA001-AC4F-418D-AE19-62706E023703}">
                      <ahyp:hlinkClr xmlns:ahyp="http://schemas.microsoft.com/office/drawing/2018/hyperlinkcolor" val="tx"/>
                    </a:ext>
                  </a:extLst>
                </a:hlinkClick>
              </a:rPr>
              <a:t>oral</a:t>
            </a:r>
            <a:r>
              <a:rPr lang="en-US" b="1" i="1" dirty="0">
                <a:solidFill>
                  <a:srgbClr val="3E5641"/>
                </a:solidFill>
              </a:rPr>
              <a:t> or </a:t>
            </a:r>
            <a:r>
              <a:rPr lang="en-US" b="1" i="1" dirty="0">
                <a:solidFill>
                  <a:srgbClr val="3E5641"/>
                </a:solidFill>
                <a:hlinkClick r:id="rId4">
                  <a:extLst>
                    <a:ext uri="{A12FA001-AC4F-418D-AE19-62706E023703}">
                      <ahyp:hlinkClr xmlns:ahyp="http://schemas.microsoft.com/office/drawing/2018/hyperlinkcolor" val="tx"/>
                    </a:ext>
                  </a:extLst>
                </a:hlinkClick>
              </a:rPr>
              <a:t>injectable extended-release</a:t>
            </a:r>
            <a:r>
              <a:rPr lang="en-US" b="1" i="1" dirty="0">
                <a:solidFill>
                  <a:srgbClr val="3E5641"/>
                </a:solidFill>
              </a:rPr>
              <a:t> forms) works by blocking the opioid receptors in the brain that are involved in the rewarding effects of drinking. The pill is taken once per day whereas the injection is given once per month. Naltrexone can be started while a patient is still drinking.</a:t>
            </a:r>
          </a:p>
          <a:p>
            <a:pPr>
              <a:buClr>
                <a:srgbClr val="88A545"/>
              </a:buClr>
            </a:pPr>
            <a:r>
              <a:rPr lang="en-US" sz="3500" b="1" dirty="0">
                <a:solidFill>
                  <a:srgbClr val="88A0A8"/>
                </a:solidFill>
              </a:rPr>
              <a:t>Disulfiram</a:t>
            </a:r>
            <a:r>
              <a:rPr lang="en-US" dirty="0">
                <a:solidFill>
                  <a:srgbClr val="006600"/>
                </a:solidFill>
              </a:rPr>
              <a:t> </a:t>
            </a:r>
            <a:r>
              <a:rPr lang="en-US" b="1" i="1" dirty="0">
                <a:solidFill>
                  <a:srgbClr val="3E5641"/>
                </a:solidFill>
              </a:rPr>
              <a:t>interferes with alcohol metabolism by blocking the enzyme acetaldehyde dehydrogenase, causing a buildup of acetaldehyde that leads to flushing, nausea, and other unpleasant symptoms when alcohol is consumed. It is a pill taken once per day that helps patients maintain abstinence. Disulfiram should never be administered until the patient has abstained from alcohol for at least 12 hours</a:t>
            </a:r>
            <a:r>
              <a:rPr lang="en-US" dirty="0">
                <a:solidFill>
                  <a:srgbClr val="3E5641"/>
                </a:solidFill>
              </a:rPr>
              <a:t>.</a:t>
            </a:r>
          </a:p>
          <a:p>
            <a:pPr>
              <a:buClr>
                <a:srgbClr val="88A545"/>
              </a:buClr>
            </a:pPr>
            <a:r>
              <a:rPr lang="en-US" sz="3500" b="1" dirty="0">
                <a:solidFill>
                  <a:srgbClr val="88A0A8"/>
                </a:solidFill>
              </a:rPr>
              <a:t>AUD medications</a:t>
            </a:r>
            <a:r>
              <a:rPr lang="en-US" sz="3500" b="1" dirty="0">
                <a:solidFill>
                  <a:schemeClr val="tx1">
                    <a:lumMod val="65000"/>
                    <a:lumOff val="35000"/>
                  </a:schemeClr>
                </a:solidFill>
              </a:rPr>
              <a:t> </a:t>
            </a:r>
            <a:r>
              <a:rPr lang="en-US" b="1" i="1" dirty="0">
                <a:solidFill>
                  <a:srgbClr val="3E5641"/>
                </a:solidFill>
              </a:rPr>
              <a:t>are not addicting and well tolerated</a:t>
            </a:r>
          </a:p>
          <a:p>
            <a:pPr marL="0" indent="0">
              <a:buClr>
                <a:srgbClr val="92D050"/>
              </a:buClr>
              <a:buNone/>
            </a:pPr>
            <a:endParaRPr lang="en-US" sz="2600" b="1" i="1" dirty="0"/>
          </a:p>
          <a:p>
            <a:pPr marL="0" indent="0">
              <a:buClr>
                <a:srgbClr val="92D050"/>
              </a:buClr>
              <a:buNone/>
            </a:pPr>
            <a:r>
              <a:rPr lang="en-US" sz="2600" b="1" dirty="0"/>
              <a:t>*This information is taken from the NIAAA’ The Healthcare Professional’s Core Resource on Alcohol </a:t>
            </a:r>
            <a:endParaRPr lang="en-US" b="1" dirty="0"/>
          </a:p>
        </p:txBody>
      </p:sp>
      <p:sp>
        <p:nvSpPr>
          <p:cNvPr id="4" name="TextBox 3">
            <a:extLst>
              <a:ext uri="{FF2B5EF4-FFF2-40B4-BE49-F238E27FC236}">
                <a16:creationId xmlns:a16="http://schemas.microsoft.com/office/drawing/2014/main" id="{7F96854E-82EE-46E6-BEA4-3CBCCE100A02}"/>
              </a:ext>
            </a:extLst>
          </p:cNvPr>
          <p:cNvSpPr txBox="1"/>
          <p:nvPr/>
        </p:nvSpPr>
        <p:spPr>
          <a:xfrm>
            <a:off x="0" y="6301212"/>
            <a:ext cx="12385140" cy="338554"/>
          </a:xfrm>
          <a:prstGeom prst="rect">
            <a:avLst/>
          </a:prstGeom>
          <a:noFill/>
        </p:spPr>
        <p:txBody>
          <a:bodyPr wrap="square" rtlCol="0">
            <a:spAutoFit/>
          </a:bodyPr>
          <a:lstStyle/>
          <a:p>
            <a:r>
              <a:rPr lang="en-US" sz="1600" b="1" dirty="0"/>
              <a:t>https://www.niaaa.nih.gov/health-professionals-communities/core-resource-on-alcohol/recommend-evidence-based-treatment-know-options</a:t>
            </a:r>
          </a:p>
        </p:txBody>
      </p:sp>
    </p:spTree>
    <p:extLst>
      <p:ext uri="{BB962C8B-B14F-4D97-AF65-F5344CB8AC3E}">
        <p14:creationId xmlns:p14="http://schemas.microsoft.com/office/powerpoint/2010/main" val="338646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5F76-BCD5-429E-9351-9B703DB39E0A}"/>
              </a:ext>
            </a:extLst>
          </p:cNvPr>
          <p:cNvSpPr>
            <a:spLocks noGrp="1"/>
          </p:cNvSpPr>
          <p:nvPr>
            <p:ph type="title"/>
          </p:nvPr>
        </p:nvSpPr>
        <p:spPr>
          <a:xfrm>
            <a:off x="494169" y="184150"/>
            <a:ext cx="10515600" cy="1325563"/>
          </a:xfrm>
        </p:spPr>
        <p:txBody>
          <a:bodyPr/>
          <a:lstStyle/>
          <a:p>
            <a:pPr algn="ctr"/>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Treatment for Alcohol Use Disorders</a:t>
            </a:r>
          </a:p>
        </p:txBody>
      </p:sp>
      <p:sp>
        <p:nvSpPr>
          <p:cNvPr id="3" name="Content Placeholder 2">
            <a:extLst>
              <a:ext uri="{FF2B5EF4-FFF2-40B4-BE49-F238E27FC236}">
                <a16:creationId xmlns:a16="http://schemas.microsoft.com/office/drawing/2014/main" id="{49A72D0F-6982-4835-A574-B8DA64FE3927}"/>
              </a:ext>
            </a:extLst>
          </p:cNvPr>
          <p:cNvSpPr>
            <a:spLocks noGrp="1"/>
          </p:cNvSpPr>
          <p:nvPr>
            <p:ph idx="1"/>
          </p:nvPr>
        </p:nvSpPr>
        <p:spPr>
          <a:xfrm>
            <a:off x="318052" y="1509713"/>
            <a:ext cx="10881839" cy="4366270"/>
          </a:xfrm>
        </p:spPr>
        <p:txBody>
          <a:bodyPr>
            <a:normAutofit/>
          </a:bodyPr>
          <a:lstStyle/>
          <a:p>
            <a:pPr marL="0" indent="0">
              <a:buNone/>
            </a:pPr>
            <a:r>
              <a:rPr lang="en-US" sz="3600" b="1" dirty="0">
                <a:solidFill>
                  <a:srgbClr val="3E5641"/>
                </a:solidFill>
              </a:rPr>
              <a:t>‘….</a:t>
            </a:r>
            <a:r>
              <a:rPr lang="en-US" sz="3600" b="1" i="1" dirty="0">
                <a:solidFill>
                  <a:srgbClr val="3E5641"/>
                </a:solidFill>
              </a:rPr>
              <a:t>AUD-focused behavioral health treatment aims to:</a:t>
            </a:r>
          </a:p>
          <a:p>
            <a:r>
              <a:rPr lang="en-US" sz="3600" b="1" i="1" dirty="0">
                <a:solidFill>
                  <a:srgbClr val="3E5641"/>
                </a:solidFill>
              </a:rPr>
              <a:t> help patients set goals</a:t>
            </a:r>
          </a:p>
          <a:p>
            <a:r>
              <a:rPr lang="en-US" sz="3600" b="1" i="1" dirty="0">
                <a:solidFill>
                  <a:srgbClr val="3E5641"/>
                </a:solidFill>
              </a:rPr>
              <a:t> identify triggers that could prompt drinking</a:t>
            </a:r>
          </a:p>
          <a:p>
            <a:r>
              <a:rPr lang="en-US" sz="3600" b="1" i="1" dirty="0">
                <a:solidFill>
                  <a:srgbClr val="3E5641"/>
                </a:solidFill>
              </a:rPr>
              <a:t> develop skills to stop or reduce drinking</a:t>
            </a:r>
          </a:p>
          <a:p>
            <a:r>
              <a:rPr lang="en-US" sz="3600" b="1" i="1" dirty="0">
                <a:solidFill>
                  <a:srgbClr val="3E5641"/>
                </a:solidFill>
              </a:rPr>
              <a:t> manage emotions and stress</a:t>
            </a:r>
          </a:p>
          <a:p>
            <a:r>
              <a:rPr lang="en-US" sz="3600" b="1" i="1" dirty="0">
                <a:solidFill>
                  <a:srgbClr val="3E5641"/>
                </a:solidFill>
              </a:rPr>
              <a:t> build relationships that will support treatment goals’</a:t>
            </a:r>
          </a:p>
        </p:txBody>
      </p:sp>
      <p:sp>
        <p:nvSpPr>
          <p:cNvPr id="4" name="Rectangle 3">
            <a:extLst>
              <a:ext uri="{FF2B5EF4-FFF2-40B4-BE49-F238E27FC236}">
                <a16:creationId xmlns:a16="http://schemas.microsoft.com/office/drawing/2014/main" id="{2FA53AD7-F152-48C6-BCB4-54DA7C83F1B5}"/>
              </a:ext>
            </a:extLst>
          </p:cNvPr>
          <p:cNvSpPr/>
          <p:nvPr/>
        </p:nvSpPr>
        <p:spPr>
          <a:xfrm>
            <a:off x="108641" y="6492875"/>
            <a:ext cx="12348927" cy="338554"/>
          </a:xfrm>
          <a:prstGeom prst="rect">
            <a:avLst/>
          </a:prstGeom>
        </p:spPr>
        <p:txBody>
          <a:bodyPr wrap="square">
            <a:spAutoFit/>
          </a:bodyPr>
          <a:lstStyle/>
          <a:p>
            <a:r>
              <a:rPr lang="en-US" sz="1600" dirty="0"/>
              <a:t>https://www.niaaa.nih.gov/health-professionals-communities/core-resource-on-alcohol/recommend-evidence-based-treatment-know-options</a:t>
            </a:r>
          </a:p>
        </p:txBody>
      </p:sp>
      <p:sp>
        <p:nvSpPr>
          <p:cNvPr id="5" name="Rectangle 4">
            <a:extLst>
              <a:ext uri="{FF2B5EF4-FFF2-40B4-BE49-F238E27FC236}">
                <a16:creationId xmlns:a16="http://schemas.microsoft.com/office/drawing/2014/main" id="{A4B05C0A-3D55-4EA0-994D-D132232AD2DB}"/>
              </a:ext>
            </a:extLst>
          </p:cNvPr>
          <p:cNvSpPr/>
          <p:nvPr/>
        </p:nvSpPr>
        <p:spPr>
          <a:xfrm>
            <a:off x="528119" y="6031210"/>
            <a:ext cx="11135762" cy="461665"/>
          </a:xfrm>
          <a:prstGeom prst="rect">
            <a:avLst/>
          </a:prstGeom>
        </p:spPr>
        <p:txBody>
          <a:bodyPr wrap="square">
            <a:spAutoFit/>
          </a:bodyPr>
          <a:lstStyle/>
          <a:p>
            <a:r>
              <a:rPr lang="en-US" sz="2400" b="1" dirty="0"/>
              <a:t>*</a:t>
            </a:r>
            <a:r>
              <a:rPr lang="en-US" sz="2000" b="1" dirty="0"/>
              <a:t>This information is taken from the NIAAA’s The Healthcare Professional’s Core Resource on Alcohol </a:t>
            </a:r>
            <a:endParaRPr lang="en-US" sz="2400" b="1" dirty="0"/>
          </a:p>
        </p:txBody>
      </p:sp>
    </p:spTree>
    <p:extLst>
      <p:ext uri="{BB962C8B-B14F-4D97-AF65-F5344CB8AC3E}">
        <p14:creationId xmlns:p14="http://schemas.microsoft.com/office/powerpoint/2010/main" val="237465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97CA-E57C-4C1A-9174-B2A395A32960}"/>
              </a:ext>
            </a:extLst>
          </p:cNvPr>
          <p:cNvSpPr>
            <a:spLocks noGrp="1"/>
          </p:cNvSpPr>
          <p:nvPr>
            <p:ph type="title"/>
          </p:nvPr>
        </p:nvSpPr>
        <p:spPr>
          <a:xfrm>
            <a:off x="613749" y="23832"/>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Types of Alcohol Treatment Interventions</a:t>
            </a:r>
          </a:p>
        </p:txBody>
      </p:sp>
      <p:sp>
        <p:nvSpPr>
          <p:cNvPr id="3" name="Content Placeholder 2">
            <a:extLst>
              <a:ext uri="{FF2B5EF4-FFF2-40B4-BE49-F238E27FC236}">
                <a16:creationId xmlns:a16="http://schemas.microsoft.com/office/drawing/2014/main" id="{F91B47F6-744F-4261-BE78-4057509201AD}"/>
              </a:ext>
            </a:extLst>
          </p:cNvPr>
          <p:cNvSpPr>
            <a:spLocks noGrp="1"/>
          </p:cNvSpPr>
          <p:nvPr>
            <p:ph idx="1"/>
          </p:nvPr>
        </p:nvSpPr>
        <p:spPr>
          <a:xfrm>
            <a:off x="153909" y="1349824"/>
            <a:ext cx="11796664" cy="5006138"/>
          </a:xfrm>
        </p:spPr>
        <p:txBody>
          <a:bodyPr>
            <a:normAutofit fontScale="92500" lnSpcReduction="20000"/>
          </a:bodyPr>
          <a:lstStyle/>
          <a:p>
            <a:pPr>
              <a:buClr>
                <a:srgbClr val="88A545"/>
              </a:buClr>
            </a:pPr>
            <a:r>
              <a:rPr lang="en-US" b="1" dirty="0">
                <a:solidFill>
                  <a:srgbClr val="88A0A8"/>
                </a:solidFill>
              </a:rPr>
              <a:t>Cognitive-behavioral therapy (CBT)</a:t>
            </a:r>
          </a:p>
          <a:p>
            <a:pPr lvl="1">
              <a:buClr>
                <a:srgbClr val="88A545"/>
              </a:buClr>
            </a:pPr>
            <a:r>
              <a:rPr lang="en-US" dirty="0"/>
              <a:t> </a:t>
            </a:r>
            <a:r>
              <a:rPr lang="en-US" b="1" i="1" dirty="0">
                <a:solidFill>
                  <a:srgbClr val="3E5641"/>
                </a:solidFill>
              </a:rPr>
              <a:t>’focuses on identifying and managing thoughts, feelings, situations, behaviors, and stressors (called “triggers” or “cues”) </a:t>
            </a:r>
          </a:p>
          <a:p>
            <a:pPr lvl="1">
              <a:buClr>
                <a:srgbClr val="88A545"/>
              </a:buClr>
            </a:pPr>
            <a:r>
              <a:rPr lang="en-US" b="1" i="1" dirty="0">
                <a:solidFill>
                  <a:srgbClr val="3E5641"/>
                </a:solidFill>
              </a:rPr>
              <a:t>Goal-change unhelpful thought processes and develop skills to cope with situations and triggers.’</a:t>
            </a:r>
          </a:p>
          <a:p>
            <a:pPr>
              <a:buClr>
                <a:srgbClr val="88A545"/>
              </a:buClr>
            </a:pPr>
            <a:r>
              <a:rPr lang="en-US" b="1" dirty="0">
                <a:solidFill>
                  <a:srgbClr val="88A0A8"/>
                </a:solidFill>
              </a:rPr>
              <a:t>Motivational enhancement therapy</a:t>
            </a:r>
          </a:p>
          <a:p>
            <a:pPr lvl="1">
              <a:buClr>
                <a:srgbClr val="88A545"/>
              </a:buClr>
            </a:pPr>
            <a:r>
              <a:rPr lang="en-US" b="1" dirty="0">
                <a:solidFill>
                  <a:srgbClr val="006600"/>
                </a:solidFill>
              </a:rPr>
              <a:t> </a:t>
            </a:r>
            <a:r>
              <a:rPr lang="en-US" b="1" dirty="0">
                <a:solidFill>
                  <a:srgbClr val="3E5641"/>
                </a:solidFill>
              </a:rPr>
              <a:t>is a brief intervention focused on helping people build their own </a:t>
            </a:r>
            <a:r>
              <a:rPr lang="en-US" b="1" i="1" dirty="0">
                <a:solidFill>
                  <a:srgbClr val="3E5641"/>
                </a:solidFill>
              </a:rPr>
              <a:t>‘motivation for changing their drinking</a:t>
            </a:r>
          </a:p>
          <a:p>
            <a:pPr lvl="1">
              <a:buClr>
                <a:srgbClr val="88A545"/>
              </a:buClr>
            </a:pPr>
            <a:r>
              <a:rPr lang="en-US" b="1" i="1" dirty="0">
                <a:solidFill>
                  <a:srgbClr val="3E5641"/>
                </a:solidFill>
              </a:rPr>
              <a:t>helps patients form a specific plan for changing drinking behavior</a:t>
            </a:r>
          </a:p>
          <a:p>
            <a:pPr lvl="1">
              <a:buClr>
                <a:srgbClr val="88A545"/>
              </a:buClr>
            </a:pPr>
            <a:r>
              <a:rPr lang="en-US" b="1" i="1" dirty="0">
                <a:solidFill>
                  <a:srgbClr val="3E5641"/>
                </a:solidFill>
              </a:rPr>
              <a:t>Increases the skills and confidence needed to stick to the plan’.</a:t>
            </a:r>
          </a:p>
          <a:p>
            <a:pPr>
              <a:buClr>
                <a:srgbClr val="88A545"/>
              </a:buClr>
            </a:pPr>
            <a:r>
              <a:rPr lang="en-US" b="1" dirty="0">
                <a:solidFill>
                  <a:srgbClr val="88A0A8"/>
                </a:solidFill>
              </a:rPr>
              <a:t>Acceptance- and mindfulness-based interventions</a:t>
            </a:r>
            <a:r>
              <a:rPr lang="en-US" b="1" dirty="0"/>
              <a:t> </a:t>
            </a:r>
            <a:r>
              <a:rPr lang="en-US" b="1" dirty="0">
                <a:solidFill>
                  <a:srgbClr val="006600"/>
                </a:solidFill>
              </a:rPr>
              <a:t>are designed to </a:t>
            </a:r>
          </a:p>
          <a:p>
            <a:pPr lvl="1">
              <a:buClr>
                <a:srgbClr val="88A545"/>
              </a:buClr>
            </a:pPr>
            <a:r>
              <a:rPr lang="en-US" b="1" i="1" dirty="0">
                <a:solidFill>
                  <a:srgbClr val="3E5641"/>
                </a:solidFill>
              </a:rPr>
              <a:t>‘increase awareness and acceptance of present-moment experiences</a:t>
            </a:r>
          </a:p>
          <a:p>
            <a:pPr lvl="1">
              <a:buClr>
                <a:srgbClr val="88A545"/>
              </a:buClr>
            </a:pPr>
            <a:r>
              <a:rPr lang="en-US" b="1" i="1" dirty="0">
                <a:solidFill>
                  <a:srgbClr val="3E5641"/>
                </a:solidFill>
              </a:rPr>
              <a:t>Mindfulness-based relapse prevention incorporates CBT skill-building strategies to promote flexible rather than “autopilot” responses to triggers’</a:t>
            </a:r>
          </a:p>
          <a:p>
            <a:pPr marL="0" indent="0">
              <a:buNone/>
            </a:pPr>
            <a:r>
              <a:rPr lang="en-US" sz="2600" b="1" dirty="0"/>
              <a:t>*</a:t>
            </a:r>
            <a:r>
              <a:rPr lang="en-US" sz="2200" b="1" dirty="0"/>
              <a:t>This information is taken from the NIAAA’s The Healthcare Professional’s Core Resource on Alcohol </a:t>
            </a:r>
            <a:endParaRPr lang="en-US" sz="2600" b="1" dirty="0"/>
          </a:p>
          <a:p>
            <a:pPr marL="0" indent="0">
              <a:buNone/>
            </a:pPr>
            <a:endParaRPr lang="en-US" dirty="0"/>
          </a:p>
        </p:txBody>
      </p:sp>
      <p:sp>
        <p:nvSpPr>
          <p:cNvPr id="4" name="Rectangle 3">
            <a:extLst>
              <a:ext uri="{FF2B5EF4-FFF2-40B4-BE49-F238E27FC236}">
                <a16:creationId xmlns:a16="http://schemas.microsoft.com/office/drawing/2014/main" id="{DD88E325-4557-4AE6-8D6A-C0C2225DA784}"/>
              </a:ext>
            </a:extLst>
          </p:cNvPr>
          <p:cNvSpPr/>
          <p:nvPr/>
        </p:nvSpPr>
        <p:spPr>
          <a:xfrm>
            <a:off x="153909" y="6495614"/>
            <a:ext cx="12191999" cy="338554"/>
          </a:xfrm>
          <a:prstGeom prst="rect">
            <a:avLst/>
          </a:prstGeom>
        </p:spPr>
        <p:txBody>
          <a:bodyPr wrap="square">
            <a:spAutoFit/>
          </a:bodyPr>
          <a:lstStyle/>
          <a:p>
            <a:r>
              <a:rPr lang="en-US" sz="1600" dirty="0"/>
              <a:t>https://www.niaaa.nih.gov/health-professionals-communities/core-resource-on-alcohol/recommend-evidence-based-treatment-know-options</a:t>
            </a:r>
          </a:p>
        </p:txBody>
      </p:sp>
    </p:spTree>
    <p:extLst>
      <p:ext uri="{BB962C8B-B14F-4D97-AF65-F5344CB8AC3E}">
        <p14:creationId xmlns:p14="http://schemas.microsoft.com/office/powerpoint/2010/main" val="405219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27D8-E52F-4275-A5CD-985B2B4AD811}"/>
              </a:ext>
            </a:extLst>
          </p:cNvPr>
          <p:cNvSpPr>
            <a:spLocks noGrp="1"/>
          </p:cNvSpPr>
          <p:nvPr>
            <p:ph type="title"/>
          </p:nvPr>
        </p:nvSpPr>
        <p:spPr>
          <a:xfrm>
            <a:off x="199175" y="188357"/>
            <a:ext cx="11438643"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Types of Alcohol Treatment Interventions (2)</a:t>
            </a:r>
          </a:p>
        </p:txBody>
      </p:sp>
      <p:sp>
        <p:nvSpPr>
          <p:cNvPr id="3" name="Content Placeholder 2">
            <a:extLst>
              <a:ext uri="{FF2B5EF4-FFF2-40B4-BE49-F238E27FC236}">
                <a16:creationId xmlns:a16="http://schemas.microsoft.com/office/drawing/2014/main" id="{8F3FD307-6C01-4245-BC4A-5E41C8407297}"/>
              </a:ext>
            </a:extLst>
          </p:cNvPr>
          <p:cNvSpPr>
            <a:spLocks noGrp="1"/>
          </p:cNvSpPr>
          <p:nvPr>
            <p:ph idx="1"/>
          </p:nvPr>
        </p:nvSpPr>
        <p:spPr>
          <a:xfrm>
            <a:off x="199175" y="1367074"/>
            <a:ext cx="11534115" cy="4997512"/>
          </a:xfrm>
        </p:spPr>
        <p:txBody>
          <a:bodyPr>
            <a:normAutofit fontScale="92500" lnSpcReduction="10000"/>
          </a:bodyPr>
          <a:lstStyle/>
          <a:p>
            <a:pPr>
              <a:buClr>
                <a:srgbClr val="88A545"/>
              </a:buClr>
            </a:pPr>
            <a:r>
              <a:rPr lang="en-US" b="1" dirty="0">
                <a:solidFill>
                  <a:srgbClr val="88A0A8"/>
                </a:solidFill>
              </a:rPr>
              <a:t>Contingency management approaches</a:t>
            </a:r>
          </a:p>
          <a:p>
            <a:pPr lvl="1">
              <a:buClr>
                <a:srgbClr val="88A545"/>
              </a:buClr>
            </a:pPr>
            <a:r>
              <a:rPr lang="en-US" dirty="0">
                <a:solidFill>
                  <a:srgbClr val="006600"/>
                </a:solidFill>
              </a:rPr>
              <a:t> </a:t>
            </a:r>
            <a:r>
              <a:rPr lang="en-US" b="1" i="1" dirty="0">
                <a:solidFill>
                  <a:srgbClr val="3E5641"/>
                </a:solidFill>
              </a:rPr>
              <a:t>use</a:t>
            </a:r>
            <a:r>
              <a:rPr lang="en-US" i="1" dirty="0">
                <a:solidFill>
                  <a:srgbClr val="3E5641"/>
                </a:solidFill>
              </a:rPr>
              <a:t> </a:t>
            </a:r>
            <a:r>
              <a:rPr lang="en-US" b="1" i="1" dirty="0">
                <a:solidFill>
                  <a:srgbClr val="3E5641"/>
                </a:solidFill>
              </a:rPr>
              <a:t>rewards that promote achievement of treatment goals</a:t>
            </a:r>
          </a:p>
          <a:p>
            <a:pPr lvl="1">
              <a:buClr>
                <a:srgbClr val="88A545"/>
              </a:buClr>
            </a:pPr>
            <a:r>
              <a:rPr lang="en-US" b="1" i="1" dirty="0">
                <a:solidFill>
                  <a:srgbClr val="3E5641"/>
                </a:solidFill>
              </a:rPr>
              <a:t>reinforce positive behaviors include abstinence and session attendance</a:t>
            </a:r>
          </a:p>
          <a:p>
            <a:pPr>
              <a:buClr>
                <a:srgbClr val="88A545"/>
              </a:buClr>
            </a:pPr>
            <a:r>
              <a:rPr lang="en-US" b="1" i="1" dirty="0">
                <a:solidFill>
                  <a:srgbClr val="88A0A8"/>
                </a:solidFill>
              </a:rPr>
              <a:t>Couples and family counseling</a:t>
            </a:r>
            <a:r>
              <a:rPr lang="en-US" b="1" i="1" dirty="0"/>
              <a:t> </a:t>
            </a:r>
            <a:r>
              <a:rPr lang="en-US" b="1" i="1" dirty="0">
                <a:solidFill>
                  <a:srgbClr val="006600"/>
                </a:solidFill>
              </a:rPr>
              <a:t>includes</a:t>
            </a:r>
          </a:p>
          <a:p>
            <a:pPr lvl="1">
              <a:buClr>
                <a:srgbClr val="88A545"/>
              </a:buClr>
            </a:pPr>
            <a:r>
              <a:rPr lang="en-US" b="1" dirty="0">
                <a:solidFill>
                  <a:srgbClr val="006600"/>
                </a:solidFill>
              </a:rPr>
              <a:t> </a:t>
            </a:r>
            <a:r>
              <a:rPr lang="en-US" b="1" i="1" dirty="0">
                <a:solidFill>
                  <a:srgbClr val="3E5641"/>
                </a:solidFill>
              </a:rPr>
              <a:t>promoting positive interactions and improving communication skills</a:t>
            </a:r>
          </a:p>
          <a:p>
            <a:pPr lvl="1">
              <a:buClr>
                <a:srgbClr val="88A545"/>
              </a:buClr>
            </a:pPr>
            <a:r>
              <a:rPr lang="en-US" b="1" i="1" dirty="0">
                <a:solidFill>
                  <a:srgbClr val="3E5641"/>
                </a:solidFill>
              </a:rPr>
              <a:t> Combining CBT and family system theories.</a:t>
            </a:r>
            <a:r>
              <a:rPr lang="en-US" b="1" i="1" dirty="0">
                <a:solidFill>
                  <a:srgbClr val="006600"/>
                </a:solidFill>
              </a:rPr>
              <a:t> </a:t>
            </a:r>
            <a:r>
              <a:rPr lang="en-US" sz="1900" b="1" dirty="0" err="1">
                <a:solidFill>
                  <a:schemeClr val="tx1">
                    <a:lumMod val="65000"/>
                    <a:lumOff val="35000"/>
                  </a:schemeClr>
                </a:solidFill>
              </a:rPr>
              <a:t>McCrady</a:t>
            </a:r>
            <a:r>
              <a:rPr lang="en-US" sz="1900" b="1" dirty="0">
                <a:solidFill>
                  <a:schemeClr val="tx1">
                    <a:lumMod val="65000"/>
                    <a:lumOff val="35000"/>
                  </a:schemeClr>
                </a:solidFill>
              </a:rPr>
              <a:t>, et al., 2016 &amp; </a:t>
            </a:r>
            <a:r>
              <a:rPr lang="en-US" sz="1900" b="1" dirty="0" err="1">
                <a:solidFill>
                  <a:schemeClr val="tx1">
                    <a:lumMod val="65000"/>
                    <a:lumOff val="35000"/>
                  </a:schemeClr>
                </a:solidFill>
              </a:rPr>
              <a:t>McCrady</a:t>
            </a:r>
            <a:r>
              <a:rPr lang="en-US" sz="1900" b="1" dirty="0">
                <a:solidFill>
                  <a:schemeClr val="tx1">
                    <a:lumMod val="65000"/>
                    <a:lumOff val="35000"/>
                  </a:schemeClr>
                </a:solidFill>
              </a:rPr>
              <a:t> &amp;Flanagan, 2021</a:t>
            </a:r>
            <a:endParaRPr lang="en-US" b="1" dirty="0">
              <a:solidFill>
                <a:schemeClr val="tx1">
                  <a:lumMod val="65000"/>
                  <a:lumOff val="35000"/>
                </a:schemeClr>
              </a:solidFill>
            </a:endParaRPr>
          </a:p>
          <a:p>
            <a:pPr>
              <a:buClr>
                <a:srgbClr val="88A545"/>
              </a:buClr>
            </a:pPr>
            <a:r>
              <a:rPr lang="en-US" b="1" dirty="0">
                <a:solidFill>
                  <a:srgbClr val="88A0A8"/>
                </a:solidFill>
              </a:rPr>
              <a:t>Twelve-step facilitation therapy</a:t>
            </a:r>
            <a:r>
              <a:rPr lang="en-US" dirty="0"/>
              <a:t> </a:t>
            </a:r>
            <a:r>
              <a:rPr lang="en-US" b="1" dirty="0">
                <a:solidFill>
                  <a:srgbClr val="3E5641"/>
                </a:solidFill>
              </a:rPr>
              <a:t>seeks to</a:t>
            </a:r>
          </a:p>
          <a:p>
            <a:pPr lvl="1">
              <a:buClr>
                <a:srgbClr val="88A545"/>
              </a:buClr>
            </a:pPr>
            <a:r>
              <a:rPr lang="en-US" b="1" i="1" dirty="0">
                <a:solidFill>
                  <a:srgbClr val="3E5641"/>
                </a:solidFill>
              </a:rPr>
              <a:t> increase patients’ involvement with 12-step group such as AA</a:t>
            </a:r>
            <a:r>
              <a:rPr lang="en-US" b="1" dirty="0">
                <a:solidFill>
                  <a:srgbClr val="3E5641"/>
                </a:solidFill>
              </a:rPr>
              <a:t>.</a:t>
            </a:r>
            <a:r>
              <a:rPr lang="en-US" b="1" baseline="30000" dirty="0">
                <a:solidFill>
                  <a:srgbClr val="3E5641"/>
                </a:solidFill>
              </a:rPr>
              <a:t> </a:t>
            </a:r>
            <a:r>
              <a:rPr lang="en-US" b="1" dirty="0">
                <a:solidFill>
                  <a:srgbClr val="006600"/>
                </a:solidFill>
              </a:rPr>
              <a:t>  </a:t>
            </a:r>
            <a:r>
              <a:rPr lang="en-US" b="1" dirty="0">
                <a:solidFill>
                  <a:schemeClr val="tx1">
                    <a:lumMod val="65000"/>
                    <a:lumOff val="35000"/>
                  </a:schemeClr>
                </a:solidFill>
              </a:rPr>
              <a:t>NIAAA 2021</a:t>
            </a:r>
          </a:p>
          <a:p>
            <a:pPr>
              <a:buClr>
                <a:srgbClr val="88A545"/>
              </a:buClr>
            </a:pPr>
            <a:r>
              <a:rPr lang="en-US" b="1" dirty="0">
                <a:solidFill>
                  <a:srgbClr val="88A0A8"/>
                </a:solidFill>
              </a:rPr>
              <a:t>Mutual Support Group Facilitation </a:t>
            </a:r>
            <a:r>
              <a:rPr lang="en-US" b="1" dirty="0">
                <a:solidFill>
                  <a:srgbClr val="3E5641"/>
                </a:solidFill>
              </a:rPr>
              <a:t>encourages</a:t>
            </a:r>
          </a:p>
          <a:p>
            <a:pPr lvl="1">
              <a:buClr>
                <a:srgbClr val="88A545"/>
              </a:buClr>
            </a:pPr>
            <a:r>
              <a:rPr lang="en-US" b="1" dirty="0">
                <a:solidFill>
                  <a:srgbClr val="006600"/>
                </a:solidFill>
              </a:rPr>
              <a:t> </a:t>
            </a:r>
            <a:r>
              <a:rPr lang="en-US" b="1" i="1" dirty="0">
                <a:solidFill>
                  <a:srgbClr val="3E5641"/>
                </a:solidFill>
              </a:rPr>
              <a:t>patients with AUD to participate in mutual help groups including non- 12 Step (secular options) </a:t>
            </a:r>
            <a:r>
              <a:rPr lang="en-US" sz="2200" b="1" i="1" dirty="0">
                <a:solidFill>
                  <a:schemeClr val="tx1">
                    <a:lumMod val="65000"/>
                    <a:lumOff val="35000"/>
                  </a:schemeClr>
                </a:solidFill>
              </a:rPr>
              <a:t>Miller COMBINE Monograph</a:t>
            </a:r>
            <a:endParaRPr lang="en-US" sz="2200" b="1" dirty="0">
              <a:solidFill>
                <a:schemeClr val="tx1">
                  <a:lumMod val="65000"/>
                  <a:lumOff val="35000"/>
                </a:schemeClr>
              </a:solidFill>
            </a:endParaRPr>
          </a:p>
          <a:p>
            <a:pPr marL="0" indent="0">
              <a:buNone/>
            </a:pPr>
            <a:endParaRPr lang="en-US" sz="2200" b="1" dirty="0">
              <a:solidFill>
                <a:schemeClr val="tx1">
                  <a:lumMod val="65000"/>
                  <a:lumOff val="35000"/>
                </a:schemeClr>
              </a:solidFill>
            </a:endParaRPr>
          </a:p>
          <a:p>
            <a:pPr marL="0" indent="0">
              <a:buNone/>
            </a:pPr>
            <a:r>
              <a:rPr lang="en-US" sz="2400" b="1" dirty="0"/>
              <a:t>*</a:t>
            </a:r>
            <a:r>
              <a:rPr lang="en-US" sz="2000" b="1" dirty="0"/>
              <a:t>This information is taken from the NIAAA’s The Healthcare Professional’s Core Resource on Alcohol </a:t>
            </a:r>
            <a:endParaRPr lang="en-US" sz="2400" b="1" dirty="0"/>
          </a:p>
          <a:p>
            <a:pPr marL="0" indent="0">
              <a:buNone/>
            </a:pPr>
            <a:endParaRPr lang="en-US" b="1" dirty="0"/>
          </a:p>
          <a:p>
            <a:endParaRPr lang="en-US" dirty="0"/>
          </a:p>
        </p:txBody>
      </p:sp>
      <p:sp>
        <p:nvSpPr>
          <p:cNvPr id="4" name="TextBox 3">
            <a:extLst>
              <a:ext uri="{FF2B5EF4-FFF2-40B4-BE49-F238E27FC236}">
                <a16:creationId xmlns:a16="http://schemas.microsoft.com/office/drawing/2014/main" id="{7F450DB7-0F22-4F91-A673-730498120E87}"/>
              </a:ext>
            </a:extLst>
          </p:cNvPr>
          <p:cNvSpPr txBox="1"/>
          <p:nvPr/>
        </p:nvSpPr>
        <p:spPr>
          <a:xfrm>
            <a:off x="-81482" y="6488668"/>
            <a:ext cx="12068497" cy="338554"/>
          </a:xfrm>
          <a:prstGeom prst="rect">
            <a:avLst/>
          </a:prstGeom>
          <a:noFill/>
        </p:spPr>
        <p:txBody>
          <a:bodyPr wrap="none" rtlCol="0">
            <a:spAutoFit/>
          </a:bodyPr>
          <a:lstStyle/>
          <a:p>
            <a:r>
              <a:rPr lang="en-US" sz="1600" dirty="0"/>
              <a:t>https://www.niaaa.nih.gov/health-professionals-communities/core-resource-on-alcohol/recommend-evidence-based-treatment-know-options</a:t>
            </a:r>
          </a:p>
        </p:txBody>
      </p:sp>
    </p:spTree>
    <p:extLst>
      <p:ext uri="{BB962C8B-B14F-4D97-AF65-F5344CB8AC3E}">
        <p14:creationId xmlns:p14="http://schemas.microsoft.com/office/powerpoint/2010/main" val="384963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2551" y="216044"/>
            <a:ext cx="6111963" cy="5033727"/>
          </a:xfrm>
          <a:prstGeom prst="rect">
            <a:avLst/>
          </a:prstGeom>
        </p:spPr>
      </p:pic>
      <p:sp>
        <p:nvSpPr>
          <p:cNvPr id="5" name="Rectangle 4"/>
          <p:cNvSpPr/>
          <p:nvPr/>
        </p:nvSpPr>
        <p:spPr>
          <a:xfrm>
            <a:off x="630262" y="1347912"/>
            <a:ext cx="5648450" cy="1384995"/>
          </a:xfrm>
          <a:prstGeom prst="rect">
            <a:avLst/>
          </a:prstGeom>
        </p:spPr>
        <p:txBody>
          <a:bodyPr wrap="square">
            <a:spAutoFit/>
          </a:bodyPr>
          <a:lstStyle/>
          <a:p>
            <a:r>
              <a:rPr lang="en-US" sz="2800" b="1" dirty="0">
                <a:solidFill>
                  <a:srgbClr val="3E5641"/>
                </a:solidFill>
              </a:rPr>
              <a:t>8.3% or 20.5 million Americans are in recovery from a substance use disorder (SUD)</a:t>
            </a:r>
          </a:p>
        </p:txBody>
      </p:sp>
      <p:sp>
        <p:nvSpPr>
          <p:cNvPr id="2" name="TextBox 1">
            <a:extLst>
              <a:ext uri="{FF2B5EF4-FFF2-40B4-BE49-F238E27FC236}">
                <a16:creationId xmlns:a16="http://schemas.microsoft.com/office/drawing/2014/main" id="{78047CD4-0859-4BC9-B841-390C7F81F750}"/>
              </a:ext>
            </a:extLst>
          </p:cNvPr>
          <p:cNvSpPr txBox="1"/>
          <p:nvPr/>
        </p:nvSpPr>
        <p:spPr>
          <a:xfrm>
            <a:off x="6096000" y="3114176"/>
            <a:ext cx="5728093" cy="2739211"/>
          </a:xfrm>
          <a:prstGeom prst="rect">
            <a:avLst/>
          </a:prstGeom>
          <a:noFill/>
        </p:spPr>
        <p:txBody>
          <a:bodyPr wrap="square" rtlCol="0">
            <a:spAutoFit/>
          </a:bodyPr>
          <a:lstStyle/>
          <a:p>
            <a:r>
              <a:rPr lang="en-US" sz="3600" b="1" dirty="0">
                <a:solidFill>
                  <a:srgbClr val="3E5641"/>
                </a:solidFill>
              </a:rPr>
              <a:t>NOTE</a:t>
            </a:r>
            <a:r>
              <a:rPr lang="en-US" dirty="0"/>
              <a:t>- </a:t>
            </a:r>
            <a:r>
              <a:rPr lang="en-US" b="1" dirty="0">
                <a:solidFill>
                  <a:srgbClr val="006600"/>
                </a:solidFill>
              </a:rPr>
              <a:t>those who reported being in recovery  were: </a:t>
            </a:r>
            <a:r>
              <a:rPr lang="en-US" sz="3200" b="1" dirty="0">
                <a:solidFill>
                  <a:srgbClr val="88A545"/>
                </a:solidFill>
              </a:rPr>
              <a:t>twice</a:t>
            </a:r>
            <a:r>
              <a:rPr lang="en-US" dirty="0"/>
              <a:t> </a:t>
            </a:r>
            <a:r>
              <a:rPr lang="en-US" b="1" dirty="0">
                <a:solidFill>
                  <a:srgbClr val="3E5641"/>
                </a:solidFill>
              </a:rPr>
              <a:t>as likely to have received SUD treatment in the past year and over their lifetime compared with those who were not in recovery. </a:t>
            </a:r>
          </a:p>
          <a:p>
            <a:r>
              <a:rPr lang="en-US" sz="3200" b="1" dirty="0">
                <a:solidFill>
                  <a:srgbClr val="88A0A8"/>
                </a:solidFill>
              </a:rPr>
              <a:t>However, only 40%</a:t>
            </a:r>
            <a:r>
              <a:rPr lang="en-US" sz="3200" b="1" dirty="0">
                <a:solidFill>
                  <a:schemeClr val="tx1">
                    <a:lumMod val="65000"/>
                    <a:lumOff val="35000"/>
                  </a:schemeClr>
                </a:solidFill>
              </a:rPr>
              <a:t> </a:t>
            </a:r>
            <a:r>
              <a:rPr lang="en-US" b="1" dirty="0">
                <a:solidFill>
                  <a:srgbClr val="3E5641"/>
                </a:solidFill>
              </a:rPr>
              <a:t>of those who had recovered from a substance use problem had ever received SUD treatment</a:t>
            </a:r>
          </a:p>
        </p:txBody>
      </p:sp>
      <p:sp>
        <p:nvSpPr>
          <p:cNvPr id="4" name="Title 3">
            <a:extLst>
              <a:ext uri="{FF2B5EF4-FFF2-40B4-BE49-F238E27FC236}">
                <a16:creationId xmlns:a16="http://schemas.microsoft.com/office/drawing/2014/main" id="{7B22D1F0-9B4D-1444-5D88-5B11B3E69C1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Individuals that are in recovery the United States </a:t>
            </a:r>
          </a:p>
        </p:txBody>
      </p:sp>
    </p:spTree>
    <p:extLst>
      <p:ext uri="{BB962C8B-B14F-4D97-AF65-F5344CB8AC3E}">
        <p14:creationId xmlns:p14="http://schemas.microsoft.com/office/powerpoint/2010/main" val="2679662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Decks4U_Feb.2020_MPATTC_template" id="{6BBE4520-D6C5-4ADC-836C-6CA1F1E04AF8}" vid="{65E7A648-444E-4A19-814C-33B80B3873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7914</TotalTime>
  <Words>4396</Words>
  <Application>Microsoft Macintosh PowerPoint</Application>
  <PresentationFormat>Widescreen</PresentationFormat>
  <Paragraphs>190</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 Unicode MS</vt:lpstr>
      <vt:lpstr>Arial</vt:lpstr>
      <vt:lpstr>Calibri</vt:lpstr>
      <vt:lpstr>Calibri Light</vt:lpstr>
      <vt:lpstr>Segoe UI</vt:lpstr>
      <vt:lpstr>Tahoma</vt:lpstr>
      <vt:lpstr>Times New Roman</vt:lpstr>
      <vt:lpstr>Office Theme</vt:lpstr>
      <vt:lpstr>1_Custom Design</vt:lpstr>
      <vt:lpstr>Alcohol Treatment &amp; Recovery  </vt:lpstr>
      <vt:lpstr>28.3 Million People had an Alcohol Use Disorder (AUD)</vt:lpstr>
      <vt:lpstr>AUD Treatment Rates in the US</vt:lpstr>
      <vt:lpstr>Treatment of AUDs in the US</vt:lpstr>
      <vt:lpstr>Evidence-Based Medications to Treat AUDs</vt:lpstr>
      <vt:lpstr>Treatment for Alcohol Use Disorders</vt:lpstr>
      <vt:lpstr>Types of Alcohol Treatment Interventions</vt:lpstr>
      <vt:lpstr>Types of Alcohol Treatment Interventions (2)</vt:lpstr>
      <vt:lpstr>Individuals that are in recovery the United States </vt:lpstr>
      <vt:lpstr>Resolving alcohol and other drug problems is not just a matter of abstinence or symptom reductions but…</vt:lpstr>
      <vt:lpstr>SAMHSA’s 4 Dimensions that Support Recovery</vt:lpstr>
      <vt:lpstr>Research on Alcohol Recovery </vt:lpstr>
      <vt:lpstr>AUD is treatable and  People do recover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Roget</dc:creator>
  <cp:lastModifiedBy>Shannon Browning</cp:lastModifiedBy>
  <cp:revision>83</cp:revision>
  <dcterms:created xsi:type="dcterms:W3CDTF">2022-07-17T00:13:29Z</dcterms:created>
  <dcterms:modified xsi:type="dcterms:W3CDTF">2024-10-21T22:37:34Z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b38bac-b8d9-4247-86ce-c60989fdd649_Enabled">
    <vt:lpwstr>true</vt:lpwstr>
  </property>
  <property fmtid="{D5CDD505-2E9C-101B-9397-08002B2CF9AE}" pid="3" name="MSIP_Label_49b38bac-b8d9-4247-86ce-c60989fdd649_SetDate">
    <vt:lpwstr>2022-08-30T21:19:20Z</vt:lpwstr>
  </property>
  <property fmtid="{D5CDD505-2E9C-101B-9397-08002B2CF9AE}" pid="4" name="MSIP_Label_49b38bac-b8d9-4247-86ce-c60989fdd649_Method">
    <vt:lpwstr>Standard</vt:lpwstr>
  </property>
  <property fmtid="{D5CDD505-2E9C-101B-9397-08002B2CF9AE}" pid="5" name="MSIP_Label_49b38bac-b8d9-4247-86ce-c60989fdd649_Name">
    <vt:lpwstr>defa4170-0d19-0005-0004-bc88714345d2</vt:lpwstr>
  </property>
  <property fmtid="{D5CDD505-2E9C-101B-9397-08002B2CF9AE}" pid="6" name="MSIP_Label_49b38bac-b8d9-4247-86ce-c60989fdd649_SiteId">
    <vt:lpwstr>523b4bfc-0ebd-4c03-b2b9-6f6a17fd31d8</vt:lpwstr>
  </property>
  <property fmtid="{D5CDD505-2E9C-101B-9397-08002B2CF9AE}" pid="7" name="MSIP_Label_49b38bac-b8d9-4247-86ce-c60989fdd649_ActionId">
    <vt:lpwstr>cd3e79fa-ef16-4829-8e3d-a890c23bfa8d</vt:lpwstr>
  </property>
  <property fmtid="{D5CDD505-2E9C-101B-9397-08002B2CF9AE}" pid="8" name="MSIP_Label_49b38bac-b8d9-4247-86ce-c60989fdd649_ContentBits">
    <vt:lpwstr>0</vt:lpwstr>
  </property>
</Properties>
</file>