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sldIdLst>
    <p:sldId id="256" r:id="rId2"/>
    <p:sldId id="1779" r:id="rId3"/>
    <p:sldId id="1579" r:id="rId4"/>
    <p:sldId id="177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53938" autoAdjust="0"/>
  </p:normalViewPr>
  <p:slideViewPr>
    <p:cSldViewPr snapToGrid="0" snapToObjects="1">
      <p:cViewPr varScale="1">
        <p:scale>
          <a:sx n="61" d="100"/>
          <a:sy n="61" d="100"/>
        </p:scale>
        <p:origin x="2646"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rldefense.com/v3/__http:/www.mpattc.org__;!!F9wkZZsI-LA!DC6mG9OmhndYHzjYKAoaur-6VSEixvwlvCVV0wm5wDDPWoXhHr1NAfOvGuaHylN7eDcQriyjWEiTCE-vdiQaBEoO0AV8dOph5i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rldefense.com/v3/__http:/www.psattc.org__;!!F9wkZZsI-LA!DC6mG9OmhndYHzjYKAoaur-6VSEixvwlvCVV0wm5wDDPWoXhHr1NAfOvGuaHylN7eDcQriyjWEiTCE-vdiQaBEoO0AV8c0q09i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rugabuse.gov/publications/teaching-addiction-science/bringing-power-science-to-bear-drug-abuse-addictio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doi.org/10.1002/syn.890110303" TargetMode="External"/><Relationship Id="rId4" Type="http://schemas.openxmlformats.org/officeDocument/2006/relationships/hyperlink" Target="https://doi.org/10.1002/syn.89014021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176/appi.ajp.158.3.37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16/j.drugalcdep.2020.10789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200" dirty="0" err="1">
                <a:effectLst/>
                <a:latin typeface="Calibri" panose="020F0502020204030204" pitchFamily="34" charset="0"/>
                <a:ea typeface="Calibri" panose="020F0502020204030204" pitchFamily="34" charset="0"/>
              </a:rPr>
              <a:t>Juntenen</a:t>
            </a:r>
            <a:r>
              <a:rPr lang="en-US" sz="12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If you require further information, please do not hesitate to contact the MPATTC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or PSATTC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and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Date last updated: August 17, 2022.</a:t>
            </a:r>
          </a:p>
          <a:p>
            <a:endParaRPr lang="en-US" dirty="0"/>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dirty="0"/>
              <a:t>This set of PET scan images shows how the brain is affected by long term use of a stimulant drug such as cocaine. In the set of scans, the level of brain function is indicated in the appearance of bright colors,</a:t>
            </a:r>
            <a:r>
              <a:rPr lang="en-US" altLang="en-US" baseline="0" dirty="0"/>
              <a:t> such as </a:t>
            </a:r>
            <a:r>
              <a:rPr lang="en-US" altLang="en-US" dirty="0"/>
              <a:t>yellow. The </a:t>
            </a:r>
            <a:r>
              <a:rPr lang="en-US" altLang="en-US" b="1" dirty="0"/>
              <a:t>top row </a:t>
            </a:r>
            <a:r>
              <a:rPr lang="en-US" altLang="en-US" dirty="0"/>
              <a:t>shows a normal-functioning brain without drugs. You can see a lot of brain activity. In other words, there is a lot of yellow color. The </a:t>
            </a:r>
            <a:r>
              <a:rPr lang="en-US" altLang="en-US" b="1" dirty="0"/>
              <a:t>middle row </a:t>
            </a:r>
            <a:r>
              <a:rPr lang="en-US" altLang="en-US" dirty="0"/>
              <a:t>shows a “cocaine abuser” [currently we would say person with CUD]</a:t>
            </a:r>
            <a:r>
              <a:rPr lang="en-US" altLang="en-US" baseline="0" dirty="0"/>
              <a:t> </a:t>
            </a:r>
            <a:r>
              <a:rPr lang="en-US" altLang="en-US" dirty="0"/>
              <a:t>brain after 10 days without any cocaine use. </a:t>
            </a:r>
            <a:r>
              <a:rPr lang="en-US" altLang="en-US" i="1" dirty="0"/>
              <a:t>Less yellow</a:t>
            </a:r>
            <a:r>
              <a:rPr lang="en-US" altLang="en-US" dirty="0"/>
              <a:t> means </a:t>
            </a:r>
            <a:r>
              <a:rPr lang="en-US" altLang="en-US" i="1" dirty="0"/>
              <a:t>less normal activity</a:t>
            </a:r>
            <a:r>
              <a:rPr lang="en-US" altLang="en-US" dirty="0"/>
              <a:t> occurring in the brain - even after they have abstained from the drug for 10 days. The </a:t>
            </a:r>
            <a:r>
              <a:rPr lang="en-US" altLang="en-US" b="1" dirty="0"/>
              <a:t>bottom row </a:t>
            </a:r>
            <a:r>
              <a:rPr lang="en-US" altLang="en-US" dirty="0"/>
              <a:t>shows the same person’s brain after 100 days without any cocaine. You can see a little more yellow, so there is some improvement, or more brain activity, as this state of early recovery. But the person’s brain is </a:t>
            </a:r>
            <a:r>
              <a:rPr lang="en-US" altLang="en-US" i="1" dirty="0"/>
              <a:t>still</a:t>
            </a:r>
            <a:r>
              <a:rPr lang="en-US" altLang="en-US" dirty="0"/>
              <a:t> not back to a normal level of functioning more than 3 months later. Scientists are concerned that there may be areas in the brain that may never fully recover from a stimulant </a:t>
            </a:r>
            <a:r>
              <a:rPr lang="en-US" altLang="en-US" baseline="0" dirty="0"/>
              <a:t>use disorder</a:t>
            </a:r>
            <a:r>
              <a:rPr lang="en-US" altLang="en-US" dirty="0"/>
              <a:t>.</a:t>
            </a:r>
          </a:p>
          <a:p>
            <a:pPr>
              <a:spcBef>
                <a:spcPct val="0"/>
              </a:spcBef>
            </a:pPr>
            <a:endParaRPr lang="en-US" altLang="en-US" dirty="0"/>
          </a:p>
          <a:p>
            <a:pPr fontAlgn="auto">
              <a:spcBef>
                <a:spcPts val="0"/>
              </a:spcBef>
              <a:spcAft>
                <a:spcPts val="0"/>
              </a:spcAft>
              <a:defRPr/>
            </a:pPr>
            <a:r>
              <a:rPr lang="en-US" altLang="en-US" sz="1200" b="1" i="1" dirty="0"/>
              <a:t>A</a:t>
            </a:r>
            <a:r>
              <a:rPr lang="en-US" altLang="en-US" sz="1200" b="1" i="1" baseline="0" dirty="0"/>
              <a:t> Note about Language: This study was done when the DSM-IV was the most up-to-date diagnostic tool, hence the use of the term “cocaine abuser” in the label for the middle and bottom images. With the implementation of the DSM-5, the word abuse is no longer used. Instead, you would label the middle and bottom images as “individual with a cocaine use disorder.”</a:t>
            </a:r>
            <a:endParaRPr lang="en-US" altLang="en-US" sz="1200" b="1" i="1" dirty="0"/>
          </a:p>
          <a:p>
            <a:pPr>
              <a:spcBef>
                <a:spcPct val="0"/>
              </a:spcBef>
            </a:pPr>
            <a:endParaRPr lang="en-US" altLang="en-US" dirty="0"/>
          </a:p>
          <a:p>
            <a:pPr>
              <a:spcBef>
                <a:spcPct val="0"/>
              </a:spcBef>
            </a:pPr>
            <a:r>
              <a:rPr lang="en-US" altLang="en-US" b="1" dirty="0"/>
              <a:t>REFERENCES: </a:t>
            </a:r>
          </a:p>
          <a:p>
            <a:pPr indent="-457200">
              <a:spcBef>
                <a:spcPct val="0"/>
              </a:spcBef>
            </a:pPr>
            <a:r>
              <a:rPr lang="en-US" altLang="en-US" dirty="0"/>
              <a:t>National Institute on Drug Abuse. (2019, February 11). </a:t>
            </a:r>
            <a:r>
              <a:rPr lang="en-US" altLang="en-US" i="1" dirty="0"/>
              <a:t>Teaching Addiction Science</a:t>
            </a:r>
            <a:r>
              <a:rPr lang="en-US" altLang="en-US" i="0" dirty="0"/>
              <a:t>.</a:t>
            </a:r>
            <a:r>
              <a:rPr lang="en-US" altLang="en-US" i="0" baseline="0" dirty="0"/>
              <a:t> Retrieved June 9, 2020, from </a:t>
            </a:r>
            <a:r>
              <a:rPr lang="en-US" dirty="0">
                <a:hlinkClick r:id="rId3"/>
              </a:rPr>
              <a:t>https://www.drugabuse.gov/publications/teaching-addiction-science/bringing-power-science-to-bear-drug-abuse-addiction</a:t>
            </a:r>
            <a:r>
              <a:rPr lang="en-US" dirty="0"/>
              <a:t>.</a:t>
            </a:r>
            <a:endParaRPr lang="en-US" b="0" i="0" dirty="0">
              <a:solidFill>
                <a:schemeClr val="tx1"/>
              </a:solidFill>
              <a:effectLst/>
              <a:latin typeface="+mn-lt"/>
            </a:endParaRPr>
          </a:p>
          <a:p>
            <a:pPr indent="-457200">
              <a:spcBef>
                <a:spcPct val="0"/>
              </a:spcBef>
            </a:pPr>
            <a:endParaRPr lang="en-US" b="0" i="0" dirty="0">
              <a:solidFill>
                <a:schemeClr val="tx1"/>
              </a:solidFill>
              <a:effectLst/>
              <a:latin typeface="+mn-lt"/>
            </a:endParaRPr>
          </a:p>
          <a:p>
            <a:pPr indent="-457200">
              <a:spcBef>
                <a:spcPct val="0"/>
              </a:spcBef>
            </a:pPr>
            <a:r>
              <a:rPr lang="en-US" b="0" i="0" dirty="0">
                <a:solidFill>
                  <a:srgbClr val="212121"/>
                </a:solidFill>
                <a:effectLst/>
                <a:latin typeface="BlinkMacSystemFont"/>
              </a:rPr>
              <a:t>Volkow, N. D., Fowler, J. S., Wang, G. J., </a:t>
            </a:r>
            <a:r>
              <a:rPr lang="en-US" b="0" i="0" dirty="0" err="1">
                <a:solidFill>
                  <a:srgbClr val="212121"/>
                </a:solidFill>
                <a:effectLst/>
                <a:latin typeface="BlinkMacSystemFont"/>
              </a:rPr>
              <a:t>Hitzemann</a:t>
            </a:r>
            <a:r>
              <a:rPr lang="en-US" b="0" i="0" dirty="0">
                <a:solidFill>
                  <a:srgbClr val="212121"/>
                </a:solidFill>
                <a:effectLst/>
                <a:latin typeface="BlinkMacSystemFont"/>
              </a:rPr>
              <a:t>, R., Logan, J., </a:t>
            </a:r>
            <a:r>
              <a:rPr lang="en-US" b="0" i="0" dirty="0" err="1">
                <a:solidFill>
                  <a:srgbClr val="212121"/>
                </a:solidFill>
                <a:effectLst/>
                <a:latin typeface="BlinkMacSystemFont"/>
              </a:rPr>
              <a:t>Schlyer</a:t>
            </a:r>
            <a:r>
              <a:rPr lang="en-US" b="0" i="0" dirty="0">
                <a:solidFill>
                  <a:srgbClr val="212121"/>
                </a:solidFill>
                <a:effectLst/>
                <a:latin typeface="BlinkMacSystemFont"/>
              </a:rPr>
              <a:t>, D. J., Dewey, S. L., &amp; Wolf, A. P. (1993). Decreased dopamine D2 receptor availability is associated with reduced frontal metabolism in cocaine abusers. </a:t>
            </a:r>
            <a:r>
              <a:rPr lang="en-US" b="0" i="1" dirty="0">
                <a:solidFill>
                  <a:srgbClr val="212121"/>
                </a:solidFill>
                <a:effectLst/>
                <a:latin typeface="BlinkMacSystemFont"/>
              </a:rPr>
              <a:t>Synapse (New York, N.Y.)</a:t>
            </a:r>
            <a:r>
              <a:rPr lang="en-US" b="0" i="0" dirty="0">
                <a:solidFill>
                  <a:srgbClr val="212121"/>
                </a:solidFill>
                <a:effectLst/>
                <a:latin typeface="BlinkMacSystemFont"/>
              </a:rPr>
              <a:t>, </a:t>
            </a:r>
            <a:r>
              <a:rPr lang="en-US" b="0" i="1" dirty="0">
                <a:solidFill>
                  <a:srgbClr val="212121"/>
                </a:solidFill>
                <a:effectLst/>
                <a:latin typeface="BlinkMacSystemFont"/>
              </a:rPr>
              <a:t>14</a:t>
            </a:r>
            <a:r>
              <a:rPr lang="en-US" b="0" i="0" dirty="0">
                <a:solidFill>
                  <a:srgbClr val="212121"/>
                </a:solidFill>
                <a:effectLst/>
                <a:latin typeface="BlinkMacSystemFont"/>
              </a:rPr>
              <a:t>(2), 169–177.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https://doi.org/10.1002/syn.890140210</a:t>
            </a:r>
            <a:endParaRPr lang="en-US" sz="1800" b="0" i="0" u="sng" dirty="0">
              <a:solidFill>
                <a:schemeClr val="tx1"/>
              </a:solidFill>
              <a:effectLst/>
              <a:latin typeface="+mn-lt"/>
              <a:ea typeface="Calibri" panose="020F0502020204030204" pitchFamily="34" charset="0"/>
              <a:cs typeface="Times New Roman" panose="02020603050405020304" pitchFamily="18" charset="0"/>
            </a:endParaRPr>
          </a:p>
          <a:p>
            <a:pPr indent="-457200">
              <a:spcBef>
                <a:spcPct val="0"/>
              </a:spcBef>
            </a:pPr>
            <a:endParaRPr lang="en-US" sz="1800" b="0" i="0" u="sng" dirty="0">
              <a:solidFill>
                <a:schemeClr val="tx1"/>
              </a:solidFill>
              <a:effectLst/>
              <a:latin typeface="+mn-lt"/>
              <a:cs typeface="Times New Roman" panose="02020603050405020304" pitchFamily="18" charset="0"/>
            </a:endParaRPr>
          </a:p>
          <a:p>
            <a:pPr indent="-457200">
              <a:spcBef>
                <a:spcPct val="0"/>
              </a:spcBef>
            </a:pPr>
            <a:r>
              <a:rPr lang="en-US" b="0" i="0" dirty="0">
                <a:solidFill>
                  <a:srgbClr val="212121"/>
                </a:solidFill>
                <a:effectLst/>
                <a:latin typeface="BlinkMacSystemFont"/>
              </a:rPr>
              <a:t>Volkow, N. D., </a:t>
            </a:r>
            <a:r>
              <a:rPr lang="en-US" b="0" i="0" dirty="0" err="1">
                <a:solidFill>
                  <a:srgbClr val="212121"/>
                </a:solidFill>
                <a:effectLst/>
                <a:latin typeface="BlinkMacSystemFont"/>
              </a:rPr>
              <a:t>Hitzemann</a:t>
            </a:r>
            <a:r>
              <a:rPr lang="en-US" b="0" i="0" dirty="0">
                <a:solidFill>
                  <a:srgbClr val="212121"/>
                </a:solidFill>
                <a:effectLst/>
                <a:latin typeface="BlinkMacSystemFont"/>
              </a:rPr>
              <a:t>, R., Wang, G. J., Fowler, J. S., Wolf, A. P., Dewey, S. L., &amp; </a:t>
            </a:r>
            <a:r>
              <a:rPr lang="en-US" b="0" i="0" dirty="0" err="1">
                <a:solidFill>
                  <a:srgbClr val="212121"/>
                </a:solidFill>
                <a:effectLst/>
                <a:latin typeface="BlinkMacSystemFont"/>
              </a:rPr>
              <a:t>Handlesman</a:t>
            </a:r>
            <a:r>
              <a:rPr lang="en-US" b="0" i="0" dirty="0">
                <a:solidFill>
                  <a:srgbClr val="212121"/>
                </a:solidFill>
                <a:effectLst/>
                <a:latin typeface="BlinkMacSystemFont"/>
              </a:rPr>
              <a:t>, L. (1992). Long-term frontal brain metabolic changes in cocaine abusers. </a:t>
            </a:r>
            <a:r>
              <a:rPr lang="en-US" b="0" i="1" dirty="0">
                <a:solidFill>
                  <a:srgbClr val="212121"/>
                </a:solidFill>
                <a:effectLst/>
                <a:latin typeface="BlinkMacSystemFont"/>
              </a:rPr>
              <a:t>Synapse (New York, N.Y.)</a:t>
            </a:r>
            <a:r>
              <a:rPr lang="en-US" b="0" i="0" dirty="0">
                <a:solidFill>
                  <a:srgbClr val="212121"/>
                </a:solidFill>
                <a:effectLst/>
                <a:latin typeface="BlinkMacSystemFont"/>
              </a:rPr>
              <a:t>, </a:t>
            </a:r>
            <a:r>
              <a:rPr lang="en-US" b="0" i="1" dirty="0">
                <a:solidFill>
                  <a:srgbClr val="212121"/>
                </a:solidFill>
                <a:effectLst/>
                <a:latin typeface="BlinkMacSystemFont"/>
              </a:rPr>
              <a:t>11</a:t>
            </a:r>
            <a:r>
              <a:rPr lang="en-US" b="0" i="0" dirty="0">
                <a:solidFill>
                  <a:srgbClr val="212121"/>
                </a:solidFill>
                <a:effectLst/>
                <a:latin typeface="BlinkMacSystemFont"/>
              </a:rPr>
              <a:t>(3), 184–190.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https://doi.org/10.1002/syn.890110303</a:t>
            </a:r>
            <a:endParaRPr lang="en-US" altLang="en-US" dirty="0"/>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2</a:t>
            </a:fld>
            <a:endParaRPr lang="en-US" altLang="en-US" dirty="0"/>
          </a:p>
        </p:txBody>
      </p:sp>
    </p:spTree>
    <p:extLst>
      <p:ext uri="{BB962C8B-B14F-4D97-AF65-F5344CB8AC3E}">
        <p14:creationId xmlns:p14="http://schemas.microsoft.com/office/powerpoint/2010/main" val="410870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DD5C46-BC4B-47F8-97DB-8109AE065EFC}"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altLang="en-US" b="0" dirty="0">
                <a:latin typeface="+mn-lt"/>
              </a:rPr>
              <a:t>Methamphetamine use decreases dopamine transporter activity and compromises mental function.  </a:t>
            </a:r>
            <a:r>
              <a:rPr lang="en-US" altLang="en-US" dirty="0">
                <a:latin typeface="+mn-lt"/>
              </a:rPr>
              <a:t>The brain image at the top left is a PET image from a normal control subject. The striatum is brightly lit in red and yellow, indicating the presence of many dopamine </a:t>
            </a:r>
            <a:r>
              <a:rPr lang="en-US" altLang="en-US" i="1" dirty="0">
                <a:latin typeface="+mn-lt"/>
              </a:rPr>
              <a:t>transporters</a:t>
            </a:r>
            <a:r>
              <a:rPr lang="en-US" altLang="en-US" dirty="0">
                <a:latin typeface="+mn-lt"/>
              </a:rPr>
              <a:t>, which contrasts with the brain of a person</a:t>
            </a:r>
            <a:r>
              <a:rPr lang="en-US" altLang="en-US" baseline="0" dirty="0">
                <a:latin typeface="+mn-lt"/>
              </a:rPr>
              <a:t> who uses </a:t>
            </a:r>
            <a:r>
              <a:rPr lang="en-US" altLang="en-US" dirty="0">
                <a:latin typeface="+mn-lt"/>
              </a:rPr>
              <a:t>methamphetamine (bottom left).  What does this mean functionally?</a:t>
            </a:r>
          </a:p>
          <a:p>
            <a:pPr marL="0" indent="0">
              <a:buFont typeface="Arial" panose="020B0604020202020204" pitchFamily="34" charset="0"/>
              <a:buNone/>
            </a:pPr>
            <a:endParaRPr lang="en-US" altLang="en-US" dirty="0">
              <a:latin typeface="+mn-lt"/>
            </a:endParaRPr>
          </a:p>
          <a:p>
            <a:pPr marL="0" indent="0">
              <a:buFont typeface="Arial" panose="020B0604020202020204" pitchFamily="34" charset="0"/>
              <a:buNone/>
            </a:pPr>
            <a:r>
              <a:rPr lang="en-US" altLang="en-US" dirty="0">
                <a:latin typeface="+mn-lt"/>
              </a:rPr>
              <a:t>The graphs on the right show the relationship between performance on a motor (upper right) and a memory task (lower right) and methamphetamine-driven decreases in dopamine transporters. The magnitude of the decline in the dopamine transporter binding is positively correlated with the extent of motor and memory impairment; thus, the greater the decline, the greater the impairment in memory and motor </a:t>
            </a:r>
            <a:r>
              <a:rPr lang="en-US" altLang="en-US" dirty="0">
                <a:latin typeface="Helvetica" pitchFamily="34" charset="0"/>
              </a:rPr>
              <a:t>reaction time. </a:t>
            </a:r>
          </a:p>
          <a:p>
            <a:pPr marL="181240" indent="-181240">
              <a:buFont typeface="Arial" panose="020B0604020202020204" pitchFamily="34" charset="0"/>
              <a:buChar char="•"/>
            </a:pPr>
            <a:endParaRPr lang="en-US" altLang="en-US" dirty="0">
              <a:latin typeface="Helvetica" pitchFamily="34" charset="0"/>
            </a:endParaRPr>
          </a:p>
          <a:p>
            <a:pPr marL="0" indent="0">
              <a:buFont typeface="Arial" panose="020B0604020202020204" pitchFamily="34" charset="0"/>
              <a:buNone/>
            </a:pPr>
            <a:r>
              <a:rPr lang="en-US" altLang="en-US" b="1" dirty="0">
                <a:latin typeface="Helvetica" pitchFamily="34" charset="0"/>
              </a:rPr>
              <a:t>REFERENCE:</a:t>
            </a:r>
          </a:p>
          <a:p>
            <a:pPr marL="0" indent="0">
              <a:buFont typeface="Arial" panose="020B0604020202020204" pitchFamily="34" charset="0"/>
              <a:buNone/>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Volkow, N. D., Chang, L., Wang, G. J., Fowler, J. S.,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Leonido</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-Yee, M.,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Franceschi</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Sedler</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 J.,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Gatley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 J.,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Hitzemann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 Ding, Y. S., Logan, J., Wong, C., &amp; Miller, E. N. (2001). Association of dopamine transporter reduction with psychomotor impairment in methamphetamine abusers.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American Journal of Psychiatry</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158</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377–382.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https://doi.org/10.1176/appi.ajp.158.3.377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dirty="0">
              <a:latin typeface="Helvetica" pitchFamily="34" charset="0"/>
            </a:endParaRPr>
          </a:p>
        </p:txBody>
      </p:sp>
    </p:spTree>
    <p:extLst>
      <p:ext uri="{BB962C8B-B14F-4D97-AF65-F5344CB8AC3E}">
        <p14:creationId xmlns:p14="http://schemas.microsoft.com/office/powerpoint/2010/main" val="316485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a:t>
            </a:r>
            <a:r>
              <a:rPr lang="en-US" baseline="0" dirty="0"/>
              <a:t> findings from a new </a:t>
            </a:r>
            <a:r>
              <a:rPr lang="en-US" dirty="0"/>
              <a:t>research study published in 2020 by</a:t>
            </a:r>
            <a:r>
              <a:rPr lang="en-US" baseline="0" dirty="0"/>
              <a:t> </a:t>
            </a:r>
            <a:r>
              <a:rPr lang="en-US" dirty="0"/>
              <a:t>Fitzpatrick and</a:t>
            </a:r>
            <a:r>
              <a:rPr lang="en-US" baseline="0" dirty="0"/>
              <a:t> colleagues, methamphetamine use was associated with impulsive decision making and disinhibition. Further, greater disinhibition was associated with longer durations of methamphetamine use.</a:t>
            </a:r>
          </a:p>
          <a:p>
            <a:endParaRPr lang="en-US" baseline="0" dirty="0"/>
          </a:p>
          <a:p>
            <a:r>
              <a:rPr lang="en-US" b="1" baseline="0" dirty="0"/>
              <a:t>REFERENCE:</a:t>
            </a:r>
          </a:p>
          <a:p>
            <a:r>
              <a:rPr lang="en-US" sz="1800" dirty="0">
                <a:effectLst/>
                <a:latin typeface="Calibri" panose="020F0502020204030204" pitchFamily="34" charset="0"/>
                <a:ea typeface="Calibri" panose="020F0502020204030204" pitchFamily="34" charset="0"/>
                <a:cs typeface="Calibri" panose="020F0502020204030204" pitchFamily="34" charset="0"/>
              </a:rPr>
              <a:t>Fitzpatrick, R. E., </a:t>
            </a:r>
            <a:r>
              <a:rPr lang="en-US" sz="1800" dirty="0" err="1">
                <a:effectLst/>
                <a:latin typeface="Calibri" panose="020F0502020204030204" pitchFamily="34" charset="0"/>
                <a:ea typeface="Calibri" panose="020F0502020204030204" pitchFamily="34" charset="0"/>
                <a:cs typeface="Calibri" panose="020F0502020204030204" pitchFamily="34" charset="0"/>
              </a:rPr>
              <a:t>Rubenis</a:t>
            </a:r>
            <a:r>
              <a:rPr lang="en-US" sz="1800" dirty="0">
                <a:effectLst/>
                <a:latin typeface="Calibri" panose="020F0502020204030204" pitchFamily="34" charset="0"/>
                <a:ea typeface="Calibri" panose="020F0502020204030204" pitchFamily="34" charset="0"/>
                <a:cs typeface="Calibri" panose="020F0502020204030204" pitchFamily="34" charset="0"/>
              </a:rPr>
              <a:t>, A. J., </a:t>
            </a:r>
            <a:r>
              <a:rPr lang="en-US" sz="1800" dirty="0" err="1">
                <a:effectLst/>
                <a:latin typeface="Calibri" panose="020F0502020204030204" pitchFamily="34" charset="0"/>
                <a:ea typeface="Calibri" panose="020F0502020204030204" pitchFamily="34" charset="0"/>
                <a:cs typeface="Calibri" panose="020F0502020204030204" pitchFamily="34" charset="0"/>
              </a:rPr>
              <a:t>Lubman</a:t>
            </a:r>
            <a:r>
              <a:rPr lang="en-US" sz="1800" dirty="0">
                <a:effectLst/>
                <a:latin typeface="Calibri" panose="020F0502020204030204" pitchFamily="34" charset="0"/>
                <a:ea typeface="Calibri" panose="020F0502020204030204" pitchFamily="34" charset="0"/>
                <a:cs typeface="Calibri" panose="020F0502020204030204" pitchFamily="34" charset="0"/>
              </a:rPr>
              <a:t>, D. I., &amp; Verdejo-Garcia, A. (2020). Cognitive deficits in methamphetamine addiction: Independent contributions of dependence and intelligence. </a:t>
            </a:r>
            <a:r>
              <a:rPr lang="en-US" sz="1800" i="1" dirty="0">
                <a:effectLst/>
                <a:latin typeface="Calibri" panose="020F0502020204030204" pitchFamily="34" charset="0"/>
                <a:ea typeface="Calibri" panose="020F0502020204030204" pitchFamily="34" charset="0"/>
                <a:cs typeface="Calibri" panose="020F0502020204030204" pitchFamily="34" charset="0"/>
              </a:rPr>
              <a:t>Drug and Alcohol Dependence, 209</a:t>
            </a:r>
            <a:r>
              <a:rPr lang="en-US" sz="1800" dirty="0">
                <a:effectLst/>
                <a:latin typeface="Calibri" panose="020F0502020204030204" pitchFamily="34" charset="0"/>
                <a:ea typeface="Calibri" panose="020F0502020204030204" pitchFamily="34" charset="0"/>
                <a:cs typeface="Calibri" panose="020F0502020204030204" pitchFamily="34" charset="0"/>
              </a:rPr>
              <a:t>, (1 April), 107891.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https://doi.org/10.1016/j.drugalcdep.2020.107891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i="0" baseline="0" dirty="0"/>
          </a:p>
          <a:p>
            <a:r>
              <a:rPr lang="en-US" b="1" dirty="0"/>
              <a:t>IMAGE CREDIT: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Purchased Image, Adobe Stock, 2020.</a:t>
            </a:r>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4</a:t>
            </a:fld>
            <a:endParaRPr lang="en-US" altLang="en-US" dirty="0"/>
          </a:p>
        </p:txBody>
      </p:sp>
    </p:spTree>
    <p:extLst>
      <p:ext uri="{BB962C8B-B14F-4D97-AF65-F5344CB8AC3E}">
        <p14:creationId xmlns:p14="http://schemas.microsoft.com/office/powerpoint/2010/main" val="3655428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bg>
      <p:bgPr>
        <a:solidFill>
          <a:srgbClr val="8A8C8F">
            <a:alpha val="34901"/>
          </a:srgbClr>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276DFEE-6111-B044-B70B-587C38B4A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 y="1009650"/>
            <a:ext cx="12192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715962"/>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143003"/>
            <a:ext cx="10972800" cy="4983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37CEBB7-AEC1-4C49-839C-FD72B16E5D8B}"/>
              </a:ext>
            </a:extLst>
          </p:cNvPr>
          <p:cNvSpPr>
            <a:spLocks noGrp="1"/>
          </p:cNvSpPr>
          <p:nvPr>
            <p:ph type="dt" sz="half" idx="10"/>
          </p:nvPr>
        </p:nvSpPr>
        <p:spPr>
          <a:xfrm>
            <a:off x="609600" y="6208716"/>
            <a:ext cx="2844800" cy="365125"/>
          </a:xfrm>
        </p:spPr>
        <p:txBody>
          <a:bodyPr/>
          <a:lstStyle>
            <a:lvl1pPr>
              <a:defRPr/>
            </a:lvl1pPr>
          </a:lstStyle>
          <a:p>
            <a:fld id="{117E417A-E05E-4A14-BE62-9A880CF10071}" type="datetime1">
              <a:rPr lang="en-US" smtClean="0"/>
              <a:t>8/17/2022</a:t>
            </a:fld>
            <a:endParaRPr lang="en-US" dirty="0"/>
          </a:p>
        </p:txBody>
      </p:sp>
      <p:sp>
        <p:nvSpPr>
          <p:cNvPr id="6" name="Footer Placeholder 4">
            <a:extLst>
              <a:ext uri="{FF2B5EF4-FFF2-40B4-BE49-F238E27FC236}">
                <a16:creationId xmlns:a16="http://schemas.microsoft.com/office/drawing/2014/main" id="{85598108-10C3-5A4C-96E3-2DAD9E7AD2B8}"/>
              </a:ext>
            </a:extLst>
          </p:cNvPr>
          <p:cNvSpPr>
            <a:spLocks noGrp="1"/>
          </p:cNvSpPr>
          <p:nvPr>
            <p:ph type="ftr" sz="quarter" idx="11"/>
          </p:nvPr>
        </p:nvSpPr>
        <p:spPr>
          <a:xfrm>
            <a:off x="4165600" y="6208716"/>
            <a:ext cx="3860800" cy="365125"/>
          </a:xfrm>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57BF6C96-EAE8-E041-BBDF-FB4234E93359}"/>
              </a:ext>
            </a:extLst>
          </p:cNvPr>
          <p:cNvSpPr>
            <a:spLocks noGrp="1"/>
          </p:cNvSpPr>
          <p:nvPr>
            <p:ph type="sldNum" sz="quarter" idx="12"/>
          </p:nvPr>
        </p:nvSpPr>
        <p:spPr>
          <a:xfrm>
            <a:off x="8737600" y="6208716"/>
            <a:ext cx="2844800" cy="365125"/>
          </a:xfrm>
        </p:spPr>
        <p:txBody>
          <a:bodyPr/>
          <a:lstStyle>
            <a:lvl1pPr>
              <a:defRPr/>
            </a:lvl1pPr>
          </a:lstStyle>
          <a:p>
            <a:fld id="{AA5A8000-143E-E345-AB7D-4AEB5E1250A5}" type="slidenum">
              <a:rPr lang="en-US" smtClean="0"/>
              <a:t>‹#›</a:t>
            </a:fld>
            <a:endParaRPr lang="en-US" dirty="0"/>
          </a:p>
        </p:txBody>
      </p:sp>
    </p:spTree>
    <p:extLst>
      <p:ext uri="{BB962C8B-B14F-4D97-AF65-F5344CB8AC3E}">
        <p14:creationId xmlns:p14="http://schemas.microsoft.com/office/powerpoint/2010/main" val="229944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2_Two Content">
    <p:bg>
      <p:bgPr>
        <a:solidFill>
          <a:srgbClr val="8A8C8F">
            <a:alpha val="34901"/>
          </a:srgbClr>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CCF3589-B513-F24D-BF72-69BD4DFBD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 y="1009650"/>
            <a:ext cx="12192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7159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219203"/>
            <a:ext cx="5384800" cy="4906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19203"/>
            <a:ext cx="5384800" cy="4906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CD591019-2F30-C249-A626-A1413DAC9C49}"/>
              </a:ext>
            </a:extLst>
          </p:cNvPr>
          <p:cNvSpPr>
            <a:spLocks noGrp="1"/>
          </p:cNvSpPr>
          <p:nvPr>
            <p:ph type="dt" sz="half" idx="10"/>
          </p:nvPr>
        </p:nvSpPr>
        <p:spPr>
          <a:xfrm>
            <a:off x="609600" y="6264278"/>
            <a:ext cx="2844800" cy="365125"/>
          </a:xfrm>
        </p:spPr>
        <p:txBody>
          <a:bodyPr/>
          <a:lstStyle>
            <a:lvl1pPr>
              <a:defRPr/>
            </a:lvl1pPr>
          </a:lstStyle>
          <a:p>
            <a:fld id="{DAAC925C-4186-45D0-A8FB-DB26F5B1B52C}" type="datetime1">
              <a:rPr lang="en-US" smtClean="0"/>
              <a:t>8/17/2022</a:t>
            </a:fld>
            <a:endParaRPr lang="en-US" dirty="0"/>
          </a:p>
        </p:txBody>
      </p:sp>
      <p:sp>
        <p:nvSpPr>
          <p:cNvPr id="7" name="Footer Placeholder 5">
            <a:extLst>
              <a:ext uri="{FF2B5EF4-FFF2-40B4-BE49-F238E27FC236}">
                <a16:creationId xmlns:a16="http://schemas.microsoft.com/office/drawing/2014/main" id="{1199CAF9-28CB-894F-A14E-14F31C1DB104}"/>
              </a:ext>
            </a:extLst>
          </p:cNvPr>
          <p:cNvSpPr>
            <a:spLocks noGrp="1"/>
          </p:cNvSpPr>
          <p:nvPr>
            <p:ph type="ftr" sz="quarter" idx="11"/>
          </p:nvPr>
        </p:nvSpPr>
        <p:spPr>
          <a:xfrm>
            <a:off x="4165600" y="6264278"/>
            <a:ext cx="3860800" cy="365125"/>
          </a:xfrm>
        </p:spPr>
        <p:txBody>
          <a:bodyPr/>
          <a:lstStyle>
            <a:lvl1pPr>
              <a:defRPr/>
            </a:lvl1pPr>
          </a:lstStyle>
          <a:p>
            <a:endParaRPr lang="en-US" dirty="0"/>
          </a:p>
        </p:txBody>
      </p:sp>
      <p:sp>
        <p:nvSpPr>
          <p:cNvPr id="8" name="Slide Number Placeholder 6">
            <a:extLst>
              <a:ext uri="{FF2B5EF4-FFF2-40B4-BE49-F238E27FC236}">
                <a16:creationId xmlns:a16="http://schemas.microsoft.com/office/drawing/2014/main" id="{FDE9BCDA-D58D-7241-B155-03E5C51F11D5}"/>
              </a:ext>
            </a:extLst>
          </p:cNvPr>
          <p:cNvSpPr>
            <a:spLocks noGrp="1"/>
          </p:cNvSpPr>
          <p:nvPr>
            <p:ph type="sldNum" sz="quarter" idx="12"/>
          </p:nvPr>
        </p:nvSpPr>
        <p:spPr>
          <a:xfrm>
            <a:off x="8737600" y="6264278"/>
            <a:ext cx="2844800" cy="365125"/>
          </a:xfrm>
        </p:spPr>
        <p:txBody>
          <a:bodyPr/>
          <a:lstStyle>
            <a:lvl1pPr>
              <a:defRPr/>
            </a:lvl1pPr>
          </a:lstStyle>
          <a:p>
            <a:fld id="{AA5A8000-143E-E345-AB7D-4AEB5E1250A5}" type="slidenum">
              <a:rPr lang="en-US" smtClean="0"/>
              <a:t>‹#›</a:t>
            </a:fld>
            <a:endParaRPr lang="en-US" dirty="0"/>
          </a:p>
        </p:txBody>
      </p:sp>
    </p:spTree>
    <p:extLst>
      <p:ext uri="{BB962C8B-B14F-4D97-AF65-F5344CB8AC3E}">
        <p14:creationId xmlns:p14="http://schemas.microsoft.com/office/powerpoint/2010/main" val="358393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 id="2147483673" r:id="rId19"/>
    <p:sldLayoutId id="2147483674" r:id="rId20"/>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2"/>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emf"/><Relationship Id="rId2" Type="http://schemas.openxmlformats.org/officeDocument/2006/relationships/slideLayout" Target="../slideLayouts/slideLayout20.xml"/><Relationship Id="rId1" Type="http://schemas.openxmlformats.org/officeDocument/2006/relationships/themeOverride" Target="../theme/themeOverride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hemeOverride" Target="../theme/themeOverride2.xml"/><Relationship Id="rId5" Type="http://schemas.openxmlformats.org/officeDocument/2006/relationships/image" Target="../media/image6.emf"/><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The Cognitive Impact of Stimulant</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r>
              <a:rPr lang="en-US" dirty="0"/>
              <a:t>Stimulant Keys – Mini Deck 7</a:t>
            </a:r>
          </a:p>
        </p:txBody>
      </p:sp>
    </p:spTree>
    <p:extLst>
      <p:ext uri="{BB962C8B-B14F-4D97-AF65-F5344CB8AC3E}">
        <p14:creationId xmlns:p14="http://schemas.microsoft.com/office/powerpoint/2010/main" val="176021715"/>
      </p:ext>
    </p:extLst>
  </p:cSld>
  <p:clrMapOvr>
    <a:masterClrMapping/>
  </p:clrMapOvr>
  <mc:AlternateContent xmlns:mc="http://schemas.openxmlformats.org/markup-compatibility/2006" xmlns:p14="http://schemas.microsoft.com/office/powerpoint/2010/main">
    <mc:Choice Requires="p14">
      <p:transition spd="slow" p14:dur="2000" advTm="5420"/>
    </mc:Choice>
    <mc:Fallback xmlns="">
      <p:transition spd="slow" advTm="542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A9DA546-628F-2474-6183-B5B077461AF4}"/>
              </a:ext>
            </a:extLst>
          </p:cNvPr>
          <p:cNvSpPr>
            <a:spLocks noGrp="1"/>
          </p:cNvSpPr>
          <p:nvPr>
            <p:ph type="title"/>
          </p:nvPr>
        </p:nvSpPr>
        <p:spPr>
          <a:xfrm>
            <a:off x="1930400" y="528083"/>
            <a:ext cx="8229600" cy="898521"/>
          </a:xfrm>
        </p:spPr>
        <p:txBody>
          <a:bodyPr>
            <a:normAutofit/>
          </a:bodyPr>
          <a:lstStyle/>
          <a:p>
            <a:pPr algn="ctr">
              <a:defRPr/>
            </a:pPr>
            <a:r>
              <a:rPr lang="en-US" sz="3600" dirty="0"/>
              <a:t>Long-Term Impact of Cocaine Use</a:t>
            </a:r>
          </a:p>
        </p:txBody>
      </p:sp>
      <p:pic>
        <p:nvPicPr>
          <p:cNvPr id="15" name="Content Placeholder 3" descr="This set of PET scan images shows how the brain is affected by long term use of a stimulant drug such as cocaine. In the set of scans, the level of brain function is indicated in the appearance of bright colors, such as yellow. Brighter colors (yellow, orange, red) signify less impaired brain functioning, whereas duller/darker colors (green, blue, purple) signify more impaired brain functioning." title="Long-Term Impact of Cocaine Use">
            <a:extLst>
              <a:ext uri="{FF2B5EF4-FFF2-40B4-BE49-F238E27FC236}">
                <a16:creationId xmlns:a16="http://schemas.microsoft.com/office/drawing/2014/main" id="{48193894-B97F-6569-2DCA-59E8C50951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9492" y="1515672"/>
            <a:ext cx="6151416" cy="4514908"/>
          </a:xfrm>
        </p:spPr>
      </p:pic>
      <p:sp>
        <p:nvSpPr>
          <p:cNvPr id="16" name="Footer Placeholder 4">
            <a:extLst>
              <a:ext uri="{FF2B5EF4-FFF2-40B4-BE49-F238E27FC236}">
                <a16:creationId xmlns:a16="http://schemas.microsoft.com/office/drawing/2014/main" id="{96DEA89D-70D3-4BCA-ACE7-D9947D168827}"/>
              </a:ext>
            </a:extLst>
          </p:cNvPr>
          <p:cNvSpPr txBox="1">
            <a:spLocks/>
          </p:cNvSpPr>
          <p:nvPr/>
        </p:nvSpPr>
        <p:spPr>
          <a:xfrm>
            <a:off x="3574473" y="6208716"/>
            <a:ext cx="5043054"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SOURCES: NIDA, 2019; Volkow et al., 1993; Volkow et al., 1992</a:t>
            </a:r>
          </a:p>
        </p:txBody>
      </p:sp>
      <p:sp>
        <p:nvSpPr>
          <p:cNvPr id="3" name="Slide Number Placeholder 2"/>
          <p:cNvSpPr>
            <a:spLocks noGrp="1"/>
          </p:cNvSpPr>
          <p:nvPr>
            <p:ph type="sldNum" sz="quarter" idx="10"/>
          </p:nvPr>
        </p:nvSpPr>
        <p:spPr>
          <a:xfrm>
            <a:off x="11197470" y="5930738"/>
            <a:ext cx="502581" cy="365125"/>
          </a:xfrm>
        </p:spPr>
        <p:txBody>
          <a:bodyPr/>
          <a:lstStyle/>
          <a:p>
            <a:fld id="{AA5A8000-143E-E345-AB7D-4AEB5E1250A5}" type="slidenum">
              <a:rPr lang="en-US" sz="1200" smtClean="0"/>
              <a:t>2</a:t>
            </a:fld>
            <a:endParaRPr lang="en-US" sz="1200" dirty="0"/>
          </a:p>
        </p:txBody>
      </p:sp>
    </p:spTree>
    <p:extLst>
      <p:ext uri="{BB962C8B-B14F-4D97-AF65-F5344CB8AC3E}">
        <p14:creationId xmlns:p14="http://schemas.microsoft.com/office/powerpoint/2010/main" val="1146244977"/>
      </p:ext>
    </p:extLst>
  </p:cSld>
  <p:clrMapOvr>
    <a:masterClrMapping/>
  </p:clrMapOvr>
  <mc:AlternateContent xmlns:mc="http://schemas.openxmlformats.org/markup-compatibility/2006" xmlns:p14="http://schemas.microsoft.com/office/powerpoint/2010/main">
    <mc:Choice Requires="p14">
      <p:transition spd="slow" p14:dur="2000" advTm="47197"/>
    </mc:Choice>
    <mc:Fallback xmlns="">
      <p:transition spd="slow" advTm="4719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05742"/>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2D5546D-1FD9-4C66-BBD6-D17258DB1968}"/>
              </a:ext>
            </a:extLst>
          </p:cNvPr>
          <p:cNvSpPr>
            <a:spLocks noGrp="1"/>
          </p:cNvSpPr>
          <p:nvPr>
            <p:ph type="title"/>
          </p:nvPr>
        </p:nvSpPr>
        <p:spPr>
          <a:xfrm>
            <a:off x="1981200" y="122238"/>
            <a:ext cx="8229600" cy="715962"/>
          </a:xfrm>
        </p:spPr>
        <p:txBody>
          <a:bodyPr>
            <a:noAutofit/>
          </a:bodyPr>
          <a:lstStyle/>
          <a:p>
            <a:pPr algn="ctr"/>
            <a:r>
              <a:rPr lang="en-US" dirty="0">
                <a:solidFill>
                  <a:schemeClr val="bg1"/>
                </a:solidFill>
              </a:rPr>
              <a:t>Dopamine Transporters in </a:t>
            </a:r>
            <a:br>
              <a:rPr lang="en-US" dirty="0">
                <a:solidFill>
                  <a:schemeClr val="bg1"/>
                </a:solidFill>
              </a:rPr>
            </a:br>
            <a:r>
              <a:rPr lang="en-US" dirty="0">
                <a:solidFill>
                  <a:schemeClr val="bg1"/>
                </a:solidFill>
              </a:rPr>
              <a:t>People who Use Methamphetamine</a:t>
            </a:r>
          </a:p>
        </p:txBody>
      </p:sp>
      <p:pic>
        <p:nvPicPr>
          <p:cNvPr id="9" name="Content Placeholder 8" descr="Brain scan images showing the reward centers of a normal (top) brain and a methampethamine user's (bottom) brain.  &#10;&#10;Color equals level of activity.  The closer to red in the image, the higher the activity rate, the closer to blue, the lower the activity rate.  &#10;&#10;Comparing these images shows significantly lower activity in the methamphetamine user's brain." title="Brain Scans Normal vs Methamphetamine">
            <a:extLst>
              <a:ext uri="{FF2B5EF4-FFF2-40B4-BE49-F238E27FC236}">
                <a16:creationId xmlns:a16="http://schemas.microsoft.com/office/drawing/2014/main" id="{3D88D88B-57D2-4CCF-BF9C-5A95DBFCD5C2}"/>
              </a:ext>
            </a:extLst>
          </p:cNvPr>
          <p:cNvPicPr>
            <a:picLocks noGrp="1" noChangeAspect="1"/>
          </p:cNvPicPr>
          <p:nvPr>
            <p:ph sz="half" idx="1"/>
          </p:nvPr>
        </p:nvPicPr>
        <p:blipFill>
          <a:blip r:embed="rId4"/>
          <a:stretch>
            <a:fillRect/>
          </a:stretch>
        </p:blipFill>
        <p:spPr>
          <a:xfrm>
            <a:off x="1314065" y="1219200"/>
            <a:ext cx="3975870" cy="4906963"/>
          </a:xfrm>
          <a:prstGeom prst="rect">
            <a:avLst/>
          </a:prstGeom>
        </p:spPr>
      </p:pic>
      <p:sp>
        <p:nvSpPr>
          <p:cNvPr id="4" name="TextBox 3">
            <a:extLst>
              <a:ext uri="{FF2B5EF4-FFF2-40B4-BE49-F238E27FC236}">
                <a16:creationId xmlns:a16="http://schemas.microsoft.com/office/drawing/2014/main" id="{2555CBE6-BD32-E994-C880-A442C324D6BE}"/>
              </a:ext>
            </a:extLst>
          </p:cNvPr>
          <p:cNvSpPr txBox="1"/>
          <p:nvPr/>
        </p:nvSpPr>
        <p:spPr>
          <a:xfrm>
            <a:off x="3791143" y="5756708"/>
            <a:ext cx="1267883" cy="369332"/>
          </a:xfrm>
          <a:prstGeom prst="rect">
            <a:avLst/>
          </a:prstGeom>
          <a:solidFill>
            <a:srgbClr val="405742"/>
          </a:solidFill>
        </p:spPr>
        <p:txBody>
          <a:bodyPr wrap="square" rtlCol="0">
            <a:spAutoFit/>
          </a:bodyPr>
          <a:lstStyle/>
          <a:p>
            <a:r>
              <a:rPr lang="en-US" b="1" dirty="0">
                <a:solidFill>
                  <a:schemeClr val="bg1"/>
                </a:solidFill>
              </a:rPr>
              <a:t>p&lt;0.0002</a:t>
            </a:r>
          </a:p>
        </p:txBody>
      </p:sp>
      <p:pic>
        <p:nvPicPr>
          <p:cNvPr id="15" name="Content Placeholder 14" descr="A line graph showing the decrease in dopamine transporters as time passes.">
            <a:extLst>
              <a:ext uri="{FF2B5EF4-FFF2-40B4-BE49-F238E27FC236}">
                <a16:creationId xmlns:a16="http://schemas.microsoft.com/office/drawing/2014/main" id="{8FFE6115-0170-4B53-8FBC-DDCCC7950D3B}"/>
              </a:ext>
            </a:extLst>
          </p:cNvPr>
          <p:cNvPicPr>
            <a:picLocks noGrp="1" noChangeAspect="1"/>
          </p:cNvPicPr>
          <p:nvPr>
            <p:ph sz="half" idx="2"/>
          </p:nvPr>
        </p:nvPicPr>
        <p:blipFill>
          <a:blip r:embed="rId5"/>
          <a:stretch>
            <a:fillRect/>
          </a:stretch>
        </p:blipFill>
        <p:spPr>
          <a:xfrm>
            <a:off x="6096000" y="1227084"/>
            <a:ext cx="4335578" cy="2787869"/>
          </a:xfrm>
          <a:prstGeom prst="rect">
            <a:avLst/>
          </a:prstGeom>
        </p:spPr>
      </p:pic>
      <p:pic>
        <p:nvPicPr>
          <p:cNvPr id="16" name="Picture 15" descr="A line graph showing a less steep, but still declining relationship between dopamine transporters and memory (words remembered).">
            <a:extLst>
              <a:ext uri="{FF2B5EF4-FFF2-40B4-BE49-F238E27FC236}">
                <a16:creationId xmlns:a16="http://schemas.microsoft.com/office/drawing/2014/main" id="{BF8F6E86-EF6C-451B-9696-2DD2C5491E0F}"/>
              </a:ext>
            </a:extLst>
          </p:cNvPr>
          <p:cNvPicPr>
            <a:picLocks noChangeAspect="1"/>
          </p:cNvPicPr>
          <p:nvPr/>
        </p:nvPicPr>
        <p:blipFill>
          <a:blip r:embed="rId6"/>
          <a:stretch>
            <a:fillRect/>
          </a:stretch>
        </p:blipFill>
        <p:spPr>
          <a:xfrm>
            <a:off x="6111644" y="3864273"/>
            <a:ext cx="4556356" cy="2582566"/>
          </a:xfrm>
          <a:prstGeom prst="rect">
            <a:avLst/>
          </a:prstGeom>
        </p:spPr>
      </p:pic>
      <p:sp>
        <p:nvSpPr>
          <p:cNvPr id="2" name="Footer Placeholder 1">
            <a:extLst>
              <a:ext uri="{FF2B5EF4-FFF2-40B4-BE49-F238E27FC236}">
                <a16:creationId xmlns:a16="http://schemas.microsoft.com/office/drawing/2014/main" id="{0CDCA3A1-F8BD-4781-8CBC-89E38CB061FA}"/>
              </a:ext>
            </a:extLst>
          </p:cNvPr>
          <p:cNvSpPr>
            <a:spLocks noGrp="1"/>
          </p:cNvSpPr>
          <p:nvPr>
            <p:ph type="ftr" sz="quarter" idx="11"/>
          </p:nvPr>
        </p:nvSpPr>
        <p:spPr>
          <a:xfrm>
            <a:off x="-775855" y="6448862"/>
            <a:ext cx="3860800" cy="365125"/>
          </a:xfrm>
        </p:spPr>
        <p:txBody>
          <a:bodyPr/>
          <a:lstStyle/>
          <a:p>
            <a:pPr algn="ctr"/>
            <a:r>
              <a:rPr lang="fr-FR" sz="1200" dirty="0">
                <a:solidFill>
                  <a:schemeClr val="bg1"/>
                </a:solidFill>
              </a:rPr>
              <a:t>SOURCE: </a:t>
            </a:r>
            <a:r>
              <a:rPr lang="fr-FR" sz="1200" dirty="0" err="1">
                <a:solidFill>
                  <a:schemeClr val="bg1"/>
                </a:solidFill>
              </a:rPr>
              <a:t>Volkow</a:t>
            </a:r>
            <a:r>
              <a:rPr lang="fr-FR" sz="1200" dirty="0">
                <a:solidFill>
                  <a:schemeClr val="bg1"/>
                </a:solidFill>
              </a:rPr>
              <a:t> et al., 2001</a:t>
            </a:r>
            <a:endParaRPr lang="en-US" sz="1200" dirty="0">
              <a:solidFill>
                <a:schemeClr val="bg1"/>
              </a:solidFill>
            </a:endParaRPr>
          </a:p>
        </p:txBody>
      </p:sp>
      <p:pic>
        <p:nvPicPr>
          <p:cNvPr id="10" name="Picture 9">
            <a:extLst>
              <a:ext uri="{FF2B5EF4-FFF2-40B4-BE49-F238E27FC236}">
                <a16:creationId xmlns:a16="http://schemas.microsoft.com/office/drawing/2014/main" id="{9D700DA5-C730-259C-CCB1-88CD4B189A0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680191" y="5843016"/>
            <a:ext cx="1046902" cy="676656"/>
          </a:xfrm>
          <a:prstGeom prst="rect">
            <a:avLst/>
          </a:prstGeom>
        </p:spPr>
      </p:pic>
      <p:sp>
        <p:nvSpPr>
          <p:cNvPr id="11" name="Slide Number Placeholder 1">
            <a:extLst>
              <a:ext uri="{FF2B5EF4-FFF2-40B4-BE49-F238E27FC236}">
                <a16:creationId xmlns:a16="http://schemas.microsoft.com/office/drawing/2014/main" id="{CEFF4944-CD40-9902-8DC5-FC91603C3EDC}"/>
              </a:ext>
            </a:extLst>
          </p:cNvPr>
          <p:cNvSpPr txBox="1">
            <a:spLocks/>
          </p:cNvSpPr>
          <p:nvPr/>
        </p:nvSpPr>
        <p:spPr>
          <a:xfrm>
            <a:off x="11197470" y="5930738"/>
            <a:ext cx="50258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0297E34-0326-6442-A83A-7AC02FF9B76A}" type="slidenum">
              <a:rPr lang="en-US" smtClean="0"/>
              <a:pPr algn="ctr"/>
              <a:t>3</a:t>
            </a:fld>
            <a:endParaRPr lang="en-US" dirty="0"/>
          </a:p>
        </p:txBody>
      </p:sp>
    </p:spTree>
    <p:extLst>
      <p:ext uri="{BB962C8B-B14F-4D97-AF65-F5344CB8AC3E}">
        <p14:creationId xmlns:p14="http://schemas.microsoft.com/office/powerpoint/2010/main" val="879258128"/>
      </p:ext>
    </p:extLst>
  </p:cSld>
  <p:clrMapOvr>
    <a:overrideClrMapping bg1="lt1" tx1="dk1" bg2="lt2" tx2="dk2" accent1="accent1" accent2="accent2" accent3="accent3" accent4="accent4" accent5="accent5" accent6="accent6" hlink="hlink" folHlink="folHlink"/>
  </p:clrMapOvr>
  <p:transition advTm="93958"/>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E128-D19F-42CE-9431-871160DB829F}"/>
              </a:ext>
            </a:extLst>
          </p:cNvPr>
          <p:cNvSpPr>
            <a:spLocks noGrp="1"/>
          </p:cNvSpPr>
          <p:nvPr>
            <p:ph type="title"/>
          </p:nvPr>
        </p:nvSpPr>
        <p:spPr>
          <a:xfrm>
            <a:off x="1981200" y="152400"/>
            <a:ext cx="8229600" cy="715962"/>
          </a:xfrm>
        </p:spPr>
        <p:txBody>
          <a:bodyPr>
            <a:noAutofit/>
          </a:bodyPr>
          <a:lstStyle/>
          <a:p>
            <a:r>
              <a:rPr lang="en-US" dirty="0"/>
              <a:t>Cognitive Deficits in </a:t>
            </a:r>
            <a:br>
              <a:rPr lang="en-US" dirty="0"/>
            </a:br>
            <a:r>
              <a:rPr lang="en-US" dirty="0"/>
              <a:t>Methamphetamine Use Disorder</a:t>
            </a:r>
          </a:p>
        </p:txBody>
      </p:sp>
      <p:sp>
        <p:nvSpPr>
          <p:cNvPr id="3" name="Content Placeholder 2">
            <a:extLst>
              <a:ext uri="{FF2B5EF4-FFF2-40B4-BE49-F238E27FC236}">
                <a16:creationId xmlns:a16="http://schemas.microsoft.com/office/drawing/2014/main" id="{6FDEDDB5-5D1E-446B-8EFB-8222A7D7593D}"/>
              </a:ext>
            </a:extLst>
          </p:cNvPr>
          <p:cNvSpPr>
            <a:spLocks noGrp="1"/>
          </p:cNvSpPr>
          <p:nvPr>
            <p:ph idx="1"/>
          </p:nvPr>
        </p:nvSpPr>
        <p:spPr/>
        <p:txBody>
          <a:bodyPr>
            <a:normAutofit/>
          </a:bodyPr>
          <a:lstStyle/>
          <a:p>
            <a:r>
              <a:rPr lang="en-US" sz="2600" dirty="0"/>
              <a:t>Compared 108 methamphetamine treatment seekers and 50 matched controls.</a:t>
            </a:r>
          </a:p>
          <a:p>
            <a:r>
              <a:rPr lang="en-US" sz="2600" dirty="0"/>
              <a:t>Methamphetamine use </a:t>
            </a:r>
            <a:br>
              <a:rPr lang="en-US" sz="2600" dirty="0"/>
            </a:br>
            <a:r>
              <a:rPr lang="en-US" sz="2600" dirty="0"/>
              <a:t>was associated with </a:t>
            </a:r>
            <a:br>
              <a:rPr lang="en-US" sz="2600" dirty="0"/>
            </a:br>
            <a:r>
              <a:rPr lang="en-US" sz="2600" dirty="0">
                <a:solidFill>
                  <a:schemeClr val="accent1"/>
                </a:solidFill>
              </a:rPr>
              <a:t>impulsive decision making </a:t>
            </a:r>
            <a:br>
              <a:rPr lang="en-US" sz="2600" dirty="0"/>
            </a:br>
            <a:r>
              <a:rPr lang="en-US" sz="2600" dirty="0"/>
              <a:t>and </a:t>
            </a:r>
            <a:r>
              <a:rPr lang="en-US" sz="2600" dirty="0">
                <a:solidFill>
                  <a:schemeClr val="accent1"/>
                </a:solidFill>
              </a:rPr>
              <a:t>disinhibition</a:t>
            </a:r>
            <a:r>
              <a:rPr lang="en-US" sz="2600" dirty="0"/>
              <a:t>. </a:t>
            </a:r>
          </a:p>
          <a:p>
            <a:r>
              <a:rPr lang="en-US" sz="2600" dirty="0"/>
              <a:t>Greater disinhibition </a:t>
            </a:r>
            <a:br>
              <a:rPr lang="en-US" sz="2600" dirty="0"/>
            </a:br>
            <a:r>
              <a:rPr lang="en-US" sz="2600" dirty="0"/>
              <a:t>associated with </a:t>
            </a:r>
            <a:r>
              <a:rPr lang="en-US" sz="2600" dirty="0">
                <a:solidFill>
                  <a:schemeClr val="accent1"/>
                </a:solidFill>
              </a:rPr>
              <a:t>longer </a:t>
            </a:r>
            <a:br>
              <a:rPr lang="en-US" sz="2600" dirty="0">
                <a:solidFill>
                  <a:schemeClr val="accent1"/>
                </a:solidFill>
              </a:rPr>
            </a:br>
            <a:r>
              <a:rPr lang="en-US" sz="2600" dirty="0">
                <a:solidFill>
                  <a:schemeClr val="accent1"/>
                </a:solidFill>
              </a:rPr>
              <a:t>durations of </a:t>
            </a:r>
            <a:br>
              <a:rPr lang="en-US" sz="2600" dirty="0">
                <a:solidFill>
                  <a:schemeClr val="accent1"/>
                </a:solidFill>
              </a:rPr>
            </a:br>
            <a:r>
              <a:rPr lang="en-US" sz="2600" dirty="0">
                <a:solidFill>
                  <a:schemeClr val="accent1"/>
                </a:solidFill>
              </a:rPr>
              <a:t>methamphetamine use</a:t>
            </a:r>
            <a:r>
              <a:rPr lang="en-US" sz="2600" dirty="0"/>
              <a:t>.</a:t>
            </a:r>
          </a:p>
        </p:txBody>
      </p:sp>
      <p:sp>
        <p:nvSpPr>
          <p:cNvPr id="4" name="Footer Placeholder 3"/>
          <p:cNvSpPr>
            <a:spLocks noGrp="1"/>
          </p:cNvSpPr>
          <p:nvPr>
            <p:ph type="ftr" sz="quarter" idx="11"/>
          </p:nvPr>
        </p:nvSpPr>
        <p:spPr/>
        <p:txBody>
          <a:bodyPr/>
          <a:lstStyle/>
          <a:p>
            <a:r>
              <a:rPr lang="fr-FR" sz="1200"/>
              <a:t>SOURCE: Fitzpatrick et al., 2020</a:t>
            </a:r>
            <a:endParaRPr lang="en-US" sz="1200" dirty="0"/>
          </a:p>
        </p:txBody>
      </p:sp>
      <p:pic>
        <p:nvPicPr>
          <p:cNvPr id="1026" name="Picture 2" descr="Cartoon image of brain with circuitry" title="Brain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272"/>
          <a:stretch/>
        </p:blipFill>
        <p:spPr bwMode="auto">
          <a:xfrm>
            <a:off x="6553200" y="1981200"/>
            <a:ext cx="3785792" cy="3881940"/>
          </a:xfrm>
          <a:prstGeom prst="roundRect">
            <a:avLst>
              <a:gd name="adj" fmla="val 24097"/>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E746850-2FA8-458E-0F22-1A9C795FFDC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680191" y="5843016"/>
            <a:ext cx="1046902" cy="676656"/>
          </a:xfrm>
          <a:prstGeom prst="rect">
            <a:avLst/>
          </a:prstGeom>
        </p:spPr>
      </p:pic>
      <p:sp>
        <p:nvSpPr>
          <p:cNvPr id="10" name="Slide Number Placeholder 1">
            <a:extLst>
              <a:ext uri="{FF2B5EF4-FFF2-40B4-BE49-F238E27FC236}">
                <a16:creationId xmlns:a16="http://schemas.microsoft.com/office/drawing/2014/main" id="{47AD153A-EB67-F6CC-D0BC-DA2E98D7DB57}"/>
              </a:ext>
            </a:extLst>
          </p:cNvPr>
          <p:cNvSpPr txBox="1">
            <a:spLocks/>
          </p:cNvSpPr>
          <p:nvPr/>
        </p:nvSpPr>
        <p:spPr>
          <a:xfrm>
            <a:off x="11197470" y="5930738"/>
            <a:ext cx="50258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0297E34-0326-6442-A83A-7AC02FF9B76A}" type="slidenum">
              <a:rPr lang="en-US" smtClean="0"/>
              <a:pPr algn="ctr"/>
              <a:t>4</a:t>
            </a:fld>
            <a:endParaRPr lang="en-US" dirty="0"/>
          </a:p>
        </p:txBody>
      </p:sp>
    </p:spTree>
    <p:extLst>
      <p:ext uri="{BB962C8B-B14F-4D97-AF65-F5344CB8AC3E}">
        <p14:creationId xmlns:p14="http://schemas.microsoft.com/office/powerpoint/2010/main" val="2228920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8633"/>
    </mc:Choice>
    <mc:Fallback xmlns="">
      <p:transition spd="slow" advTm="48633"/>
    </mc:Fallback>
  </mc:AlternateContent>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2.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219</TotalTime>
  <Words>1486</Words>
  <Application>Microsoft Office PowerPoint</Application>
  <PresentationFormat>Widescreen</PresentationFormat>
  <Paragraphs>53</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BlinkMacSystemFont</vt:lpstr>
      <vt:lpstr>Calibri</vt:lpstr>
      <vt:lpstr>Helvetica</vt:lpstr>
      <vt:lpstr>Office Theme</vt:lpstr>
      <vt:lpstr>The Cognitive Impact of Stimulant</vt:lpstr>
      <vt:lpstr>Long-Term Impact of Cocaine Use</vt:lpstr>
      <vt:lpstr>Dopamine Transporters in  People who Use Methamphetamine</vt:lpstr>
      <vt:lpstr>Cognitive Deficits in  Methamphetamine Use Disorder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63</cp:revision>
  <dcterms:created xsi:type="dcterms:W3CDTF">2022-06-22T17:25:43Z</dcterms:created>
  <dcterms:modified xsi:type="dcterms:W3CDTF">2022-08-17T14:05:32Z</dcterms:modified>
</cp:coreProperties>
</file>