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sldIdLst>
    <p:sldId id="256" r:id="rId2"/>
    <p:sldId id="261" r:id="rId3"/>
    <p:sldId id="260" r:id="rId4"/>
    <p:sldId id="262"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AAD"/>
    <a:srgbClr val="405742"/>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46530" autoAdjust="0"/>
  </p:normalViewPr>
  <p:slideViewPr>
    <p:cSldViewPr snapToGrid="0" snapToObjects="1">
      <p:cViewPr varScale="1">
        <p:scale>
          <a:sx n="53" d="100"/>
          <a:sy n="53" d="100"/>
        </p:scale>
        <p:origin x="2964"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2174/18715273140615062412240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56/NEJMoa202021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111/add.1475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126/sciadv.aax153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doi.org/10.1001/archpsyc.63.2.219" TargetMode="External"/><Relationship Id="rId4" Type="http://schemas.openxmlformats.org/officeDocument/2006/relationships/hyperlink" Target="https://doi.org/10.1186/1741-7015-9-1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 </a:t>
            </a:r>
            <a:r>
              <a:rPr lang="en-US" baseline="0" dirty="0"/>
              <a:t>FDA-approved medications exist for the treatment of stimulant use disorder. Many compounds have been studied in formal clinical trials, and some have shown positive results. However, to date, none have shown consistent and reproducible results for primary outcome measures (</a:t>
            </a:r>
            <a:r>
              <a:rPr lang="en-US" altLang="en-US" sz="1200" dirty="0">
                <a:cs typeface="Arial" panose="020B0604020202020204" pitchFamily="34" charset="0"/>
              </a:rPr>
              <a:t>abstinence, reduced use, or improved</a:t>
            </a:r>
            <a:r>
              <a:rPr lang="en-US" altLang="en-US" sz="1200" baseline="0" dirty="0">
                <a:cs typeface="Arial" panose="020B0604020202020204" pitchFamily="34" charset="0"/>
              </a:rPr>
              <a:t> </a:t>
            </a:r>
            <a:r>
              <a:rPr lang="en-US" altLang="en-US" sz="1200" dirty="0">
                <a:cs typeface="Arial" panose="020B0604020202020204" pitchFamily="34" charset="0"/>
              </a:rPr>
              <a:t>treatment retention). </a:t>
            </a:r>
          </a:p>
          <a:p>
            <a:pPr marL="0" indent="0">
              <a:buFont typeface="Arial" panose="020B0604020202020204" pitchFamily="34" charset="0"/>
              <a:buNone/>
            </a:pPr>
            <a:endParaRPr lang="en-US" sz="1200" dirty="0">
              <a:cs typeface="Arial" panose="020B0604020202020204" pitchFamily="34" charset="0"/>
            </a:endParaRPr>
          </a:p>
          <a:p>
            <a:pPr marL="0" indent="0">
              <a:buFont typeface="Arial" panose="020B0604020202020204" pitchFamily="34" charset="0"/>
              <a:buNone/>
            </a:pPr>
            <a:r>
              <a:rPr lang="en-US" sz="1200" dirty="0">
                <a:cs typeface="Arial" panose="020B0604020202020204" pitchFamily="34" charset="0"/>
              </a:rPr>
              <a:t>Much more research is needed to determine if</a:t>
            </a:r>
            <a:r>
              <a:rPr lang="en-US" sz="1200" baseline="0" dirty="0">
                <a:cs typeface="Arial" panose="020B0604020202020204" pitchFamily="34" charset="0"/>
              </a:rPr>
              <a:t> any of these yield results that could lead to FDA approval for the treatment of stimulant use disorder. The medications that have shown some positive results are reviewed in the following slides.</a:t>
            </a:r>
          </a:p>
          <a:p>
            <a:pPr marL="0" indent="0">
              <a:buFont typeface="Arial" panose="020B0604020202020204" pitchFamily="34" charset="0"/>
              <a:buNone/>
            </a:pPr>
            <a:endParaRPr lang="en-US" sz="1200" baseline="0" dirty="0">
              <a:cs typeface="+mn-cs"/>
            </a:endParaRPr>
          </a:p>
          <a:p>
            <a:pPr marL="0" indent="0">
              <a:buFont typeface="Arial" panose="020B0604020202020204" pitchFamily="34" charset="0"/>
              <a:buNone/>
            </a:pPr>
            <a:r>
              <a:rPr lang="en-US" sz="1200" b="1" baseline="0" dirty="0">
                <a:cs typeface="Arial" panose="020B0604020202020204" pitchFamily="34" charset="0"/>
              </a:rPr>
              <a:t>REFERENCE:</a:t>
            </a:r>
          </a:p>
          <a:p>
            <a:pPr marL="457200" marR="0" indent="-457200">
              <a:lnSpc>
                <a:spcPct val="107000"/>
              </a:lnSpc>
              <a:spcBef>
                <a:spcPts val="0"/>
              </a:spcBef>
              <a:spcAft>
                <a:spcPts val="800"/>
              </a:spcAft>
              <a:tabLst>
                <a:tab pos="695325"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Skolnick, P. (2015). Emerging targets for stimulant use disorders: Where to invest in an era of constrained resources? </a:t>
            </a:r>
            <a:r>
              <a:rPr lang="en-US" sz="1800" i="1" dirty="0">
                <a:effectLst/>
                <a:latin typeface="Calibri" panose="020F0502020204030204" pitchFamily="34" charset="0"/>
                <a:ea typeface="Calibri" panose="020F0502020204030204" pitchFamily="34" charset="0"/>
                <a:cs typeface="Calibri" panose="020F0502020204030204" pitchFamily="34" charset="0"/>
              </a:rPr>
              <a:t>CNS &amp; Neurological Disorders - Drug Targets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14</a:t>
            </a:r>
            <a:r>
              <a:rPr lang="en-US" sz="1800" dirty="0">
                <a:effectLst/>
                <a:latin typeface="Calibri" panose="020F0502020204030204" pitchFamily="34" charset="0"/>
                <a:ea typeface="Calibri" panose="020F0502020204030204" pitchFamily="34" charset="0"/>
                <a:cs typeface="Calibri" panose="020F0502020204030204" pitchFamily="34" charset="0"/>
              </a:rPr>
              <a:t>, 691. </a:t>
            </a:r>
            <a:r>
              <a:rPr lang="en-US" sz="1800" u="sng" dirty="0">
                <a:solidFill>
                  <a:srgbClr val="333333"/>
                </a:solidFill>
                <a:effectLst/>
                <a:latin typeface="Calibri" panose="020F0502020204030204" pitchFamily="34" charset="0"/>
                <a:ea typeface="Calibri" panose="020F0502020204030204" pitchFamily="34" charset="0"/>
                <a:hlinkClick r:id="rId3"/>
              </a:rPr>
              <a:t>https://doi.org/10.2174/187152731406150624122404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325295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recent study by Trivedi and colleagues published in 2021 in the </a:t>
            </a:r>
            <a:r>
              <a:rPr lang="en-US" i="1" baseline="0" dirty="0"/>
              <a:t>New England Journal of Medicine </a:t>
            </a:r>
            <a:r>
              <a:rPr lang="en-US" baseline="0" dirty="0"/>
              <a:t>assessed the efficacy and safety of naltrexone plus bupropion to treat methamphetamine use disorder. The study included two stages; in the first stage, adults with moderate or severe methamphetamine use disorder were randomly assigned in a 0.26:0.74 ratio to receive either naltrexone-bupropion or matching injectable and oral placebo for six weeks. Those participants in the placebo group who did not have a response in stage 1 underwent a second randomization in stage 2 and were assigned in a 1:1 ratio to receive naltrexone-bupropion or placebo for an additional six weeks. The primary outcome was a response, defined by the study team as at least three methamphetamine-negative urine samples out of four obtained at the end of stage 1 or stage 2. The treatment effect was defined as the between-group difference in the overall weighted responses.</a:t>
            </a:r>
          </a:p>
          <a:p>
            <a:endParaRPr lang="en-US" baseline="0" dirty="0"/>
          </a:p>
          <a:p>
            <a:r>
              <a:rPr lang="en-US" baseline="0" dirty="0"/>
              <a:t>The second bullet provides the main results from the study. The weighted average response across the two stages was 13.6% with naltrexone-bupropion and 2.5% with placebo for an overall treatment effect of 11.1 percentage points. The study team concluded that among adults with methamphetamine use disorder, the response over a period of 12 weeks among those participants who received extended-release injectable naltrexone plus oral extended-release bupropion was low, but was higher than the response seen among the placebo group.</a:t>
            </a:r>
          </a:p>
          <a:p>
            <a:endParaRPr lang="en-US" baseline="0" dirty="0"/>
          </a:p>
          <a:p>
            <a:r>
              <a:rPr lang="en-US" b="1" baseline="0" dirty="0"/>
              <a:t>REFERENCE:</a:t>
            </a:r>
          </a:p>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Trivedi, M. H., Walker, R., Ling, W., Dela Cruz, A., Sharma, G., Carmody, T.,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Ghitza</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 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Wahle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Kim, M., Shores-Wilson, K.,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Sparenborg</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 Coffin, P., Schmitz, J., Wiest, K., Bart, G.,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Sonne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 C.,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Wakhlu</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 Rush, A. J., Nunes, E. V., &amp;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Shoptaw</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 (2021). Bupropion and Naltrexone in Methamphetamine Use Disorder.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New England Journal of Medicine</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384</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140–153.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https://doi.org/10.1056/NEJMoa2020214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277531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A few</a:t>
            </a:r>
            <a:r>
              <a:rPr lang="en-GB" altLang="en-US" baseline="0" dirty="0"/>
              <a:t> medicines that are approved for other conditions have shown some evidence of efficacy for methamphetamine use disorder. Evidence suggests that methylphenidate and topiramate may be useful for reducing stimulant use. Additionally, bupropion (an antidepressant), and topiramate (anticonvulsant/neurologic pain) may help prevent relapse in abstinent patients.</a:t>
            </a:r>
          </a:p>
          <a:p>
            <a:pPr eaLnBrk="1" hangingPunct="1"/>
            <a:endParaRPr lang="en-GB" altLang="en-US" baseline="0" dirty="0"/>
          </a:p>
          <a:p>
            <a:pPr eaLnBrk="1" hangingPunct="1"/>
            <a:r>
              <a:rPr lang="en-GB" altLang="en-US" b="1" baseline="0" dirty="0"/>
              <a:t>REFERENCES:</a:t>
            </a:r>
          </a:p>
          <a:p>
            <a:pPr eaLnBrk="1" hangingPunct="1"/>
            <a:r>
              <a:rPr lang="en-US" sz="1800" dirty="0">
                <a:effectLst/>
                <a:latin typeface="Calibri" panose="020F0502020204030204" pitchFamily="34" charset="0"/>
                <a:ea typeface="Calibri" panose="020F0502020204030204" pitchFamily="34" charset="0"/>
                <a:cs typeface="Calibri" panose="020F0502020204030204" pitchFamily="34" charset="0"/>
              </a:rPr>
              <a:t>Chan, B., Freeman, M., Kondo, K., Ayers, C., Montgomery, J., Paynter, R., &amp; </a:t>
            </a:r>
            <a:r>
              <a:rPr lang="en-US" sz="1800" dirty="0" err="1">
                <a:effectLst/>
                <a:latin typeface="Calibri" panose="020F0502020204030204" pitchFamily="34" charset="0"/>
                <a:ea typeface="Calibri" panose="020F0502020204030204" pitchFamily="34" charset="0"/>
                <a:cs typeface="Calibri" panose="020F0502020204030204" pitchFamily="34" charset="0"/>
              </a:rPr>
              <a:t>Kansagara</a:t>
            </a:r>
            <a:r>
              <a:rPr lang="en-US" sz="1800" dirty="0">
                <a:effectLst/>
                <a:latin typeface="Calibri" panose="020F0502020204030204" pitchFamily="34" charset="0"/>
                <a:ea typeface="Calibri" panose="020F0502020204030204" pitchFamily="34" charset="0"/>
                <a:cs typeface="Calibri" panose="020F0502020204030204" pitchFamily="34" charset="0"/>
              </a:rPr>
              <a:t>, D. (2019). Pharmacotherapy for methamphetamine/ amphetamine use disorder—A systematic review and meta-analysis. </a:t>
            </a:r>
            <a:r>
              <a:rPr lang="en-US" sz="1800" i="1" dirty="0">
                <a:effectLst/>
                <a:latin typeface="Calibri" panose="020F0502020204030204" pitchFamily="34" charset="0"/>
                <a:ea typeface="Calibri" panose="020F0502020204030204" pitchFamily="34" charset="0"/>
                <a:cs typeface="Calibri" panose="020F0502020204030204" pitchFamily="34" charset="0"/>
              </a:rPr>
              <a:t>Addiction, 114</a:t>
            </a:r>
            <a:r>
              <a:rPr lang="en-US" sz="1800" dirty="0">
                <a:effectLst/>
                <a:latin typeface="Calibri" panose="020F0502020204030204" pitchFamily="34" charset="0"/>
                <a:ea typeface="Calibri" panose="020F0502020204030204" pitchFamily="34" charset="0"/>
                <a:cs typeface="Calibri" panose="020F0502020204030204" pitchFamily="34" charset="0"/>
              </a:rPr>
              <a:t>, 2122–2136. </a:t>
            </a:r>
            <a:r>
              <a:rPr lang="en-US" sz="1800" u="sng" dirty="0">
                <a:solidFill>
                  <a:srgbClr val="333333"/>
                </a:solidFill>
                <a:effectLst/>
                <a:latin typeface="Calibri" panose="020F0502020204030204" pitchFamily="34" charset="0"/>
                <a:ea typeface="Calibri" panose="020F0502020204030204" pitchFamily="34" charset="0"/>
                <a:hlinkClick r:id="rId3"/>
              </a:rPr>
              <a:t>https://doi.org/10.1111/add.14755</a:t>
            </a:r>
            <a:endParaRPr lang="en-US" sz="1800" b="0" i="0" u="sng"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sz="1800" b="0" i="0" u="sng" kern="1200" dirty="0">
              <a:solidFill>
                <a:schemeClr val="tx1"/>
              </a:solidFill>
              <a:effectLst/>
              <a:latin typeface="Calibri" panose="020F0502020204030204" pitchFamily="34" charset="0"/>
              <a:ea typeface="+mn-ea"/>
              <a:cs typeface="Times New Roman" panose="02020603050405020304" pitchFamily="18" charset="0"/>
            </a:endParaRPr>
          </a:p>
          <a:p>
            <a:pPr eaLnBrk="1" hangingPunct="1"/>
            <a:r>
              <a:rPr lang="en-US" sz="1200" b="0" i="0" kern="1200" dirty="0">
                <a:solidFill>
                  <a:schemeClr val="tx1"/>
                </a:solidFill>
                <a:effectLst/>
                <a:latin typeface="+mn-lt"/>
                <a:ea typeface="+mn-ea"/>
                <a:cs typeface="+mn-cs"/>
              </a:rPr>
              <a:t>Chan, B., Kondo, K., Ayers, C., Freeman, M., Montgomery, J., Paynter, R., &amp; </a:t>
            </a:r>
            <a:r>
              <a:rPr lang="en-US" sz="1200" b="0" i="0" kern="1200" dirty="0" err="1">
                <a:solidFill>
                  <a:schemeClr val="tx1"/>
                </a:solidFill>
                <a:effectLst/>
                <a:latin typeface="+mn-lt"/>
                <a:ea typeface="+mn-ea"/>
                <a:cs typeface="+mn-cs"/>
              </a:rPr>
              <a:t>Kansagara</a:t>
            </a:r>
            <a:r>
              <a:rPr lang="en-US" sz="1200" b="0" i="0" kern="1200" dirty="0">
                <a:solidFill>
                  <a:schemeClr val="tx1"/>
                </a:solidFill>
                <a:effectLst/>
                <a:latin typeface="+mn-lt"/>
                <a:ea typeface="+mn-ea"/>
                <a:cs typeface="+mn-cs"/>
              </a:rPr>
              <a:t>, D. (2018).</a:t>
            </a:r>
            <a:r>
              <a:rPr lang="en-US" sz="1200" b="0" i="0"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Pharmacotherapy for Stimulant Use Disorders: A Systematic Review</a:t>
            </a:r>
            <a:r>
              <a:rPr lang="en-US" sz="1200" b="0" i="0" kern="1200" dirty="0">
                <a:solidFill>
                  <a:schemeClr val="tx1"/>
                </a:solidFill>
                <a:effectLst/>
                <a:latin typeface="+mn-lt"/>
                <a:ea typeface="+mn-ea"/>
                <a:cs typeface="+mn-cs"/>
              </a:rPr>
              <a:t>. Washington, DC: U.S. Department of Veterans Affairs.</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a:p>
        </p:txBody>
      </p:sp>
    </p:spTree>
    <p:extLst>
      <p:ext uri="{BB962C8B-B14F-4D97-AF65-F5344CB8AC3E}">
        <p14:creationId xmlns:p14="http://schemas.microsoft.com/office/powerpoint/2010/main" val="393858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t>A few</a:t>
            </a:r>
            <a:r>
              <a:rPr lang="en-GB" altLang="en-US" baseline="0" dirty="0"/>
              <a:t> medicines that have been approved for other conditions have shown some evidence of efficacy for cocaine use disorder. The strongest evidence to date includes bupropion (an antidepressant), psychostimulants (ADHD) and topiramate (anticonvulsant/neurologic pain) for increasing abstinence and antipsychotics for increasing treatment retention.</a:t>
            </a:r>
          </a:p>
          <a:p>
            <a:pPr eaLnBrk="1" hangingPunct="1"/>
            <a:endParaRPr lang="en-GB" altLang="en-US" baseline="0" dirty="0"/>
          </a:p>
          <a:p>
            <a:pPr eaLnBrk="1" hangingPunct="1"/>
            <a:r>
              <a:rPr lang="en-GB" altLang="en-US" b="1" baseline="0" dirty="0"/>
              <a:t>REFERENCES:</a:t>
            </a:r>
          </a:p>
          <a:p>
            <a:pPr eaLnBrk="1" hangingPunct="1"/>
            <a:r>
              <a:rPr lang="en-US" sz="1200" b="0" i="0" kern="1200" dirty="0">
                <a:solidFill>
                  <a:schemeClr val="tx1"/>
                </a:solidFill>
                <a:effectLst/>
                <a:latin typeface="+mn-lt"/>
                <a:ea typeface="+mn-ea"/>
                <a:cs typeface="+mn-cs"/>
              </a:rPr>
              <a:t>Chan, B., Kondo, K., Ayers, C., Freeman, M., Montgomery, J., Paynter, R., &amp; </a:t>
            </a:r>
            <a:r>
              <a:rPr lang="en-US" sz="1200" b="0" i="0" kern="1200" dirty="0" err="1">
                <a:solidFill>
                  <a:schemeClr val="tx1"/>
                </a:solidFill>
                <a:effectLst/>
                <a:latin typeface="+mn-lt"/>
                <a:ea typeface="+mn-ea"/>
                <a:cs typeface="+mn-cs"/>
              </a:rPr>
              <a:t>Kansagara</a:t>
            </a:r>
            <a:r>
              <a:rPr lang="en-US" sz="1200" b="0" i="0" kern="1200" dirty="0">
                <a:solidFill>
                  <a:schemeClr val="tx1"/>
                </a:solidFill>
                <a:effectLst/>
                <a:latin typeface="+mn-lt"/>
                <a:ea typeface="+mn-ea"/>
                <a:cs typeface="+mn-cs"/>
              </a:rPr>
              <a:t>, D. (2018).</a:t>
            </a:r>
            <a:r>
              <a:rPr lang="en-US" sz="1200" b="0" i="0" kern="1200" baseline="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Pharmacotherapy for Stimulant Use Disorders: A Systematic Review</a:t>
            </a:r>
            <a:r>
              <a:rPr lang="en-US" sz="1200" b="0" i="0" kern="1200" dirty="0">
                <a:solidFill>
                  <a:schemeClr val="tx1"/>
                </a:solidFill>
                <a:effectLst/>
                <a:latin typeface="+mn-lt"/>
                <a:ea typeface="+mn-ea"/>
                <a:cs typeface="+mn-cs"/>
              </a:rPr>
              <a:t>. Washington, DC: U.S. Department of Veterans Affairs.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0" dirty="0"/>
          </a:p>
          <a:p>
            <a:pPr marL="0" marR="0" indent="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Kampman</a:t>
            </a:r>
            <a:r>
              <a:rPr lang="en-US" sz="1800" dirty="0">
                <a:effectLst/>
                <a:latin typeface="Calibri" panose="020F0502020204030204" pitchFamily="34" charset="0"/>
                <a:ea typeface="Calibri" panose="020F0502020204030204" pitchFamily="34" charset="0"/>
                <a:cs typeface="Calibri" panose="020F0502020204030204" pitchFamily="34" charset="0"/>
              </a:rPr>
              <a:t>, K. M. (2019). The treatment of cocaine use disorder. </a:t>
            </a:r>
            <a:r>
              <a:rPr lang="en-US" sz="1800" i="1" dirty="0">
                <a:effectLst/>
                <a:latin typeface="Calibri" panose="020F0502020204030204" pitchFamily="34" charset="0"/>
                <a:ea typeface="Calibri" panose="020F0502020204030204" pitchFamily="34" charset="0"/>
                <a:cs typeface="Calibri" panose="020F0502020204030204" pitchFamily="34" charset="0"/>
              </a:rPr>
              <a:t>Science Advances, 5</a:t>
            </a:r>
            <a:r>
              <a:rPr lang="en-US" sz="1800" dirty="0">
                <a:effectLst/>
                <a:latin typeface="Calibri" panose="020F0502020204030204" pitchFamily="34" charset="0"/>
                <a:ea typeface="Calibri" panose="020F0502020204030204" pitchFamily="34" charset="0"/>
                <a:cs typeface="Calibri" panose="020F0502020204030204" pitchFamily="34" charset="0"/>
              </a:rPr>
              <a:t>, eaax1532. </a:t>
            </a:r>
            <a:r>
              <a:rPr lang="en-US" sz="1800" u="sng" dirty="0">
                <a:solidFill>
                  <a:srgbClr val="333333"/>
                </a:solidFill>
                <a:effectLst/>
                <a:latin typeface="Calibri" panose="020F0502020204030204" pitchFamily="34" charset="0"/>
                <a:ea typeface="Calibri" panose="020F0502020204030204" pitchFamily="34" charset="0"/>
                <a:hlinkClick r:id="rId3"/>
              </a:rPr>
              <a:t>https://doi.org/10.1126/sciadv.aax1532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0" dirty="0"/>
          </a:p>
          <a:p>
            <a:pPr marL="0" marR="0" indent="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Shorter, D., &amp; </a:t>
            </a:r>
            <a:r>
              <a:rPr lang="en-US" sz="1800" dirty="0" err="1">
                <a:effectLst/>
                <a:latin typeface="Calibri" panose="020F0502020204030204" pitchFamily="34" charset="0"/>
                <a:ea typeface="Calibri" panose="020F0502020204030204" pitchFamily="34" charset="0"/>
                <a:cs typeface="Calibri" panose="020F0502020204030204" pitchFamily="34" charset="0"/>
              </a:rPr>
              <a:t>Kosten</a:t>
            </a:r>
            <a:r>
              <a:rPr lang="en-US" sz="1800" dirty="0">
                <a:effectLst/>
                <a:latin typeface="Calibri" panose="020F0502020204030204" pitchFamily="34" charset="0"/>
                <a:ea typeface="Calibri" panose="020F0502020204030204" pitchFamily="34" charset="0"/>
                <a:cs typeface="Calibri" panose="020F0502020204030204" pitchFamily="34" charset="0"/>
              </a:rPr>
              <a:t>, T. R. (2011). Novel pharmacotherapeutic treatments for cocaine addiction. </a:t>
            </a:r>
            <a:r>
              <a:rPr lang="en-US" sz="1800" i="1" dirty="0">
                <a:effectLst/>
                <a:latin typeface="Calibri" panose="020F0502020204030204" pitchFamily="34" charset="0"/>
                <a:ea typeface="Calibri" panose="020F0502020204030204" pitchFamily="34" charset="0"/>
                <a:cs typeface="Calibri" panose="020F0502020204030204" pitchFamily="34" charset="0"/>
              </a:rPr>
              <a:t>BMC Medicine, 9, </a:t>
            </a:r>
            <a:r>
              <a:rPr lang="en-US" sz="1800" dirty="0">
                <a:effectLst/>
                <a:latin typeface="Calibri" panose="020F0502020204030204" pitchFamily="34" charset="0"/>
                <a:ea typeface="Calibri" panose="020F0502020204030204" pitchFamily="34" charset="0"/>
                <a:cs typeface="Calibri" panose="020F0502020204030204" pitchFamily="34" charset="0"/>
              </a:rPr>
              <a:t>119–127.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https://doi.org/10.1186/1741-7015-9-119</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Poling</a:t>
            </a:r>
            <a:r>
              <a:rPr lang="en-US" sz="1800" dirty="0">
                <a:effectLst/>
                <a:latin typeface="Calibri" panose="020F0502020204030204" pitchFamily="34" charset="0"/>
                <a:ea typeface="Calibri" panose="020F0502020204030204" pitchFamily="34" charset="0"/>
                <a:cs typeface="Calibri" panose="020F0502020204030204" pitchFamily="34" charset="0"/>
              </a:rPr>
              <a:t>, J., </a:t>
            </a:r>
            <a:r>
              <a:rPr lang="en-US" sz="1800" dirty="0" err="1">
                <a:effectLst/>
                <a:latin typeface="Calibri" panose="020F0502020204030204" pitchFamily="34" charset="0"/>
                <a:ea typeface="Calibri" panose="020F0502020204030204" pitchFamily="34" charset="0"/>
                <a:cs typeface="Calibri" panose="020F0502020204030204" pitchFamily="34" charset="0"/>
              </a:rPr>
              <a:t>Oliveto</a:t>
            </a:r>
            <a:r>
              <a:rPr lang="en-US" sz="1800" dirty="0">
                <a:effectLst/>
                <a:latin typeface="Calibri" panose="020F0502020204030204" pitchFamily="34" charset="0"/>
                <a:ea typeface="Calibri" panose="020F0502020204030204" pitchFamily="34" charset="0"/>
                <a:cs typeface="Calibri" panose="020F0502020204030204" pitchFamily="34" charset="0"/>
              </a:rPr>
              <a:t>, A., Petry, N., </a:t>
            </a:r>
            <a:r>
              <a:rPr lang="en-US" sz="1800" dirty="0" err="1">
                <a:effectLst/>
                <a:latin typeface="Calibri" panose="020F0502020204030204" pitchFamily="34" charset="0"/>
                <a:ea typeface="Calibri" panose="020F0502020204030204" pitchFamily="34" charset="0"/>
                <a:cs typeface="Calibri" panose="020F0502020204030204" pitchFamily="34" charset="0"/>
              </a:rPr>
              <a:t>Sofuoglu</a:t>
            </a:r>
            <a:r>
              <a:rPr lang="en-US" sz="1800" dirty="0">
                <a:effectLst/>
                <a:latin typeface="Calibri" panose="020F0502020204030204" pitchFamily="34" charset="0"/>
                <a:ea typeface="Calibri" panose="020F0502020204030204" pitchFamily="34" charset="0"/>
                <a:cs typeface="Calibri" panose="020F0502020204030204" pitchFamily="34" charset="0"/>
              </a:rPr>
              <a:t>, M., </a:t>
            </a:r>
            <a:r>
              <a:rPr lang="en-US" sz="1800" dirty="0" err="1">
                <a:effectLst/>
                <a:latin typeface="Calibri" panose="020F0502020204030204" pitchFamily="34" charset="0"/>
                <a:ea typeface="Calibri" panose="020F0502020204030204" pitchFamily="34" charset="0"/>
                <a:cs typeface="Calibri" panose="020F0502020204030204" pitchFamily="34" charset="0"/>
              </a:rPr>
              <a:t>Gonsai</a:t>
            </a:r>
            <a:r>
              <a:rPr lang="en-US" sz="1800" dirty="0">
                <a:effectLst/>
                <a:latin typeface="Calibri" panose="020F0502020204030204" pitchFamily="34" charset="0"/>
                <a:ea typeface="Calibri" panose="020F0502020204030204" pitchFamily="34" charset="0"/>
                <a:cs typeface="Calibri" panose="020F0502020204030204" pitchFamily="34" charset="0"/>
              </a:rPr>
              <a:t>, K., Gonzalez, G., Martell, B., &amp; </a:t>
            </a:r>
            <a:r>
              <a:rPr lang="en-US" sz="1800" dirty="0" err="1">
                <a:effectLst/>
                <a:latin typeface="Calibri" panose="020F0502020204030204" pitchFamily="34" charset="0"/>
                <a:ea typeface="Calibri" panose="020F0502020204030204" pitchFamily="34" charset="0"/>
                <a:cs typeface="Calibri" panose="020F0502020204030204" pitchFamily="34" charset="0"/>
              </a:rPr>
              <a:t>Kosten</a:t>
            </a:r>
            <a:r>
              <a:rPr lang="en-US" sz="1800" dirty="0">
                <a:effectLst/>
                <a:latin typeface="Calibri" panose="020F0502020204030204" pitchFamily="34" charset="0"/>
                <a:ea typeface="Calibri" panose="020F0502020204030204" pitchFamily="34" charset="0"/>
                <a:cs typeface="Calibri" panose="020F0502020204030204" pitchFamily="34" charset="0"/>
              </a:rPr>
              <a:t>, T. R. (2006). Six-month trial of bupropion with contingency management for cocaine dependence in a methadone-maintained population. </a:t>
            </a:r>
            <a:r>
              <a:rPr lang="en-US" sz="1800" i="1" dirty="0">
                <a:effectLst/>
                <a:latin typeface="Calibri" panose="020F0502020204030204" pitchFamily="34" charset="0"/>
                <a:ea typeface="Calibri" panose="020F0502020204030204" pitchFamily="34" charset="0"/>
                <a:cs typeface="Calibri" panose="020F0502020204030204" pitchFamily="34" charset="0"/>
              </a:rPr>
              <a:t>Archives of General Psychiatry</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63</a:t>
            </a:r>
            <a:r>
              <a:rPr lang="en-US" sz="1800" dirty="0">
                <a:effectLst/>
                <a:latin typeface="Calibri" panose="020F0502020204030204" pitchFamily="34" charset="0"/>
                <a:ea typeface="Calibri" panose="020F0502020204030204" pitchFamily="34" charset="0"/>
                <a:cs typeface="Calibri" panose="020F0502020204030204" pitchFamily="34" charset="0"/>
              </a:rPr>
              <a:t>, 219–228.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https://doi.org/10.1001/archpsyc.63.2.219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5</a:t>
            </a:fld>
            <a:endParaRPr lang="en-US"/>
          </a:p>
        </p:txBody>
      </p:sp>
    </p:spTree>
    <p:extLst>
      <p:ext uri="{BB962C8B-B14F-4D97-AF65-F5344CB8AC3E}">
        <p14:creationId xmlns:p14="http://schemas.microsoft.com/office/powerpoint/2010/main" val="2548249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0"/>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Medical Interventions for Stimulant Use Disorder</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Stimulants Mini-Deck #11</a:t>
            </a:r>
          </a:p>
        </p:txBody>
      </p:sp>
    </p:spTree>
    <p:extLst>
      <p:ext uri="{BB962C8B-B14F-4D97-AF65-F5344CB8AC3E}">
        <p14:creationId xmlns:p14="http://schemas.microsoft.com/office/powerpoint/2010/main" val="17602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33A1-D10A-8D8D-A4A6-45D1EC41E8F4}"/>
              </a:ext>
            </a:extLst>
          </p:cNvPr>
          <p:cNvSpPr>
            <a:spLocks noGrp="1"/>
          </p:cNvSpPr>
          <p:nvPr>
            <p:ph type="title"/>
          </p:nvPr>
        </p:nvSpPr>
        <p:spPr/>
        <p:txBody>
          <a:bodyPr>
            <a:normAutofit fontScale="90000"/>
          </a:bodyPr>
          <a:lstStyle/>
          <a:p>
            <a:r>
              <a:rPr lang="en-US" dirty="0"/>
              <a:t>Are there Medications for the Treatment of </a:t>
            </a:r>
            <a:br>
              <a:rPr lang="en-US" dirty="0"/>
            </a:br>
            <a:r>
              <a:rPr lang="en-US" dirty="0"/>
              <a:t>Stimulant Use Disorder?</a:t>
            </a:r>
          </a:p>
        </p:txBody>
      </p:sp>
      <p:sp>
        <p:nvSpPr>
          <p:cNvPr id="3" name="Content Placeholder 2">
            <a:extLst>
              <a:ext uri="{FF2B5EF4-FFF2-40B4-BE49-F238E27FC236}">
                <a16:creationId xmlns:a16="http://schemas.microsoft.com/office/drawing/2014/main" id="{CBCB2C38-09C6-587C-29B4-82CA639D98C4}"/>
              </a:ext>
            </a:extLst>
          </p:cNvPr>
          <p:cNvSpPr>
            <a:spLocks noGrp="1"/>
          </p:cNvSpPr>
          <p:nvPr>
            <p:ph idx="1"/>
          </p:nvPr>
        </p:nvSpPr>
        <p:spPr>
          <a:xfrm>
            <a:off x="914400" y="2184400"/>
            <a:ext cx="10360152" cy="3995738"/>
          </a:xfrm>
        </p:spPr>
        <p:txBody>
          <a:bodyPr/>
          <a:lstStyle/>
          <a:p>
            <a:pPr marL="342900" indent="-342900">
              <a:buFont typeface="Courier New" panose="02070309020205020404" pitchFamily="49" charset="0"/>
              <a:buChar char="o"/>
            </a:pPr>
            <a:r>
              <a:rPr lang="en-US" dirty="0"/>
              <a:t>The short answer is </a:t>
            </a:r>
            <a:r>
              <a:rPr lang="en-US" b="1" dirty="0">
                <a:solidFill>
                  <a:schemeClr val="accent3"/>
                </a:solidFill>
              </a:rPr>
              <a:t>NO</a:t>
            </a:r>
          </a:p>
          <a:p>
            <a:pPr marL="342900" indent="-342900">
              <a:buFont typeface="Courier New" panose="02070309020205020404" pitchFamily="49" charset="0"/>
              <a:buChar char="o"/>
            </a:pPr>
            <a:r>
              <a:rPr lang="en-US" dirty="0"/>
              <a:t>A few medicines have had positive results in clinical trials</a:t>
            </a:r>
          </a:p>
          <a:p>
            <a:pPr marL="342900" indent="-342900">
              <a:buFont typeface="Courier New" panose="02070309020205020404" pitchFamily="49" charset="0"/>
              <a:buChar char="o"/>
            </a:pPr>
            <a:r>
              <a:rPr lang="en-US" dirty="0"/>
              <a:t>To date, these medicines have not demonstrated reproducible results</a:t>
            </a:r>
          </a:p>
          <a:p>
            <a:pPr marL="342900" indent="-342900">
              <a:buFont typeface="Courier New" panose="02070309020205020404" pitchFamily="49" charset="0"/>
              <a:buChar char="o"/>
            </a:pPr>
            <a:r>
              <a:rPr lang="en-US" dirty="0"/>
              <a:t>Much more research is needed to determine the overall efficacy of these medicines</a:t>
            </a:r>
          </a:p>
        </p:txBody>
      </p:sp>
      <p:sp>
        <p:nvSpPr>
          <p:cNvPr id="4" name="Slide Number Placeholder 3">
            <a:extLst>
              <a:ext uri="{FF2B5EF4-FFF2-40B4-BE49-F238E27FC236}">
                <a16:creationId xmlns:a16="http://schemas.microsoft.com/office/drawing/2014/main" id="{250B18EC-AAC5-647C-15B3-A02287EFA2B9}"/>
              </a:ext>
            </a:extLst>
          </p:cNvPr>
          <p:cNvSpPr>
            <a:spLocks noGrp="1"/>
          </p:cNvSpPr>
          <p:nvPr>
            <p:ph type="sldNum" sz="quarter" idx="10"/>
          </p:nvPr>
        </p:nvSpPr>
        <p:spPr/>
        <p:txBody>
          <a:bodyPr/>
          <a:lstStyle/>
          <a:p>
            <a:fld id="{40297E34-0326-6442-A83A-7AC02FF9B76A}" type="slidenum">
              <a:rPr lang="en-US" smtClean="0"/>
              <a:pPr/>
              <a:t>2</a:t>
            </a:fld>
            <a:endParaRPr lang="en-US" dirty="0"/>
          </a:p>
        </p:txBody>
      </p:sp>
      <p:sp>
        <p:nvSpPr>
          <p:cNvPr id="5" name="TextBox 4">
            <a:extLst>
              <a:ext uri="{FF2B5EF4-FFF2-40B4-BE49-F238E27FC236}">
                <a16:creationId xmlns:a16="http://schemas.microsoft.com/office/drawing/2014/main" id="{2D0CBD9F-2730-4140-C334-0F5381D2C4C5}"/>
              </a:ext>
            </a:extLst>
          </p:cNvPr>
          <p:cNvSpPr txBox="1"/>
          <p:nvPr/>
        </p:nvSpPr>
        <p:spPr>
          <a:xfrm>
            <a:off x="8900160" y="6538278"/>
            <a:ext cx="3291840" cy="307777"/>
          </a:xfrm>
          <a:prstGeom prst="rect">
            <a:avLst/>
          </a:prstGeom>
          <a:noFill/>
        </p:spPr>
        <p:txBody>
          <a:bodyPr wrap="square" rtlCol="0">
            <a:spAutoFit/>
          </a:bodyPr>
          <a:lstStyle/>
          <a:p>
            <a:pPr algn="r"/>
            <a:r>
              <a:rPr lang="en-US" sz="1400" dirty="0"/>
              <a:t>SOURCE: Skolnick, 2015.</a:t>
            </a:r>
          </a:p>
        </p:txBody>
      </p:sp>
    </p:spTree>
    <p:extLst>
      <p:ext uri="{BB962C8B-B14F-4D97-AF65-F5344CB8AC3E}">
        <p14:creationId xmlns:p14="http://schemas.microsoft.com/office/powerpoint/2010/main" val="323589721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33A1-D10A-8D8D-A4A6-45D1EC41E8F4}"/>
              </a:ext>
            </a:extLst>
          </p:cNvPr>
          <p:cNvSpPr>
            <a:spLocks noGrp="1"/>
          </p:cNvSpPr>
          <p:nvPr>
            <p:ph type="title"/>
          </p:nvPr>
        </p:nvSpPr>
        <p:spPr/>
        <p:txBody>
          <a:bodyPr>
            <a:normAutofit fontScale="90000"/>
          </a:bodyPr>
          <a:lstStyle/>
          <a:p>
            <a:r>
              <a:rPr lang="en-US" dirty="0"/>
              <a:t>What Do the Results of the Latest Methamphetamine Medication Trial Tell Us?</a:t>
            </a:r>
          </a:p>
        </p:txBody>
      </p:sp>
      <p:sp>
        <p:nvSpPr>
          <p:cNvPr id="3" name="Content Placeholder 2">
            <a:extLst>
              <a:ext uri="{FF2B5EF4-FFF2-40B4-BE49-F238E27FC236}">
                <a16:creationId xmlns:a16="http://schemas.microsoft.com/office/drawing/2014/main" id="{CBCB2C38-09C6-587C-29B4-82CA639D98C4}"/>
              </a:ext>
            </a:extLst>
          </p:cNvPr>
          <p:cNvSpPr>
            <a:spLocks noGrp="1"/>
          </p:cNvSpPr>
          <p:nvPr>
            <p:ph idx="1"/>
          </p:nvPr>
        </p:nvSpPr>
        <p:spPr>
          <a:xfrm>
            <a:off x="914400" y="2184400"/>
            <a:ext cx="10360152" cy="3995738"/>
          </a:xfrm>
        </p:spPr>
        <p:txBody>
          <a:bodyPr/>
          <a:lstStyle/>
          <a:p>
            <a:pPr marL="342900" indent="-342900">
              <a:buFont typeface="Courier New" panose="02070309020205020404" pitchFamily="49" charset="0"/>
              <a:buChar char="o"/>
            </a:pPr>
            <a:r>
              <a:rPr lang="en-US" dirty="0"/>
              <a:t>Multi-site double-blind, two-state, placebo-controlled trial to evaluate the efficacy and safety of extended-release injectable naltrexone plus oral extended-release bupropion</a:t>
            </a:r>
          </a:p>
          <a:p>
            <a:pPr marL="342900" indent="-342900">
              <a:buFont typeface="Courier New" panose="02070309020205020404" pitchFamily="49" charset="0"/>
              <a:buChar char="o"/>
            </a:pPr>
            <a:r>
              <a:rPr lang="en-US" dirty="0"/>
              <a:t>403 participants enrolled in stage 1; 225 participants enrolled in stage 2</a:t>
            </a:r>
          </a:p>
          <a:p>
            <a:pPr marL="1028700" lvl="1" indent="-342900">
              <a:buFont typeface="Courier New" panose="02070309020205020404" pitchFamily="49" charset="0"/>
              <a:buChar char="o"/>
            </a:pPr>
            <a:r>
              <a:rPr lang="en-US" dirty="0"/>
              <a:t>Stage 1: 18 of 109 participants </a:t>
            </a:r>
            <a:r>
              <a:rPr lang="en-US" dirty="0">
                <a:solidFill>
                  <a:schemeClr val="accent3"/>
                </a:solidFill>
              </a:rPr>
              <a:t>(16.5%) in the naltrexone-bupropion group</a:t>
            </a:r>
            <a:r>
              <a:rPr lang="en-US" dirty="0"/>
              <a:t> and 10 of 294 (3.4%) in the placebo group had a response</a:t>
            </a:r>
          </a:p>
          <a:p>
            <a:pPr marL="1028700" lvl="1" indent="-342900">
              <a:buFont typeface="Courier New" panose="02070309020205020404" pitchFamily="49" charset="0"/>
              <a:buChar char="o"/>
            </a:pPr>
            <a:r>
              <a:rPr lang="en-US" dirty="0"/>
              <a:t>Stage 2: 13 of 114 </a:t>
            </a:r>
            <a:r>
              <a:rPr lang="en-US" dirty="0">
                <a:solidFill>
                  <a:schemeClr val="accent3"/>
                </a:solidFill>
              </a:rPr>
              <a:t>(11.4%) in naltrexone-bupropion group </a:t>
            </a:r>
            <a:r>
              <a:rPr lang="en-US" dirty="0"/>
              <a:t>and 2 of 111 (1.8%) in the placebo group had a response</a:t>
            </a:r>
          </a:p>
        </p:txBody>
      </p:sp>
      <p:sp>
        <p:nvSpPr>
          <p:cNvPr id="4" name="Slide Number Placeholder 3">
            <a:extLst>
              <a:ext uri="{FF2B5EF4-FFF2-40B4-BE49-F238E27FC236}">
                <a16:creationId xmlns:a16="http://schemas.microsoft.com/office/drawing/2014/main" id="{250B18EC-AAC5-647C-15B3-A02287EFA2B9}"/>
              </a:ext>
            </a:extLst>
          </p:cNvPr>
          <p:cNvSpPr>
            <a:spLocks noGrp="1"/>
          </p:cNvSpPr>
          <p:nvPr>
            <p:ph type="sldNum" sz="quarter" idx="10"/>
          </p:nvPr>
        </p:nvSpPr>
        <p:spPr/>
        <p:txBody>
          <a:bodyPr/>
          <a:lstStyle/>
          <a:p>
            <a:fld id="{40297E34-0326-6442-A83A-7AC02FF9B76A}" type="slidenum">
              <a:rPr lang="en-US" smtClean="0"/>
              <a:pPr/>
              <a:t>3</a:t>
            </a:fld>
            <a:endParaRPr lang="en-US" dirty="0"/>
          </a:p>
        </p:txBody>
      </p:sp>
      <p:sp>
        <p:nvSpPr>
          <p:cNvPr id="5" name="TextBox 4">
            <a:extLst>
              <a:ext uri="{FF2B5EF4-FFF2-40B4-BE49-F238E27FC236}">
                <a16:creationId xmlns:a16="http://schemas.microsoft.com/office/drawing/2014/main" id="{2D0CBD9F-2730-4140-C334-0F5381D2C4C5}"/>
              </a:ext>
            </a:extLst>
          </p:cNvPr>
          <p:cNvSpPr txBox="1"/>
          <p:nvPr/>
        </p:nvSpPr>
        <p:spPr>
          <a:xfrm>
            <a:off x="8900160" y="6538278"/>
            <a:ext cx="3291840" cy="307777"/>
          </a:xfrm>
          <a:prstGeom prst="rect">
            <a:avLst/>
          </a:prstGeom>
          <a:noFill/>
        </p:spPr>
        <p:txBody>
          <a:bodyPr wrap="square" rtlCol="0">
            <a:spAutoFit/>
          </a:bodyPr>
          <a:lstStyle/>
          <a:p>
            <a:pPr algn="r"/>
            <a:r>
              <a:rPr lang="en-US" sz="1400" dirty="0"/>
              <a:t>SOURCE: Trivedi et al., 2021.</a:t>
            </a:r>
          </a:p>
        </p:txBody>
      </p:sp>
    </p:spTree>
    <p:extLst>
      <p:ext uri="{BB962C8B-B14F-4D97-AF65-F5344CB8AC3E}">
        <p14:creationId xmlns:p14="http://schemas.microsoft.com/office/powerpoint/2010/main" val="18974264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33A1-D10A-8D8D-A4A6-45D1EC41E8F4}"/>
              </a:ext>
            </a:extLst>
          </p:cNvPr>
          <p:cNvSpPr>
            <a:spLocks noGrp="1"/>
          </p:cNvSpPr>
          <p:nvPr>
            <p:ph type="title"/>
          </p:nvPr>
        </p:nvSpPr>
        <p:spPr/>
        <p:txBody>
          <a:bodyPr>
            <a:normAutofit fontScale="90000"/>
          </a:bodyPr>
          <a:lstStyle/>
          <a:p>
            <a:r>
              <a:rPr lang="en-US" dirty="0"/>
              <a:t>Medications Considered for Methamphetamine Use Disorder</a:t>
            </a:r>
          </a:p>
        </p:txBody>
      </p:sp>
      <p:sp>
        <p:nvSpPr>
          <p:cNvPr id="3" name="Content Placeholder 2">
            <a:extLst>
              <a:ext uri="{FF2B5EF4-FFF2-40B4-BE49-F238E27FC236}">
                <a16:creationId xmlns:a16="http://schemas.microsoft.com/office/drawing/2014/main" id="{CBCB2C38-09C6-587C-29B4-82CA639D98C4}"/>
              </a:ext>
            </a:extLst>
          </p:cNvPr>
          <p:cNvSpPr>
            <a:spLocks noGrp="1"/>
          </p:cNvSpPr>
          <p:nvPr>
            <p:ph idx="1"/>
          </p:nvPr>
        </p:nvSpPr>
        <p:spPr>
          <a:xfrm>
            <a:off x="914400" y="2184400"/>
            <a:ext cx="10360152" cy="3995738"/>
          </a:xfrm>
        </p:spPr>
        <p:txBody>
          <a:bodyPr>
            <a:normAutofit lnSpcReduction="10000"/>
          </a:bodyPr>
          <a:lstStyle/>
          <a:p>
            <a:r>
              <a:rPr lang="en-US" dirty="0"/>
              <a:t>A 2019 meta-analysis of medication trials found no strong/consistent evidence for MA abstinence, reducing use, or improving treatment retention. </a:t>
            </a:r>
          </a:p>
          <a:p>
            <a:endParaRPr lang="en-US" dirty="0"/>
          </a:p>
          <a:p>
            <a:r>
              <a:rPr lang="en-US" b="1" u="sng" dirty="0"/>
              <a:t>Some evidence found to support:</a:t>
            </a:r>
          </a:p>
          <a:p>
            <a:pPr marL="342900" indent="-342900">
              <a:buFont typeface="Arial" panose="020B0604020202020204" pitchFamily="34" charset="0"/>
              <a:buChar char="•"/>
            </a:pPr>
            <a:r>
              <a:rPr lang="en-US" dirty="0">
                <a:solidFill>
                  <a:schemeClr val="accent3"/>
                </a:solidFill>
              </a:rPr>
              <a:t>Methylphenidate</a:t>
            </a:r>
          </a:p>
          <a:p>
            <a:pPr marL="342900" indent="-342900">
              <a:buFont typeface="Arial" panose="020B0604020202020204" pitchFamily="34" charset="0"/>
              <a:buChar char="•"/>
            </a:pPr>
            <a:r>
              <a:rPr lang="en-US" dirty="0">
                <a:solidFill>
                  <a:schemeClr val="accent3"/>
                </a:solidFill>
              </a:rPr>
              <a:t>Topiramate (better if abstinent at treatment entry)</a:t>
            </a:r>
          </a:p>
          <a:p>
            <a:pPr marL="342900" indent="-342900">
              <a:buFont typeface="Arial" panose="020B0604020202020204" pitchFamily="34" charset="0"/>
              <a:buChar char="•"/>
            </a:pPr>
            <a:r>
              <a:rPr lang="en-US" dirty="0">
                <a:solidFill>
                  <a:schemeClr val="accent3"/>
                </a:solidFill>
              </a:rPr>
              <a:t>Bupropion (better in low severity users)</a:t>
            </a:r>
          </a:p>
          <a:p>
            <a:pPr marL="342900" indent="-342900">
              <a:buFont typeface="Arial" panose="020B0604020202020204" pitchFamily="34" charset="0"/>
              <a:buChar char="•"/>
            </a:pPr>
            <a:r>
              <a:rPr lang="en-US" dirty="0">
                <a:solidFill>
                  <a:schemeClr val="accent3"/>
                </a:solidFill>
              </a:rPr>
              <a:t>Mirtazapine</a:t>
            </a:r>
          </a:p>
          <a:p>
            <a:pPr marL="342900" indent="-342900">
              <a:buFont typeface="Arial" panose="020B0604020202020204" pitchFamily="34" charset="0"/>
              <a:buChar char="•"/>
            </a:pPr>
            <a:r>
              <a:rPr lang="en-US" dirty="0">
                <a:solidFill>
                  <a:schemeClr val="accent3"/>
                </a:solidFill>
              </a:rPr>
              <a:t>Naltrexone</a:t>
            </a:r>
          </a:p>
        </p:txBody>
      </p:sp>
      <p:sp>
        <p:nvSpPr>
          <p:cNvPr id="4" name="Slide Number Placeholder 3">
            <a:extLst>
              <a:ext uri="{FF2B5EF4-FFF2-40B4-BE49-F238E27FC236}">
                <a16:creationId xmlns:a16="http://schemas.microsoft.com/office/drawing/2014/main" id="{250B18EC-AAC5-647C-15B3-A02287EFA2B9}"/>
              </a:ext>
            </a:extLst>
          </p:cNvPr>
          <p:cNvSpPr>
            <a:spLocks noGrp="1"/>
          </p:cNvSpPr>
          <p:nvPr>
            <p:ph type="sldNum" sz="quarter" idx="10"/>
          </p:nvPr>
        </p:nvSpPr>
        <p:spPr/>
        <p:txBody>
          <a:bodyPr/>
          <a:lstStyle/>
          <a:p>
            <a:fld id="{40297E34-0326-6442-A83A-7AC02FF9B76A}" type="slidenum">
              <a:rPr lang="en-US" smtClean="0"/>
              <a:pPr/>
              <a:t>4</a:t>
            </a:fld>
            <a:endParaRPr lang="en-US" dirty="0"/>
          </a:p>
        </p:txBody>
      </p:sp>
      <p:sp>
        <p:nvSpPr>
          <p:cNvPr id="5" name="TextBox 4">
            <a:extLst>
              <a:ext uri="{FF2B5EF4-FFF2-40B4-BE49-F238E27FC236}">
                <a16:creationId xmlns:a16="http://schemas.microsoft.com/office/drawing/2014/main" id="{2D0CBD9F-2730-4140-C334-0F5381D2C4C5}"/>
              </a:ext>
            </a:extLst>
          </p:cNvPr>
          <p:cNvSpPr txBox="1"/>
          <p:nvPr/>
        </p:nvSpPr>
        <p:spPr>
          <a:xfrm>
            <a:off x="7447280" y="6538278"/>
            <a:ext cx="4744720" cy="307777"/>
          </a:xfrm>
          <a:prstGeom prst="rect">
            <a:avLst/>
          </a:prstGeom>
          <a:noFill/>
        </p:spPr>
        <p:txBody>
          <a:bodyPr wrap="square" rtlCol="0">
            <a:spAutoFit/>
          </a:bodyPr>
          <a:lstStyle/>
          <a:p>
            <a:pPr algn="r"/>
            <a:r>
              <a:rPr lang="en-US" sz="1400" dirty="0"/>
              <a:t>SOURCES: Chan et al., 2019; Chan et al., 2018.</a:t>
            </a:r>
          </a:p>
        </p:txBody>
      </p:sp>
    </p:spTree>
    <p:extLst>
      <p:ext uri="{BB962C8B-B14F-4D97-AF65-F5344CB8AC3E}">
        <p14:creationId xmlns:p14="http://schemas.microsoft.com/office/powerpoint/2010/main" val="256749618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33A1-D10A-8D8D-A4A6-45D1EC41E8F4}"/>
              </a:ext>
            </a:extLst>
          </p:cNvPr>
          <p:cNvSpPr>
            <a:spLocks noGrp="1"/>
          </p:cNvSpPr>
          <p:nvPr>
            <p:ph type="title"/>
          </p:nvPr>
        </p:nvSpPr>
        <p:spPr/>
        <p:txBody>
          <a:bodyPr>
            <a:normAutofit/>
          </a:bodyPr>
          <a:lstStyle/>
          <a:p>
            <a:r>
              <a:rPr lang="en-US" dirty="0"/>
              <a:t>Medications Considered for Cocaine Use Disorder</a:t>
            </a:r>
          </a:p>
        </p:txBody>
      </p:sp>
      <p:sp>
        <p:nvSpPr>
          <p:cNvPr id="3" name="Content Placeholder 2">
            <a:extLst>
              <a:ext uri="{FF2B5EF4-FFF2-40B4-BE49-F238E27FC236}">
                <a16:creationId xmlns:a16="http://schemas.microsoft.com/office/drawing/2014/main" id="{CBCB2C38-09C6-587C-29B4-82CA639D98C4}"/>
              </a:ext>
            </a:extLst>
          </p:cNvPr>
          <p:cNvSpPr>
            <a:spLocks noGrp="1"/>
          </p:cNvSpPr>
          <p:nvPr>
            <p:ph idx="1"/>
          </p:nvPr>
        </p:nvSpPr>
        <p:spPr>
          <a:xfrm>
            <a:off x="914400" y="2184400"/>
            <a:ext cx="10360152" cy="3995738"/>
          </a:xfrm>
        </p:spPr>
        <p:txBody>
          <a:bodyPr>
            <a:normAutofit lnSpcReduction="10000"/>
          </a:bodyPr>
          <a:lstStyle/>
          <a:p>
            <a:r>
              <a:rPr lang="en-US" dirty="0"/>
              <a:t>A 2018 meta-analysis of medication trials found no strong/consistent evidence for cocaine abstinence, reducing use, or improving treatment retention. Strongest evidence for bupropion, psychostimulants, topiramate for abstinence and antipsychotics for retention.</a:t>
            </a:r>
          </a:p>
          <a:p>
            <a:endParaRPr lang="en-US" dirty="0"/>
          </a:p>
          <a:p>
            <a:r>
              <a:rPr lang="en-US" b="1" u="sng" dirty="0"/>
              <a:t>Other research has found some evidence for:</a:t>
            </a:r>
          </a:p>
          <a:p>
            <a:pPr marL="342900" indent="-342900">
              <a:buFont typeface="Arial" panose="020B0604020202020204" pitchFamily="34" charset="0"/>
              <a:buChar char="•"/>
            </a:pPr>
            <a:r>
              <a:rPr lang="en-US" dirty="0">
                <a:solidFill>
                  <a:schemeClr val="accent3"/>
                </a:solidFill>
              </a:rPr>
              <a:t>Modafinil (dopamine agonist)</a:t>
            </a:r>
          </a:p>
          <a:p>
            <a:pPr marL="342900" indent="-342900">
              <a:buFont typeface="Arial" panose="020B0604020202020204" pitchFamily="34" charset="0"/>
              <a:buChar char="•"/>
            </a:pPr>
            <a:r>
              <a:rPr lang="en-US" dirty="0">
                <a:solidFill>
                  <a:schemeClr val="accent3"/>
                </a:solidFill>
              </a:rPr>
              <a:t>Disulfiram</a:t>
            </a:r>
          </a:p>
          <a:p>
            <a:pPr marL="342900" indent="-342900">
              <a:buFont typeface="Arial" panose="020B0604020202020204" pitchFamily="34" charset="0"/>
              <a:buChar char="•"/>
            </a:pPr>
            <a:r>
              <a:rPr lang="en-US" dirty="0">
                <a:solidFill>
                  <a:schemeClr val="accent3"/>
                </a:solidFill>
              </a:rPr>
              <a:t>Propranolol</a:t>
            </a:r>
          </a:p>
          <a:p>
            <a:pPr marL="342900" indent="-342900">
              <a:buFont typeface="Arial" panose="020B0604020202020204" pitchFamily="34" charset="0"/>
              <a:buChar char="•"/>
            </a:pPr>
            <a:r>
              <a:rPr lang="en-US" dirty="0" err="1">
                <a:solidFill>
                  <a:schemeClr val="accent3"/>
                </a:solidFill>
              </a:rPr>
              <a:t>Buprenorphine+naltrexone</a:t>
            </a:r>
            <a:endParaRPr lang="en-US" dirty="0">
              <a:solidFill>
                <a:schemeClr val="accent3"/>
              </a:solidFill>
            </a:endParaRPr>
          </a:p>
        </p:txBody>
      </p:sp>
      <p:sp>
        <p:nvSpPr>
          <p:cNvPr id="4" name="Slide Number Placeholder 3">
            <a:extLst>
              <a:ext uri="{FF2B5EF4-FFF2-40B4-BE49-F238E27FC236}">
                <a16:creationId xmlns:a16="http://schemas.microsoft.com/office/drawing/2014/main" id="{250B18EC-AAC5-647C-15B3-A02287EFA2B9}"/>
              </a:ext>
            </a:extLst>
          </p:cNvPr>
          <p:cNvSpPr>
            <a:spLocks noGrp="1"/>
          </p:cNvSpPr>
          <p:nvPr>
            <p:ph type="sldNum" sz="quarter" idx="10"/>
          </p:nvPr>
        </p:nvSpPr>
        <p:spPr/>
        <p:txBody>
          <a:bodyPr/>
          <a:lstStyle/>
          <a:p>
            <a:fld id="{40297E34-0326-6442-A83A-7AC02FF9B76A}" type="slidenum">
              <a:rPr lang="en-US" smtClean="0"/>
              <a:pPr/>
              <a:t>5</a:t>
            </a:fld>
            <a:endParaRPr lang="en-US" dirty="0"/>
          </a:p>
        </p:txBody>
      </p:sp>
      <p:sp>
        <p:nvSpPr>
          <p:cNvPr id="5" name="TextBox 4">
            <a:extLst>
              <a:ext uri="{FF2B5EF4-FFF2-40B4-BE49-F238E27FC236}">
                <a16:creationId xmlns:a16="http://schemas.microsoft.com/office/drawing/2014/main" id="{2D0CBD9F-2730-4140-C334-0F5381D2C4C5}"/>
              </a:ext>
            </a:extLst>
          </p:cNvPr>
          <p:cNvSpPr txBox="1"/>
          <p:nvPr/>
        </p:nvSpPr>
        <p:spPr>
          <a:xfrm>
            <a:off x="2997200" y="6538278"/>
            <a:ext cx="9194800" cy="307777"/>
          </a:xfrm>
          <a:prstGeom prst="rect">
            <a:avLst/>
          </a:prstGeom>
          <a:noFill/>
        </p:spPr>
        <p:txBody>
          <a:bodyPr wrap="square" rtlCol="0">
            <a:spAutoFit/>
          </a:bodyPr>
          <a:lstStyle/>
          <a:p>
            <a:pPr algn="r"/>
            <a:r>
              <a:rPr lang="en-US" sz="1400" dirty="0"/>
              <a:t>SOURCES: Chan et al., 2018; </a:t>
            </a:r>
            <a:r>
              <a:rPr lang="en-US" sz="1400" dirty="0" err="1"/>
              <a:t>Kampman</a:t>
            </a:r>
            <a:r>
              <a:rPr lang="en-US" sz="1400" dirty="0"/>
              <a:t>, 2019; Shorter &amp; </a:t>
            </a:r>
            <a:r>
              <a:rPr lang="en-US" sz="1400" dirty="0" err="1"/>
              <a:t>Kosten</a:t>
            </a:r>
            <a:r>
              <a:rPr lang="en-US" sz="1400" dirty="0"/>
              <a:t>, 2011; Poling et al., 2006.</a:t>
            </a:r>
          </a:p>
        </p:txBody>
      </p:sp>
    </p:spTree>
    <p:extLst>
      <p:ext uri="{BB962C8B-B14F-4D97-AF65-F5344CB8AC3E}">
        <p14:creationId xmlns:p14="http://schemas.microsoft.com/office/powerpoint/2010/main" val="313327969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2.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3.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4.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245</TotalTime>
  <Words>1812</Words>
  <Application>Microsoft Office PowerPoint</Application>
  <PresentationFormat>Widescreen</PresentationFormat>
  <Paragraphs>81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Courier New</vt:lpstr>
      <vt:lpstr>Office Theme</vt:lpstr>
      <vt:lpstr>Medical Interventions for Stimulant Use Disorder</vt:lpstr>
      <vt:lpstr>Are there Medications for the Treatment of  Stimulant Use Disorder?</vt:lpstr>
      <vt:lpstr>What Do the Results of the Latest Methamphetamine Medication Trial Tell Us?</vt:lpstr>
      <vt:lpstr>Medications Considered for Methamphetamine Use Disorder</vt:lpstr>
      <vt:lpstr>Medications Considered for Cocaine Use Disorder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64</cp:revision>
  <dcterms:created xsi:type="dcterms:W3CDTF">2022-06-22T17:25:43Z</dcterms:created>
  <dcterms:modified xsi:type="dcterms:W3CDTF">2022-08-17T14:15:14Z</dcterms:modified>
</cp:coreProperties>
</file>