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
  </p:notesMasterIdLst>
  <p:sldIdLst>
    <p:sldId id="256" r:id="rId2"/>
    <p:sldId id="26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AAD"/>
    <a:srgbClr val="405742"/>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4"/>
    <p:restoredTop sz="58794" autoAdjust="0"/>
  </p:normalViewPr>
  <p:slideViewPr>
    <p:cSldViewPr snapToGrid="0" snapToObjects="1">
      <p:cViewPr varScale="1">
        <p:scale>
          <a:sx n="67" d="100"/>
          <a:sy n="67" d="100"/>
        </p:scale>
        <p:origin x="2406"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016/j.drugalcdep.2020.108060" TargetMode="External"/><Relationship Id="rId7" Type="http://schemas.openxmlformats.org/officeDocument/2006/relationships/hyperlink" Target="https://doi.org/10.1111/j.1360-0443.2004.00707.x"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doi.org/10.1080/10550887.2014.950029" TargetMode="External"/><Relationship Id="rId5" Type="http://schemas.openxmlformats.org/officeDocument/2006/relationships/hyperlink" Target="https://doi.org/10.1016/j.drugalcdep.2015.08.029" TargetMode="External"/><Relationship Id="rId4" Type="http://schemas.openxmlformats.org/officeDocument/2006/relationships/hyperlink" Target="https://doi.org/10.1016/j.jsat.2019.09.00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200" dirty="0" err="1">
                <a:effectLst/>
                <a:latin typeface="Calibri" panose="020F0502020204030204" pitchFamily="34" charset="0"/>
                <a:ea typeface="Calibri" panose="020F0502020204030204" pitchFamily="34" charset="0"/>
              </a:rPr>
              <a:t>Juntenen</a:t>
            </a:r>
            <a:r>
              <a:rPr lang="en-US" sz="12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If you require further information, please do not hesitate to contact the MPATTC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or PSATTC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and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Date last updated: August 17, 2022.</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A recent meta-analysis of </a:t>
            </a:r>
            <a:r>
              <a:rPr lang="en-US" altLang="en-US" noProof="0" dirty="0"/>
              <a:t>behavioral</a:t>
            </a:r>
            <a:r>
              <a:rPr lang="en-GB" altLang="en-US" baseline="0" dirty="0"/>
              <a:t> treatments for methamphetamine use disorder indicate that Contingency Management is far superior to all other treatments. The effect may be improved by combining with Community Reinforcement Approach or Cognitive Behavioral Therapy. </a:t>
            </a:r>
            <a:r>
              <a:rPr lang="en-GB" altLang="en-US" dirty="0"/>
              <a:t>Previous research has</a:t>
            </a:r>
            <a:r>
              <a:rPr lang="en-GB" altLang="en-US" baseline="0" dirty="0"/>
              <a:t> provided some evidence for motivational interviewing, physical exercise, mindfulness meditation, and the Matrix Model.</a:t>
            </a:r>
            <a:endParaRPr lang="en-GB" altLang="en-US" dirty="0"/>
          </a:p>
          <a:p>
            <a:endParaRPr lang="en-US" dirty="0"/>
          </a:p>
          <a:p>
            <a:r>
              <a:rPr lang="en-US" b="1" dirty="0"/>
              <a:t>REFERENCES:</a:t>
            </a:r>
          </a:p>
          <a:p>
            <a:r>
              <a:rPr lang="en-US" sz="1800" dirty="0" err="1">
                <a:effectLst/>
                <a:latin typeface="Calibri" panose="020F0502020204030204" pitchFamily="34" charset="0"/>
                <a:ea typeface="Calibri" panose="020F0502020204030204" pitchFamily="34" charset="0"/>
                <a:cs typeface="Calibri" panose="020F0502020204030204" pitchFamily="34" charset="0"/>
              </a:rPr>
              <a:t>AshaRani</a:t>
            </a:r>
            <a:r>
              <a:rPr lang="en-US" sz="1800" dirty="0">
                <a:effectLst/>
                <a:latin typeface="Calibri" panose="020F0502020204030204" pitchFamily="34" charset="0"/>
                <a:ea typeface="Calibri" panose="020F0502020204030204" pitchFamily="34" charset="0"/>
                <a:cs typeface="Calibri" panose="020F0502020204030204" pitchFamily="34" charset="0"/>
              </a:rPr>
              <a:t>, P. V., </a:t>
            </a:r>
            <a:r>
              <a:rPr lang="en-US" sz="1800" dirty="0" err="1">
                <a:effectLst/>
                <a:latin typeface="Calibri" panose="020F0502020204030204" pitchFamily="34" charset="0"/>
                <a:ea typeface="Calibri" panose="020F0502020204030204" pitchFamily="34" charset="0"/>
                <a:cs typeface="Calibri" panose="020F0502020204030204" pitchFamily="34" charset="0"/>
              </a:rPr>
              <a:t>Hombali</a:t>
            </a:r>
            <a:r>
              <a:rPr lang="en-US" sz="1800" dirty="0">
                <a:effectLst/>
                <a:latin typeface="Calibri" panose="020F0502020204030204" pitchFamily="34" charset="0"/>
                <a:ea typeface="Calibri" panose="020F0502020204030204" pitchFamily="34" charset="0"/>
                <a:cs typeface="Calibri" panose="020F0502020204030204" pitchFamily="34" charset="0"/>
              </a:rPr>
              <a:t>, A., </a:t>
            </a:r>
            <a:r>
              <a:rPr lang="en-US" sz="1800" dirty="0" err="1">
                <a:effectLst/>
                <a:latin typeface="Calibri" panose="020F0502020204030204" pitchFamily="34" charset="0"/>
                <a:ea typeface="Calibri" panose="020F0502020204030204" pitchFamily="34" charset="0"/>
                <a:cs typeface="Calibri" panose="020F0502020204030204" pitchFamily="34" charset="0"/>
              </a:rPr>
              <a:t>Seow</a:t>
            </a:r>
            <a:r>
              <a:rPr lang="en-US" sz="1800" dirty="0">
                <a:effectLst/>
                <a:latin typeface="Calibri" panose="020F0502020204030204" pitchFamily="34" charset="0"/>
                <a:ea typeface="Calibri" panose="020F0502020204030204" pitchFamily="34" charset="0"/>
                <a:cs typeface="Calibri" panose="020F0502020204030204" pitchFamily="34" charset="0"/>
              </a:rPr>
              <a:t>, E., Ong, W. J., Tan, J. H., &amp; Subramaniam, M. (2020). Non-pharmacological interventions for methamphetamine use disorder: a systematic review. </a:t>
            </a:r>
            <a:r>
              <a:rPr lang="en-US" sz="1800" i="1" dirty="0">
                <a:effectLst/>
                <a:latin typeface="Calibri" panose="020F0502020204030204" pitchFamily="34" charset="0"/>
                <a:ea typeface="Calibri" panose="020F0502020204030204" pitchFamily="34" charset="0"/>
                <a:cs typeface="Calibri" panose="020F0502020204030204" pitchFamily="34" charset="0"/>
              </a:rPr>
              <a:t>Drug and Alcohol Dependence, 212</a:t>
            </a:r>
            <a:r>
              <a:rPr lang="en-US" sz="1800" dirty="0">
                <a:effectLst/>
                <a:latin typeface="Calibri" panose="020F0502020204030204" pitchFamily="34" charset="0"/>
                <a:ea typeface="Calibri" panose="020F0502020204030204" pitchFamily="34" charset="0"/>
                <a:cs typeface="Calibri" panose="020F0502020204030204" pitchFamily="34" charset="0"/>
              </a:rPr>
              <a:t>, 108060.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https://doi.org/10.1016/j.drugalcdep.2020.108060</a:t>
            </a:r>
            <a:endPar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rPr>
              <a:t>Stuart, A. M., Baker, A. L., Denham, A., Lee, N. K., Hall, A., </a:t>
            </a:r>
            <a:r>
              <a:rPr lang="en-US" sz="1800" dirty="0" err="1">
                <a:solidFill>
                  <a:srgbClr val="000000"/>
                </a:solidFill>
                <a:effectLst/>
                <a:latin typeface="Calibri" panose="020F0502020204030204" pitchFamily="34" charset="0"/>
                <a:ea typeface="Calibri" panose="020F0502020204030204" pitchFamily="34" charset="0"/>
              </a:rPr>
              <a:t>Oldmeadow</a:t>
            </a:r>
            <a:r>
              <a:rPr lang="en-US" sz="1800" dirty="0">
                <a:solidFill>
                  <a:srgbClr val="000000"/>
                </a:solidFill>
                <a:effectLst/>
                <a:latin typeface="Calibri" panose="020F0502020204030204" pitchFamily="34" charset="0"/>
                <a:ea typeface="Calibri" panose="020F0502020204030204" pitchFamily="34" charset="0"/>
              </a:rPr>
              <a:t>, C., Dunlop, A., Bowman, J., &amp; McCarter, K. (2020). Psychological treatment for methamphetamine use and associated psychiatric symptom outcomes: A systematic review. </a:t>
            </a:r>
            <a:r>
              <a:rPr lang="en-US" sz="1800" i="1" dirty="0">
                <a:solidFill>
                  <a:srgbClr val="000000"/>
                </a:solidFill>
                <a:effectLst/>
                <a:latin typeface="Calibri" panose="020F0502020204030204" pitchFamily="34" charset="0"/>
                <a:ea typeface="Calibri" panose="020F0502020204030204" pitchFamily="34" charset="0"/>
              </a:rPr>
              <a:t>Journal of Substance Abuse Treatment</a:t>
            </a:r>
            <a:r>
              <a:rPr lang="en-US" sz="1800" dirty="0">
                <a:solidFill>
                  <a:srgbClr val="000000"/>
                </a:solidFill>
                <a:effectLst/>
                <a:latin typeface="Calibri" panose="020F0502020204030204" pitchFamily="34" charset="0"/>
                <a:ea typeface="Calibri" panose="020F0502020204030204" pitchFamily="34" charset="0"/>
              </a:rPr>
              <a:t>, </a:t>
            </a:r>
            <a:r>
              <a:rPr lang="en-US" sz="1800" i="1" dirty="0">
                <a:solidFill>
                  <a:srgbClr val="000000"/>
                </a:solidFill>
                <a:effectLst/>
                <a:latin typeface="Calibri" panose="020F0502020204030204" pitchFamily="34" charset="0"/>
                <a:ea typeface="Calibri" panose="020F0502020204030204" pitchFamily="34" charset="0"/>
              </a:rPr>
              <a:t>109</a:t>
            </a:r>
            <a:r>
              <a:rPr lang="en-US" sz="1800" dirty="0">
                <a:solidFill>
                  <a:srgbClr val="000000"/>
                </a:solidFill>
                <a:effectLst/>
                <a:latin typeface="Calibri" panose="020F0502020204030204" pitchFamily="34" charset="0"/>
                <a:ea typeface="Calibri" panose="020F0502020204030204" pitchFamily="34" charset="0"/>
              </a:rPr>
              <a:t>, 61–79.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https://doi.org/10.1016/j.jsat.2019.09.005</a:t>
            </a:r>
            <a:endPar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r>
              <a:rPr lang="en-US" sz="1800" dirty="0">
                <a:effectLst/>
                <a:latin typeface="Calibri" panose="020F0502020204030204" pitchFamily="34" charset="0"/>
                <a:ea typeface="Calibri" panose="020F0502020204030204" pitchFamily="34" charset="0"/>
                <a:cs typeface="Calibri" panose="020F0502020204030204" pitchFamily="34" charset="0"/>
              </a:rPr>
              <a:t>Rawson, R. A., </a:t>
            </a:r>
            <a:r>
              <a:rPr lang="en-US" sz="1800" dirty="0" err="1">
                <a:effectLst/>
                <a:latin typeface="Calibri" panose="020F0502020204030204" pitchFamily="34" charset="0"/>
                <a:ea typeface="Calibri" panose="020F0502020204030204" pitchFamily="34" charset="0"/>
                <a:cs typeface="Calibri" panose="020F0502020204030204" pitchFamily="34" charset="0"/>
              </a:rPr>
              <a:t>Chudzynski</a:t>
            </a:r>
            <a:r>
              <a:rPr lang="en-US" sz="1800" dirty="0">
                <a:effectLst/>
                <a:latin typeface="Calibri" panose="020F0502020204030204" pitchFamily="34" charset="0"/>
                <a:ea typeface="Calibri" panose="020F0502020204030204" pitchFamily="34" charset="0"/>
                <a:cs typeface="Calibri" panose="020F0502020204030204" pitchFamily="34" charset="0"/>
              </a:rPr>
              <a:t>, J., Mooney, L., Gonzales, R., Ang, A., Dickerson, D., </a:t>
            </a:r>
            <a:r>
              <a:rPr lang="en-US" sz="1800" dirty="0" err="1">
                <a:effectLst/>
                <a:latin typeface="Calibri" panose="020F0502020204030204" pitchFamily="34" charset="0"/>
                <a:ea typeface="Calibri" panose="020F0502020204030204" pitchFamily="34" charset="0"/>
                <a:cs typeface="Calibri" panose="020F0502020204030204" pitchFamily="34" charset="0"/>
              </a:rPr>
              <a:t>Penate</a:t>
            </a:r>
            <a:r>
              <a:rPr lang="en-US" sz="1800" dirty="0">
                <a:effectLst/>
                <a:latin typeface="Calibri" panose="020F0502020204030204" pitchFamily="34" charset="0"/>
                <a:ea typeface="Calibri" panose="020F0502020204030204" pitchFamily="34" charset="0"/>
                <a:cs typeface="Calibri" panose="020F0502020204030204" pitchFamily="34" charset="0"/>
              </a:rPr>
              <a:t>, J., Salem, B. A., Dolezal, B., &amp; Cooper, C. B. (2015). Impact of an exercise intervention on methamphetamine use outcomes post-residential treatment care. </a:t>
            </a:r>
            <a:r>
              <a:rPr lang="en-US" sz="1800" i="1" dirty="0">
                <a:effectLst/>
                <a:latin typeface="Calibri" panose="020F0502020204030204" pitchFamily="34" charset="0"/>
                <a:ea typeface="Calibri" panose="020F0502020204030204" pitchFamily="34" charset="0"/>
                <a:cs typeface="Calibri" panose="020F0502020204030204" pitchFamily="34" charset="0"/>
              </a:rPr>
              <a:t>Drug and Alcohol Dependence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i="1" dirty="0">
                <a:effectLst/>
                <a:latin typeface="Calibri" panose="020F0502020204030204" pitchFamily="34" charset="0"/>
                <a:ea typeface="Calibri" panose="020F0502020204030204" pitchFamily="34" charset="0"/>
                <a:cs typeface="Calibri" panose="020F0502020204030204" pitchFamily="34" charset="0"/>
              </a:rPr>
              <a:t>156</a:t>
            </a:r>
            <a:r>
              <a:rPr lang="en-US" sz="1800" dirty="0">
                <a:effectLst/>
                <a:latin typeface="Calibri" panose="020F0502020204030204" pitchFamily="34" charset="0"/>
                <a:ea typeface="Calibri" panose="020F0502020204030204" pitchFamily="34" charset="0"/>
                <a:cs typeface="Calibri" panose="020F0502020204030204" pitchFamily="34" charset="0"/>
              </a:rPr>
              <a:t>, 21–28.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https://doi.org/10.1016/j.drugalcdep.2015.08.029</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err="1">
                <a:effectLst/>
                <a:latin typeface="Calibri" panose="020F0502020204030204" pitchFamily="34" charset="0"/>
                <a:ea typeface="Calibri" panose="020F0502020204030204" pitchFamily="34" charset="0"/>
                <a:cs typeface="Calibri" panose="020F0502020204030204" pitchFamily="34" charset="0"/>
              </a:rPr>
              <a:t>Polcin</a:t>
            </a:r>
            <a:r>
              <a:rPr lang="en-US" sz="1800" dirty="0">
                <a:effectLst/>
                <a:latin typeface="Calibri" panose="020F0502020204030204" pitchFamily="34" charset="0"/>
                <a:ea typeface="Calibri" panose="020F0502020204030204" pitchFamily="34" charset="0"/>
                <a:cs typeface="Calibri" panose="020F0502020204030204" pitchFamily="34" charset="0"/>
              </a:rPr>
              <a:t>, D. L., Bond, J., </a:t>
            </a:r>
            <a:r>
              <a:rPr lang="en-US" sz="1800" dirty="0" err="1">
                <a:effectLst/>
                <a:latin typeface="Calibri" panose="020F0502020204030204" pitchFamily="34" charset="0"/>
                <a:ea typeface="Calibri" panose="020F0502020204030204" pitchFamily="34" charset="0"/>
                <a:cs typeface="Calibri" panose="020F0502020204030204" pitchFamily="34" charset="0"/>
              </a:rPr>
              <a:t>Korcha</a:t>
            </a:r>
            <a:r>
              <a:rPr lang="en-US" sz="1800" dirty="0">
                <a:effectLst/>
                <a:latin typeface="Calibri" panose="020F0502020204030204" pitchFamily="34" charset="0"/>
                <a:ea typeface="Calibri" panose="020F0502020204030204" pitchFamily="34" charset="0"/>
                <a:cs typeface="Calibri" panose="020F0502020204030204" pitchFamily="34" charset="0"/>
              </a:rPr>
              <a:t>, R., Nayak, M. B., Galloway, G. P., &amp; Evans, K. (2014). Randomized trial of intensive motivational interviewing for methamphetamine dependence. </a:t>
            </a:r>
            <a:r>
              <a:rPr lang="en-US" sz="1800" i="1" dirty="0">
                <a:effectLst/>
                <a:latin typeface="Calibri" panose="020F0502020204030204" pitchFamily="34" charset="0"/>
                <a:ea typeface="Calibri" panose="020F0502020204030204" pitchFamily="34" charset="0"/>
                <a:cs typeface="Calibri" panose="020F0502020204030204" pitchFamily="34" charset="0"/>
              </a:rPr>
              <a:t>Journal of Addictive Disease, 33, </a:t>
            </a:r>
            <a:r>
              <a:rPr lang="en-US" sz="1800" dirty="0">
                <a:effectLst/>
                <a:latin typeface="Calibri" panose="020F0502020204030204" pitchFamily="34" charset="0"/>
                <a:ea typeface="Calibri" panose="020F0502020204030204" pitchFamily="34" charset="0"/>
                <a:cs typeface="Calibri" panose="020F0502020204030204" pitchFamily="34" charset="0"/>
              </a:rPr>
              <a:t>253–265. </a:t>
            </a:r>
            <a:r>
              <a:rPr lang="en-US" sz="1800" u="sng" dirty="0">
                <a:solidFill>
                  <a:srgbClr val="333333"/>
                </a:solidFill>
                <a:effectLst/>
                <a:latin typeface="Calibri" panose="020F0502020204030204" pitchFamily="34" charset="0"/>
                <a:ea typeface="Calibri" panose="020F0502020204030204" pitchFamily="34" charset="0"/>
                <a:hlinkClick r:id="rId6"/>
              </a:rPr>
              <a:t>https://doi.org/10.1080/10550887.2014.950029</a:t>
            </a:r>
            <a:endPar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a:solidFill>
                  <a:srgbClr val="212121"/>
                </a:solidFill>
                <a:effectLst/>
                <a:latin typeface="Calibri" panose="020F0502020204030204" pitchFamily="34" charset="0"/>
                <a:ea typeface="Calibri" panose="020F0502020204030204" pitchFamily="34" charset="0"/>
                <a:cs typeface="Calibri" panose="020F0502020204030204" pitchFamily="34" charset="0"/>
              </a:rPr>
              <a:t>Rawson</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R. A., Marinelli-Casey, P., Anglin, M. D.,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Dickow</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 Frazier, Y., Gallagher, C., Galloway, G. P.,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Herrell</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J., Huber, A., McCann, M. J.,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Obert</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J., Pennell, S.,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Reiber</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C.,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Vandersloot</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D., </a:t>
            </a:r>
            <a:r>
              <a:rPr lang="en-US" sz="180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Zweben</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J., &amp; Methamphetamine Treatment Project Corporate Authors (2004). A multi-site comparison of psychosocial approaches for the treatment of methamphetamine dependence.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Addiction (Abingdon, England)</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99</a:t>
            </a:r>
            <a:r>
              <a:rPr lang="en-US" sz="18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(6), 708–717.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https://doi.org/10.1111/j.1360-0443.2004.00707.x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2</a:t>
            </a:fld>
            <a:endParaRPr lang="en-US"/>
          </a:p>
        </p:txBody>
      </p:sp>
    </p:spTree>
    <p:extLst>
      <p:ext uri="{BB962C8B-B14F-4D97-AF65-F5344CB8AC3E}">
        <p14:creationId xmlns:p14="http://schemas.microsoft.com/office/powerpoint/2010/main" val="3252952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0"/>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lstStyle/>
          <a:p>
            <a:r>
              <a:rPr lang="en-US" dirty="0"/>
              <a:t>Behavioral Interventions for Stimulant Use Disorder</a:t>
            </a:r>
          </a:p>
        </p:txBody>
      </p:sp>
      <p:sp>
        <p:nvSpPr>
          <p:cNvPr id="7" name="Subtitle 6">
            <a:extLst>
              <a:ext uri="{FF2B5EF4-FFF2-40B4-BE49-F238E27FC236}">
                <a16:creationId xmlns:a16="http://schemas.microsoft.com/office/drawing/2014/main" id="{538734AD-D26F-BD25-06EE-B42CA81FCEAE}"/>
              </a:ext>
            </a:extLst>
          </p:cNvPr>
          <p:cNvSpPr>
            <a:spLocks noGrp="1"/>
          </p:cNvSpPr>
          <p:nvPr>
            <p:ph type="subTitle" idx="1"/>
          </p:nvPr>
        </p:nvSpPr>
        <p:spPr/>
        <p:txBody>
          <a:bodyPr/>
          <a:lstStyle/>
          <a:p>
            <a:r>
              <a:rPr lang="en-US" dirty="0"/>
              <a:t>Stimulants Mini-Deck #12</a:t>
            </a:r>
          </a:p>
        </p:txBody>
      </p:sp>
    </p:spTree>
    <p:extLst>
      <p:ext uri="{BB962C8B-B14F-4D97-AF65-F5344CB8AC3E}">
        <p14:creationId xmlns:p14="http://schemas.microsoft.com/office/powerpoint/2010/main" val="17602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33A1-D10A-8D8D-A4A6-45D1EC41E8F4}"/>
              </a:ext>
            </a:extLst>
          </p:cNvPr>
          <p:cNvSpPr>
            <a:spLocks noGrp="1"/>
          </p:cNvSpPr>
          <p:nvPr>
            <p:ph type="title"/>
          </p:nvPr>
        </p:nvSpPr>
        <p:spPr/>
        <p:txBody>
          <a:bodyPr>
            <a:normAutofit fontScale="90000"/>
          </a:bodyPr>
          <a:lstStyle/>
          <a:p>
            <a:r>
              <a:rPr lang="en-US" dirty="0"/>
              <a:t>Treatments for Stimulant Use Disorder with Empirical Support</a:t>
            </a:r>
          </a:p>
        </p:txBody>
      </p:sp>
      <p:sp>
        <p:nvSpPr>
          <p:cNvPr id="3" name="Content Placeholder 2">
            <a:extLst>
              <a:ext uri="{FF2B5EF4-FFF2-40B4-BE49-F238E27FC236}">
                <a16:creationId xmlns:a16="http://schemas.microsoft.com/office/drawing/2014/main" id="{CBCB2C38-09C6-587C-29B4-82CA639D98C4}"/>
              </a:ext>
            </a:extLst>
          </p:cNvPr>
          <p:cNvSpPr>
            <a:spLocks noGrp="1"/>
          </p:cNvSpPr>
          <p:nvPr>
            <p:ph idx="1"/>
          </p:nvPr>
        </p:nvSpPr>
        <p:spPr>
          <a:xfrm>
            <a:off x="914400" y="2184400"/>
            <a:ext cx="10360152" cy="3995738"/>
          </a:xfrm>
        </p:spPr>
        <p:txBody>
          <a:bodyPr>
            <a:normAutofit lnSpcReduction="10000"/>
          </a:bodyPr>
          <a:lstStyle/>
          <a:p>
            <a:pPr marL="342900" indent="-342900">
              <a:buFont typeface="Arial" panose="020B0604020202020204" pitchFamily="34" charset="0"/>
              <a:buChar char="•"/>
            </a:pPr>
            <a:r>
              <a:rPr lang="en-US" dirty="0">
                <a:solidFill>
                  <a:schemeClr val="accent3"/>
                </a:solidFill>
              </a:rPr>
              <a:t>Contingency Management/Incentives (CM)</a:t>
            </a:r>
          </a:p>
          <a:p>
            <a:pPr marL="342900" indent="-342900">
              <a:buFont typeface="Arial" panose="020B0604020202020204" pitchFamily="34" charset="0"/>
              <a:buChar char="•"/>
            </a:pPr>
            <a:r>
              <a:rPr lang="en-US" dirty="0">
                <a:solidFill>
                  <a:schemeClr val="accent3"/>
                </a:solidFill>
              </a:rPr>
              <a:t>Community Reinforcement Approach (CRA)</a:t>
            </a:r>
          </a:p>
          <a:p>
            <a:pPr marL="342900" indent="-342900">
              <a:buFont typeface="Arial" panose="020B0604020202020204" pitchFamily="34" charset="0"/>
              <a:buChar char="•"/>
            </a:pPr>
            <a:r>
              <a:rPr lang="en-US" dirty="0">
                <a:solidFill>
                  <a:schemeClr val="accent3"/>
                </a:solidFill>
              </a:rPr>
              <a:t>Cognitive Behavioral Therapy (CBT)</a:t>
            </a:r>
          </a:p>
          <a:p>
            <a:endParaRPr lang="en-US" dirty="0"/>
          </a:p>
          <a:p>
            <a:r>
              <a:rPr lang="en-US" dirty="0"/>
              <a:t>Other approaches with interest:</a:t>
            </a:r>
          </a:p>
          <a:p>
            <a:pPr marL="342900" indent="-342900">
              <a:buFont typeface="Arial" panose="020B0604020202020204" pitchFamily="34" charset="0"/>
              <a:buChar char="•"/>
            </a:pPr>
            <a:r>
              <a:rPr lang="en-US" dirty="0"/>
              <a:t>Matrix Model</a:t>
            </a:r>
          </a:p>
          <a:p>
            <a:pPr marL="342900" indent="-342900">
              <a:buFont typeface="Arial" panose="020B0604020202020204" pitchFamily="34" charset="0"/>
              <a:buChar char="•"/>
            </a:pPr>
            <a:r>
              <a:rPr lang="en-US" dirty="0"/>
              <a:t>Motivational Interviewing</a:t>
            </a:r>
          </a:p>
          <a:p>
            <a:pPr marL="342900" indent="-342900">
              <a:buFont typeface="Arial" panose="020B0604020202020204" pitchFamily="34" charset="0"/>
              <a:buChar char="•"/>
            </a:pPr>
            <a:r>
              <a:rPr lang="en-US" dirty="0"/>
              <a:t>Physical Exercise</a:t>
            </a:r>
          </a:p>
          <a:p>
            <a:pPr marL="342900" indent="-342900">
              <a:buFont typeface="Arial" panose="020B0604020202020204" pitchFamily="34" charset="0"/>
              <a:buChar char="•"/>
            </a:pPr>
            <a:r>
              <a:rPr lang="en-US" dirty="0"/>
              <a:t>Mindfulness Meditation</a:t>
            </a:r>
          </a:p>
        </p:txBody>
      </p:sp>
      <p:sp>
        <p:nvSpPr>
          <p:cNvPr id="4" name="Slide Number Placeholder 3">
            <a:extLst>
              <a:ext uri="{FF2B5EF4-FFF2-40B4-BE49-F238E27FC236}">
                <a16:creationId xmlns:a16="http://schemas.microsoft.com/office/drawing/2014/main" id="{250B18EC-AAC5-647C-15B3-A02287EFA2B9}"/>
              </a:ext>
            </a:extLst>
          </p:cNvPr>
          <p:cNvSpPr>
            <a:spLocks noGrp="1"/>
          </p:cNvSpPr>
          <p:nvPr>
            <p:ph type="sldNum" sz="quarter" idx="10"/>
          </p:nvPr>
        </p:nvSpPr>
        <p:spPr/>
        <p:txBody>
          <a:bodyPr/>
          <a:lstStyle/>
          <a:p>
            <a:fld id="{40297E34-0326-6442-A83A-7AC02FF9B76A}" type="slidenum">
              <a:rPr lang="en-US" smtClean="0"/>
              <a:pPr/>
              <a:t>2</a:t>
            </a:fld>
            <a:endParaRPr lang="en-US" dirty="0"/>
          </a:p>
        </p:txBody>
      </p:sp>
      <p:sp>
        <p:nvSpPr>
          <p:cNvPr id="5" name="TextBox 4">
            <a:extLst>
              <a:ext uri="{FF2B5EF4-FFF2-40B4-BE49-F238E27FC236}">
                <a16:creationId xmlns:a16="http://schemas.microsoft.com/office/drawing/2014/main" id="{2D0CBD9F-2730-4140-C334-0F5381D2C4C5}"/>
              </a:ext>
            </a:extLst>
          </p:cNvPr>
          <p:cNvSpPr txBox="1"/>
          <p:nvPr/>
        </p:nvSpPr>
        <p:spPr>
          <a:xfrm>
            <a:off x="2611120" y="6535738"/>
            <a:ext cx="9580880" cy="307777"/>
          </a:xfrm>
          <a:prstGeom prst="rect">
            <a:avLst/>
          </a:prstGeom>
          <a:noFill/>
        </p:spPr>
        <p:txBody>
          <a:bodyPr wrap="square" rtlCol="0">
            <a:spAutoFit/>
          </a:bodyPr>
          <a:lstStyle/>
          <a:p>
            <a:pPr algn="r"/>
            <a:r>
              <a:rPr lang="en-US" sz="1400" dirty="0"/>
              <a:t>SOURCES: </a:t>
            </a:r>
            <a:r>
              <a:rPr lang="en-US" sz="1400" dirty="0" err="1"/>
              <a:t>AshaRani</a:t>
            </a:r>
            <a:r>
              <a:rPr lang="en-US" sz="1400" dirty="0"/>
              <a:t> et al., 2020; Stuart et al., 2020; Rawson et al., 2015; </a:t>
            </a:r>
            <a:r>
              <a:rPr lang="en-US" sz="1400" dirty="0" err="1"/>
              <a:t>Polcin</a:t>
            </a:r>
            <a:r>
              <a:rPr lang="en-US" sz="1400" dirty="0"/>
              <a:t> et al., 2014; Rawson et al. 2004.</a:t>
            </a:r>
          </a:p>
        </p:txBody>
      </p:sp>
    </p:spTree>
    <p:extLst>
      <p:ext uri="{BB962C8B-B14F-4D97-AF65-F5344CB8AC3E}">
        <p14:creationId xmlns:p14="http://schemas.microsoft.com/office/powerpoint/2010/main" val="323589721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241</TotalTime>
  <Words>1082</Words>
  <Application>Microsoft Office PowerPoint</Application>
  <PresentationFormat>Widescreen</PresentationFormat>
  <Paragraphs>39</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Behavioral Interventions for Stimulant Use Disorder</vt:lpstr>
      <vt:lpstr>Treatments for Stimulant Use Disorder with Empirical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Rutkowski, Beth</cp:lastModifiedBy>
  <cp:revision>63</cp:revision>
  <dcterms:created xsi:type="dcterms:W3CDTF">2022-06-22T17:25:43Z</dcterms:created>
  <dcterms:modified xsi:type="dcterms:W3CDTF">2022-08-17T14:17:24Z</dcterms:modified>
</cp:coreProperties>
</file>