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AAD"/>
    <a:srgbClr val="405742"/>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35678" autoAdjust="0"/>
  </p:normalViewPr>
  <p:slideViewPr>
    <p:cSldViewPr snapToGrid="0" snapToObjects="1">
      <p:cViewPr varScale="1">
        <p:scale>
          <a:sx n="40" d="100"/>
          <a:sy n="40" d="100"/>
        </p:scale>
        <p:origin x="3444"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02/14651858.CD003023.pub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371/journal.pmed.100271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16/j.drugalcdep.2020.10830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37/ccp000055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doi.org/10.1001/jamanetworkopen.2021.8049" TargetMode="External"/><Relationship Id="rId4" Type="http://schemas.openxmlformats.org/officeDocument/2006/relationships/hyperlink" Target="https://doi.org/10.1002/jeab.77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16/S0140-6736(19)32230-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200" dirty="0" err="1">
                <a:effectLst/>
                <a:latin typeface="Calibri" panose="020F0502020204030204" pitchFamily="34" charset="0"/>
                <a:ea typeface="Calibri" panose="020F0502020204030204" pitchFamily="34" charset="0"/>
              </a:rPr>
              <a:t>Juntenen</a:t>
            </a:r>
            <a:r>
              <a:rPr lang="en-US" sz="12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If you require further information, please do not hesitate to contact the MPATTC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or PSATTC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and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Date last updated: August 17, 2022.</a:t>
            </a:r>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 next five slides provide a summary of a series of meta-analyses that have been conducted between 2007 and 2021.</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 meta-analysis is a formal study designed</a:t>
            </a:r>
            <a:r>
              <a:rPr lang="en-US" sz="1200" b="0" i="0" kern="1200" baseline="0" dirty="0">
                <a:solidFill>
                  <a:schemeClr val="tx1"/>
                </a:solidFill>
                <a:effectLst/>
                <a:latin typeface="+mn-lt"/>
                <a:ea typeface="+mn-ea"/>
                <a:cs typeface="+mn-cs"/>
              </a:rPr>
              <a:t> to </a:t>
            </a:r>
            <a:r>
              <a:rPr lang="en-US" sz="1200" b="0" i="0" kern="1200" dirty="0">
                <a:solidFill>
                  <a:schemeClr val="tx1"/>
                </a:solidFill>
                <a:effectLst/>
                <a:latin typeface="+mn-lt"/>
                <a:ea typeface="+mn-ea"/>
                <a:cs typeface="+mn-cs"/>
              </a:rPr>
              <a:t>assess previous research studies to determine what a body</a:t>
            </a:r>
            <a:r>
              <a:rPr lang="en-US" sz="1200" b="0" i="0" kern="1200" baseline="0" dirty="0">
                <a:solidFill>
                  <a:schemeClr val="tx1"/>
                </a:solidFill>
                <a:effectLst/>
                <a:latin typeface="+mn-lt"/>
                <a:ea typeface="+mn-ea"/>
                <a:cs typeface="+mn-cs"/>
              </a:rPr>
              <a:t> of research says about a particular topic. </a:t>
            </a:r>
            <a:r>
              <a:rPr lang="en-US" sz="1200" b="0" i="0" kern="1200" dirty="0">
                <a:solidFill>
                  <a:schemeClr val="tx1"/>
                </a:solidFill>
                <a:effectLst/>
                <a:latin typeface="+mn-lt"/>
                <a:ea typeface="+mn-ea"/>
                <a:cs typeface="+mn-cs"/>
              </a:rPr>
              <a:t>The benefits of conducting a meta</a:t>
            </a: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analysis include consolidating</a:t>
            </a:r>
            <a:r>
              <a:rPr lang="en-US" sz="1200" b="0" i="0" kern="1200" baseline="0" dirty="0">
                <a:solidFill>
                  <a:schemeClr val="tx1"/>
                </a:solidFill>
                <a:effectLst/>
                <a:latin typeface="+mn-lt"/>
                <a:ea typeface="+mn-ea"/>
                <a:cs typeface="+mn-cs"/>
              </a:rPr>
              <a:t> and conducting a new quantitative </a:t>
            </a:r>
            <a:r>
              <a:rPr lang="en-US" sz="1200" b="0" i="0" kern="1200" dirty="0">
                <a:solidFill>
                  <a:schemeClr val="tx1"/>
                </a:solidFill>
                <a:effectLst/>
                <a:latin typeface="+mn-lt"/>
                <a:ea typeface="+mn-ea"/>
                <a:cs typeface="+mn-cs"/>
              </a:rPr>
              <a:t>review of a large, complex, and sometimes conflicting set of studies to determine collective outcomes </a:t>
            </a:r>
            <a:r>
              <a:rPr lang="en-US" sz="1200" b="0" i="0" kern="1200" baseline="0" dirty="0">
                <a:solidFill>
                  <a:schemeClr val="tx1"/>
                </a:solidFill>
                <a:effectLst/>
                <a:latin typeface="+mn-lt"/>
                <a:ea typeface="+mn-ea"/>
                <a:cs typeface="+mn-cs"/>
              </a:rPr>
              <a:t>across the studies. This kind of analysis helps to understand conclusions that can be drawn from studies conducted across time on a particular topic/subject area.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baseline="0" dirty="0">
                <a:solidFill>
                  <a:schemeClr val="tx1"/>
                </a:solidFill>
                <a:effectLst/>
                <a:latin typeface="+mn-lt"/>
                <a:ea typeface="+mn-ea"/>
                <a:cs typeface="+mn-cs"/>
              </a:rPr>
              <a:t>Knapp and colleagues conducted a meta-analysis of 27 studies involving over 3,600 patients. The studies include compared multiple behavioral interventions designed to increase treatment retention and reduce stimulant use. The authors concluded that interventions that included some form of contingency management performed better than those without CM in reducing dropouts and lowering stimulant use. </a:t>
            </a:r>
          </a:p>
          <a:p>
            <a:endParaRPr lang="en-US" dirty="0"/>
          </a:p>
          <a:p>
            <a:r>
              <a:rPr lang="en-US" b="1" dirty="0"/>
              <a:t>REFERENCES:</a:t>
            </a:r>
          </a:p>
          <a:p>
            <a:pPr marL="0" marR="0" indent="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Haidich</a:t>
            </a:r>
            <a:r>
              <a:rPr lang="en-US" sz="1800" dirty="0">
                <a:effectLst/>
                <a:latin typeface="Calibri" panose="020F0502020204030204" pitchFamily="34" charset="0"/>
                <a:ea typeface="Calibri" panose="020F0502020204030204" pitchFamily="34" charset="0"/>
                <a:cs typeface="Calibri" panose="020F0502020204030204" pitchFamily="34" charset="0"/>
              </a:rPr>
              <a:t> A. B. (2010). Meta-analysis in medical research. </a:t>
            </a:r>
            <a:r>
              <a:rPr lang="en-US" sz="1800" i="1" dirty="0" err="1">
                <a:effectLst/>
                <a:latin typeface="Calibri" panose="020F0502020204030204" pitchFamily="34" charset="0"/>
                <a:ea typeface="Calibri" panose="020F0502020204030204" pitchFamily="34" charset="0"/>
                <a:cs typeface="Calibri" panose="020F0502020204030204" pitchFamily="34" charset="0"/>
              </a:rPr>
              <a:t>Hippokratia</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14</a:t>
            </a:r>
            <a:r>
              <a:rPr lang="en-US" sz="1800" dirty="0">
                <a:effectLst/>
                <a:latin typeface="Calibri" panose="020F0502020204030204" pitchFamily="34" charset="0"/>
                <a:ea typeface="Calibri" panose="020F0502020204030204" pitchFamily="34" charset="0"/>
                <a:cs typeface="Calibri" panose="020F0502020204030204" pitchFamily="34" charset="0"/>
              </a:rPr>
              <a:t>(Suppl 1), 29–37. </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PMID: 21487488; PMCID: PMC3049418</a:t>
            </a:r>
            <a:endParaRPr lang="en-US" sz="18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pPr>
            <a:endParaRPr lang="en-US" sz="1800" dirty="0">
              <a:solidFill>
                <a:srgbClr val="21212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Knapp, W. P., Soares, B., Farrell, M., &amp; Silva de Lima, M. (2007). Psychosocial interventions for cocaine and psychostimulant amphetamines related disorders. </a:t>
            </a:r>
            <a:r>
              <a:rPr lang="en-US" sz="1800" i="1" dirty="0">
                <a:effectLst/>
                <a:latin typeface="Calibri" panose="020F0502020204030204" pitchFamily="34" charset="0"/>
                <a:ea typeface="Calibri" panose="020F0502020204030204" pitchFamily="34" charset="0"/>
              </a:rPr>
              <a:t>Cochrane Database of Systematic Reviews</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Issue 3</a:t>
            </a:r>
            <a:r>
              <a:rPr lang="en-US" sz="1800" dirty="0">
                <a:effectLst/>
                <a:latin typeface="Calibri" panose="020F0502020204030204" pitchFamily="34" charset="0"/>
                <a:ea typeface="Calibri" panose="020F0502020204030204" pitchFamily="34" charset="0"/>
              </a:rPr>
              <a:t>. Art. No.: CD003023. </a:t>
            </a:r>
            <a:r>
              <a:rPr lang="en-US" sz="1800" u="sng" dirty="0">
                <a:solidFill>
                  <a:srgbClr val="333333"/>
                </a:solidFill>
                <a:effectLst/>
                <a:latin typeface="Calibri" panose="020F0502020204030204" pitchFamily="34" charset="0"/>
                <a:ea typeface="Calibri" panose="020F0502020204030204" pitchFamily="34" charset="0"/>
                <a:hlinkClick r:id="rId3"/>
              </a:rPr>
              <a:t>https://doi.org/10.1002/14651858.CD003023.pub2</a:t>
            </a:r>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2</a:t>
            </a:fld>
            <a:endParaRPr lang="en-US"/>
          </a:p>
        </p:txBody>
      </p:sp>
    </p:spTree>
    <p:extLst>
      <p:ext uri="{BB962C8B-B14F-4D97-AF65-F5344CB8AC3E}">
        <p14:creationId xmlns:p14="http://schemas.microsoft.com/office/powerpoint/2010/main" val="91278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De</a:t>
            </a:r>
            <a:r>
              <a:rPr lang="en-GB" altLang="en-US" baseline="0" dirty="0"/>
              <a:t> </a:t>
            </a:r>
            <a:r>
              <a:rPr lang="en-GB" altLang="en-US" baseline="0" dirty="0" err="1"/>
              <a:t>Crescenzo</a:t>
            </a:r>
            <a:r>
              <a:rPr lang="en-GB" altLang="en-US" baseline="0" dirty="0"/>
              <a:t> and colleagues conducted a meta-analysis of 50 clinical studies involving nearly 7,000 patients and a dozen different behavioral interventions for stimulants. They concluded that the most effective and most acceptable interventions for both short and long treatment were a combination of contingency management (CM) and community reinforcement approach (CRA). </a:t>
            </a:r>
          </a:p>
          <a:p>
            <a:endParaRPr lang="en-US" dirty="0"/>
          </a:p>
          <a:p>
            <a:r>
              <a:rPr lang="en-US" b="1" dirty="0"/>
              <a:t>REFERENCE:</a:t>
            </a:r>
          </a:p>
          <a:p>
            <a:r>
              <a:rPr lang="en-US" sz="1800" dirty="0">
                <a:effectLst/>
                <a:latin typeface="Calibri" panose="020F0502020204030204" pitchFamily="34" charset="0"/>
                <a:ea typeface="Calibri" panose="020F0502020204030204" pitchFamily="34" charset="0"/>
                <a:cs typeface="Calibri" panose="020F0502020204030204" pitchFamily="34" charset="0"/>
              </a:rPr>
              <a:t>De </a:t>
            </a:r>
            <a:r>
              <a:rPr lang="en-US" sz="1800" dirty="0" err="1">
                <a:effectLst/>
                <a:latin typeface="Calibri" panose="020F0502020204030204" pitchFamily="34" charset="0"/>
                <a:ea typeface="Calibri" panose="020F0502020204030204" pitchFamily="34" charset="0"/>
                <a:cs typeface="Calibri" panose="020F0502020204030204" pitchFamily="34" charset="0"/>
              </a:rPr>
              <a:t>Crescenzo</a:t>
            </a:r>
            <a:r>
              <a:rPr lang="en-US" sz="1800" dirty="0">
                <a:effectLst/>
                <a:latin typeface="Calibri" panose="020F0502020204030204" pitchFamily="34" charset="0"/>
                <a:ea typeface="Calibri" panose="020F0502020204030204" pitchFamily="34" charset="0"/>
                <a:cs typeface="Calibri" panose="020F0502020204030204" pitchFamily="34" charset="0"/>
              </a:rPr>
              <a:t>, F., </a:t>
            </a:r>
            <a:r>
              <a:rPr lang="en-US" sz="1800" dirty="0" err="1">
                <a:effectLst/>
                <a:latin typeface="Calibri" panose="020F0502020204030204" pitchFamily="34" charset="0"/>
                <a:ea typeface="Calibri" panose="020F0502020204030204" pitchFamily="34" charset="0"/>
                <a:cs typeface="Calibri" panose="020F0502020204030204" pitchFamily="34" charset="0"/>
              </a:rPr>
              <a:t>Ciabattini</a:t>
            </a:r>
            <a:r>
              <a:rPr lang="en-US" sz="1800" dirty="0">
                <a:effectLst/>
                <a:latin typeface="Calibri" panose="020F0502020204030204" pitchFamily="34" charset="0"/>
                <a:ea typeface="Calibri" panose="020F0502020204030204" pitchFamily="34" charset="0"/>
                <a:cs typeface="Calibri" panose="020F0502020204030204" pitchFamily="34" charset="0"/>
              </a:rPr>
              <a:t>, M., </a:t>
            </a:r>
            <a:r>
              <a:rPr lang="en-US" sz="1800" dirty="0" err="1">
                <a:effectLst/>
                <a:latin typeface="Calibri" panose="020F0502020204030204" pitchFamily="34" charset="0"/>
                <a:ea typeface="Calibri" panose="020F0502020204030204" pitchFamily="34" charset="0"/>
                <a:cs typeface="Calibri" panose="020F0502020204030204" pitchFamily="34" charset="0"/>
              </a:rPr>
              <a:t>D'Alò</a:t>
            </a:r>
            <a:r>
              <a:rPr lang="en-US" sz="1800" dirty="0">
                <a:effectLst/>
                <a:latin typeface="Calibri" panose="020F0502020204030204" pitchFamily="34" charset="0"/>
                <a:ea typeface="Calibri" panose="020F0502020204030204" pitchFamily="34" charset="0"/>
                <a:cs typeface="Calibri" panose="020F0502020204030204" pitchFamily="34" charset="0"/>
              </a:rPr>
              <a:t>, G. L., De Giorgi, R., Del </a:t>
            </a:r>
            <a:r>
              <a:rPr lang="en-US" sz="1800" dirty="0" err="1">
                <a:effectLst/>
                <a:latin typeface="Calibri" panose="020F0502020204030204" pitchFamily="34" charset="0"/>
                <a:ea typeface="Calibri" panose="020F0502020204030204" pitchFamily="34" charset="0"/>
                <a:cs typeface="Calibri" panose="020F0502020204030204" pitchFamily="34" charset="0"/>
              </a:rPr>
              <a:t>Giovane</a:t>
            </a:r>
            <a:r>
              <a:rPr lang="en-US" sz="1800" dirty="0">
                <a:effectLst/>
                <a:latin typeface="Calibri" panose="020F0502020204030204" pitchFamily="34" charset="0"/>
                <a:ea typeface="Calibri" panose="020F0502020204030204" pitchFamily="34" charset="0"/>
                <a:cs typeface="Calibri" panose="020F0502020204030204" pitchFamily="34" charset="0"/>
              </a:rPr>
              <a:t>, C., </a:t>
            </a:r>
            <a:r>
              <a:rPr lang="en-US" sz="1800" dirty="0" err="1">
                <a:effectLst/>
                <a:latin typeface="Calibri" panose="020F0502020204030204" pitchFamily="34" charset="0"/>
                <a:ea typeface="Calibri" panose="020F0502020204030204" pitchFamily="34" charset="0"/>
                <a:cs typeface="Calibri" panose="020F0502020204030204" pitchFamily="34" charset="0"/>
              </a:rPr>
              <a:t>Cassar</a:t>
            </a:r>
            <a:r>
              <a:rPr lang="en-US" sz="1800" dirty="0">
                <a:effectLst/>
                <a:latin typeface="Calibri" panose="020F0502020204030204" pitchFamily="34" charset="0"/>
                <a:ea typeface="Calibri" panose="020F0502020204030204" pitchFamily="34" charset="0"/>
                <a:cs typeface="Calibri" panose="020F0502020204030204" pitchFamily="34" charset="0"/>
              </a:rPr>
              <a:t>, C., </a:t>
            </a:r>
            <a:r>
              <a:rPr lang="en-US" sz="1800" dirty="0" err="1">
                <a:effectLst/>
                <a:latin typeface="Calibri" panose="020F0502020204030204" pitchFamily="34" charset="0"/>
                <a:ea typeface="Calibri" panose="020F0502020204030204" pitchFamily="34" charset="0"/>
                <a:cs typeface="Calibri" panose="020F0502020204030204" pitchFamily="34" charset="0"/>
              </a:rPr>
              <a:t>Janiri</a:t>
            </a:r>
            <a:r>
              <a:rPr lang="en-US" sz="1800" dirty="0">
                <a:effectLst/>
                <a:latin typeface="Calibri" panose="020F0502020204030204" pitchFamily="34" charset="0"/>
                <a:ea typeface="Calibri" panose="020F0502020204030204" pitchFamily="34" charset="0"/>
                <a:cs typeface="Calibri" panose="020F0502020204030204" pitchFamily="34" charset="0"/>
              </a:rPr>
              <a:t>, L., Clark, N., </a:t>
            </a:r>
            <a:r>
              <a:rPr lang="en-US" sz="1800" dirty="0" err="1">
                <a:effectLst/>
                <a:latin typeface="Calibri" panose="020F0502020204030204" pitchFamily="34" charset="0"/>
                <a:ea typeface="Calibri" panose="020F0502020204030204" pitchFamily="34" charset="0"/>
                <a:cs typeface="Calibri" panose="020F0502020204030204" pitchFamily="34" charset="0"/>
              </a:rPr>
              <a:t>Ostacher</a:t>
            </a:r>
            <a:r>
              <a:rPr lang="en-US" sz="1800" dirty="0">
                <a:effectLst/>
                <a:latin typeface="Calibri" panose="020F0502020204030204" pitchFamily="34" charset="0"/>
                <a:ea typeface="Calibri" panose="020F0502020204030204" pitchFamily="34" charset="0"/>
                <a:cs typeface="Calibri" panose="020F0502020204030204" pitchFamily="34" charset="0"/>
              </a:rPr>
              <a:t>, M. J., &amp; Cipriani, A. (2018). Comparative efficacy and acceptability of psychosocial interventions for individuals with cocaine and amphetamine addiction: A systematic review and network meta-analysis. </a:t>
            </a:r>
            <a:r>
              <a:rPr lang="en-US" sz="1800" i="1" dirty="0" err="1">
                <a:effectLst/>
                <a:latin typeface="Calibri" panose="020F0502020204030204" pitchFamily="34" charset="0"/>
                <a:ea typeface="Calibri" panose="020F0502020204030204" pitchFamily="34" charset="0"/>
                <a:cs typeface="Calibri" panose="020F0502020204030204" pitchFamily="34" charset="0"/>
              </a:rPr>
              <a:t>PLoS</a:t>
            </a:r>
            <a:r>
              <a:rPr lang="en-US" sz="1800" i="1" dirty="0">
                <a:effectLst/>
                <a:latin typeface="Calibri" panose="020F0502020204030204" pitchFamily="34" charset="0"/>
                <a:ea typeface="Calibri" panose="020F0502020204030204" pitchFamily="34" charset="0"/>
                <a:cs typeface="Calibri" panose="020F0502020204030204" pitchFamily="34" charset="0"/>
              </a:rPr>
              <a:t> Medicine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15</a:t>
            </a:r>
            <a:r>
              <a:rPr lang="en-US" sz="1800" dirty="0">
                <a:effectLst/>
                <a:latin typeface="Calibri" panose="020F0502020204030204" pitchFamily="34" charset="0"/>
                <a:ea typeface="Calibri" panose="020F0502020204030204" pitchFamily="34" charset="0"/>
                <a:cs typeface="Calibri" panose="020F0502020204030204" pitchFamily="34" charset="0"/>
              </a:rPr>
              <a:t>(12), e1002715.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https://doi.org/10.1371/journal.pmed.1002715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3</a:t>
            </a:fld>
            <a:endParaRPr lang="en-US"/>
          </a:p>
        </p:txBody>
      </p:sp>
    </p:spTree>
    <p:extLst>
      <p:ext uri="{BB962C8B-B14F-4D97-AF65-F5344CB8AC3E}">
        <p14:creationId xmlns:p14="http://schemas.microsoft.com/office/powerpoint/2010/main" val="141320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2020 meta-analysis from Brown and </a:t>
            </a:r>
            <a:r>
              <a:rPr lang="en-US" b="0" dirty="0" err="1"/>
              <a:t>DeFulio</a:t>
            </a:r>
            <a:r>
              <a:rPr lang="en-US" b="0" dirty="0"/>
              <a:t> found that contingency management has broad benefits in greater drug adherence, higher utilization of other treatments and medical services, and reductions in risky sexual behavior. The authors recommend that outpatient programs that offer treatment to people with a methamphetamine use disorder should prioritize adoption and implementation of contingency management.</a:t>
            </a:r>
          </a:p>
          <a:p>
            <a:endParaRPr lang="en-US" b="0" dirty="0"/>
          </a:p>
          <a:p>
            <a:r>
              <a:rPr lang="en-US" b="1" dirty="0"/>
              <a:t>REFERENCE:</a:t>
            </a:r>
          </a:p>
          <a:p>
            <a:pPr marL="457200" marR="0" indent="-457200">
              <a:lnSpc>
                <a:spcPct val="107000"/>
              </a:lnSpc>
              <a:spcBef>
                <a:spcPts val="0"/>
              </a:spcBef>
              <a:spcAft>
                <a:spcPts val="800"/>
              </a:spcAft>
              <a:tabLst>
                <a:tab pos="695325"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Brown, H. D., &amp;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DeFulio</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(2020). Contingency management for the treatment of methamphetamine use disorder: A systematic review.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Drug and Alcohol Dependence, 216</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(108307), 1</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1800" u="sng" dirty="0">
                <a:solidFill>
                  <a:srgbClr val="333333"/>
                </a:solidFill>
                <a:effectLst/>
                <a:latin typeface="Calibri" panose="020F0502020204030204" pitchFamily="34" charset="0"/>
                <a:ea typeface="Calibri" panose="020F0502020204030204" pitchFamily="34" charset="0"/>
                <a:hlinkClick r:id="rId3"/>
              </a:rPr>
              <a:t>https://doi.org/10.1016/j.drugalcdep.2020.108307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124FE-23F5-F643-A10F-58C2D79EE931}" type="slidenum">
              <a:rPr lang="en-US" smtClean="0"/>
              <a:t>4</a:t>
            </a:fld>
            <a:endParaRPr lang="en-US"/>
          </a:p>
        </p:txBody>
      </p:sp>
    </p:spTree>
    <p:extLst>
      <p:ext uri="{BB962C8B-B14F-4D97-AF65-F5344CB8AC3E}">
        <p14:creationId xmlns:p14="http://schemas.microsoft.com/office/powerpoint/2010/main" val="269236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2021 meta-analysis from </a:t>
            </a:r>
            <a:r>
              <a:rPr lang="en-US" b="0" dirty="0" err="1"/>
              <a:t>Bentzley</a:t>
            </a:r>
            <a:r>
              <a:rPr lang="en-US" b="0" dirty="0"/>
              <a:t> and colleagues found that only contingency management programs were significantly associated with an increased likelihood of having a negative urine test result for the presence of cocaine, as indicated by an Odds Ratio (OR) of 2.13. In this meta-analysis, contingency management programs were associated with reductions in cocaine use among adults. </a:t>
            </a:r>
          </a:p>
          <a:p>
            <a:endParaRPr lang="en-US" b="0" dirty="0"/>
          </a:p>
          <a:p>
            <a:r>
              <a:rPr lang="en-US" b="1" dirty="0"/>
              <a:t>Additional Reading:</a:t>
            </a:r>
          </a:p>
          <a:p>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Ginley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 K.,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Pfund</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 A., Rash, C. J., &amp; Zajac, K. (2021). Long-term efficacy of contingency management treatment based on objective indicators of abstinence from illicit substance use up to 1 year following treatment: A meta-analysis.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Journal of Consulting and Clinical Psychology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89</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58–71. </a:t>
            </a:r>
            <a:r>
              <a:rPr lang="en-US" sz="1800" u="sng" dirty="0">
                <a:solidFill>
                  <a:srgbClr val="333333"/>
                </a:solidFill>
                <a:effectLst/>
                <a:latin typeface="Calibri" panose="020F0502020204030204" pitchFamily="34" charset="0"/>
                <a:ea typeface="Calibri" panose="020F0502020204030204" pitchFamily="34" charset="0"/>
                <a:hlinkClick r:id="rId3"/>
              </a:rPr>
              <a:t>https://doi.org/10.1037/ccp0000552</a:t>
            </a:r>
            <a:endPar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Regnier</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 D., Strickland, J. C., &amp; Stoops, W. W. (2022). A preliminary investigation of schedule parameters on cocaine abstinence in contingency management.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Journal of the Experimental Analysis of Behavior,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https://doi.org/10.1002/jeab.770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t>REFERENCE:</a:t>
            </a:r>
          </a:p>
          <a:p>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Bentzley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 S., Han, S. S., Neuner, S., Humphreys, K.,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Kampman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 D., &amp; Halpern, C. H. (2021). Comparison of treatments for cocaine use disorder among adults: A systematic review and meta-analysis.</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JAMA Network Open, 4</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e218049.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https://doi.org/10.1001/jamanetworkopen.2021.8049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5</a:t>
            </a:fld>
            <a:endParaRPr lang="en-US"/>
          </a:p>
        </p:txBody>
      </p:sp>
    </p:spTree>
    <p:extLst>
      <p:ext uri="{BB962C8B-B14F-4D97-AF65-F5344CB8AC3E}">
        <p14:creationId xmlns:p14="http://schemas.microsoft.com/office/powerpoint/2010/main" val="2203946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altLang="en-US" dirty="0"/>
              <a:t>In another review</a:t>
            </a:r>
            <a:r>
              <a:rPr lang="en-GB" altLang="en-US" baseline="0" dirty="0"/>
              <a:t> published in the journal </a:t>
            </a:r>
            <a:r>
              <a:rPr lang="en-GB" altLang="en-US" i="1" baseline="0" dirty="0"/>
              <a:t>Lancet</a:t>
            </a:r>
            <a:r>
              <a:rPr lang="en-GB" altLang="en-US" baseline="0" dirty="0"/>
              <a:t>, Farrell and colleagues found support for utilization of contingency management, as well. They further noted that other behavioral interventions had little effect on stimulant use disorders. The authors called for substantial investment in research to develop innovative and impactful treatment and prevention interventions for stimulant use disorders.</a:t>
            </a:r>
            <a:endParaRPr lang="en-GB" altLang="en-US" dirty="0"/>
          </a:p>
          <a:p>
            <a:endParaRPr lang="en-US" dirty="0"/>
          </a:p>
          <a:p>
            <a:r>
              <a:rPr lang="en-US" b="1"/>
              <a:t>REFERENCE:</a:t>
            </a:r>
          </a:p>
          <a:p>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Farrell</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 Martin, N. K., Stockings, E.,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Bórquez</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Cepeda, J. A., Degenhardt, L., Ali, R., Tran, L. T., Rehm, J., Torrens, M.,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Shoptaw</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 &amp;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McKetin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 (2019). Responding to global stimulant use: challenges and opportunities.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Lancet (London, England)</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394</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(10209), 1652–1667.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https://doi.org/10.1016/S0140-6736(19)32230-5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6</a:t>
            </a:fld>
            <a:endParaRPr lang="en-US"/>
          </a:p>
        </p:txBody>
      </p:sp>
    </p:spTree>
    <p:extLst>
      <p:ext uri="{BB962C8B-B14F-4D97-AF65-F5344CB8AC3E}">
        <p14:creationId xmlns:p14="http://schemas.microsoft.com/office/powerpoint/2010/main" val="1014320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0"/>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r>
              <a:rPr lang="en-US" dirty="0"/>
              <a:t>Contingency Management, Part I</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lstStyle/>
          <a:p>
            <a:r>
              <a:rPr lang="en-US" dirty="0"/>
              <a:t>Stimulants Mini-Deck #13</a:t>
            </a:r>
          </a:p>
        </p:txBody>
      </p:sp>
    </p:spTree>
    <p:extLst>
      <p:ext uri="{BB962C8B-B14F-4D97-AF65-F5344CB8AC3E}">
        <p14:creationId xmlns:p14="http://schemas.microsoft.com/office/powerpoint/2010/main" val="17602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normAutofit fontScale="90000"/>
          </a:bodyPr>
          <a:lstStyle/>
          <a:p>
            <a:r>
              <a:rPr lang="en-US" dirty="0"/>
              <a:t>Psychosocial Interventions for Cocaine and Psychostimulant Amphetamine-Related Disorders</a:t>
            </a:r>
          </a:p>
        </p:txBody>
      </p:sp>
      <p:sp>
        <p:nvSpPr>
          <p:cNvPr id="21" name="Content Placeholder 20">
            <a:extLst>
              <a:ext uri="{FF2B5EF4-FFF2-40B4-BE49-F238E27FC236}">
                <a16:creationId xmlns:a16="http://schemas.microsoft.com/office/drawing/2014/main" id="{7B682D39-09F1-A3CC-52D3-CD1E8699FDD7}"/>
              </a:ext>
            </a:extLst>
          </p:cNvPr>
          <p:cNvSpPr>
            <a:spLocks noGrp="1"/>
          </p:cNvSpPr>
          <p:nvPr>
            <p:ph idx="1"/>
          </p:nvPr>
        </p:nvSpPr>
        <p:spPr>
          <a:xfrm>
            <a:off x="914400" y="2225040"/>
            <a:ext cx="10360152" cy="3955098"/>
          </a:xfrm>
        </p:spPr>
        <p:txBody>
          <a:bodyPr>
            <a:normAutofit/>
          </a:bodyPr>
          <a:lstStyle/>
          <a:p>
            <a:r>
              <a:rPr lang="en-US" dirty="0"/>
              <a:t>Twenty-seven randomized controlled studies (3,663 participants) fulfilled inclusion criteria and had data that could be used for at least one of the main comparisons.</a:t>
            </a:r>
          </a:p>
          <a:p>
            <a:r>
              <a:rPr lang="en-US" dirty="0"/>
              <a:t>Compared different behavioral interventions for retention in treatment and reducing stimulant use.</a:t>
            </a:r>
          </a:p>
          <a:p>
            <a:r>
              <a:rPr lang="en-US" dirty="0">
                <a:solidFill>
                  <a:schemeClr val="tx1"/>
                </a:solidFill>
              </a:rPr>
              <a:t>Results showed using some form of </a:t>
            </a:r>
            <a:r>
              <a:rPr lang="en-US" b="1" dirty="0">
                <a:solidFill>
                  <a:schemeClr val="accent3"/>
                </a:solidFill>
              </a:rPr>
              <a:t>contingency management showed better results</a:t>
            </a:r>
            <a:r>
              <a:rPr lang="en-US" dirty="0">
                <a:solidFill>
                  <a:schemeClr val="tx1"/>
                </a:solidFill>
              </a:rPr>
              <a:t> both for reducing dropouts and lowering stimulant use.</a:t>
            </a: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2"/>
          </p:nvPr>
        </p:nvSpPr>
        <p:spPr/>
        <p:txBody>
          <a:bodyPr/>
          <a:lstStyle/>
          <a:p>
            <a:fld id="{40297E34-0326-6442-A83A-7AC02FF9B76A}" type="slidenum">
              <a:rPr lang="en-US" smtClean="0"/>
              <a:t>2</a:t>
            </a:fld>
            <a:endParaRPr lang="en-US" dirty="0"/>
          </a:p>
        </p:txBody>
      </p:sp>
      <p:sp>
        <p:nvSpPr>
          <p:cNvPr id="5" name="TextBox 4">
            <a:extLst>
              <a:ext uri="{FF2B5EF4-FFF2-40B4-BE49-F238E27FC236}">
                <a16:creationId xmlns:a16="http://schemas.microsoft.com/office/drawing/2014/main" id="{B9FB4032-24CE-DD8F-CEFB-7F8BBA8AF6DC}"/>
              </a:ext>
            </a:extLst>
          </p:cNvPr>
          <p:cNvSpPr txBox="1"/>
          <p:nvPr/>
        </p:nvSpPr>
        <p:spPr>
          <a:xfrm>
            <a:off x="2611120" y="6535738"/>
            <a:ext cx="9580880" cy="307777"/>
          </a:xfrm>
          <a:prstGeom prst="rect">
            <a:avLst/>
          </a:prstGeom>
          <a:noFill/>
        </p:spPr>
        <p:txBody>
          <a:bodyPr wrap="square" rtlCol="0">
            <a:spAutoFit/>
          </a:bodyPr>
          <a:lstStyle/>
          <a:p>
            <a:pPr algn="r"/>
            <a:r>
              <a:rPr lang="en-US" sz="1400" dirty="0"/>
              <a:t>SOURCES: </a:t>
            </a:r>
            <a:r>
              <a:rPr lang="en-US" sz="1400" dirty="0" err="1"/>
              <a:t>Haidich</a:t>
            </a:r>
            <a:r>
              <a:rPr lang="en-US" sz="1400" dirty="0"/>
              <a:t>, 2010; Knapp et al., 2007.</a:t>
            </a:r>
          </a:p>
        </p:txBody>
      </p:sp>
    </p:spTree>
    <p:extLst>
      <p:ext uri="{BB962C8B-B14F-4D97-AF65-F5344CB8AC3E}">
        <p14:creationId xmlns:p14="http://schemas.microsoft.com/office/powerpoint/2010/main" val="362870833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normAutofit fontScale="90000"/>
          </a:bodyPr>
          <a:lstStyle/>
          <a:p>
            <a:r>
              <a:rPr lang="en-US" dirty="0"/>
              <a:t>Psychosocial Interventions for Individuals with Cocaine and Amphetamine Use Disorder</a:t>
            </a:r>
          </a:p>
        </p:txBody>
      </p:sp>
      <p:sp>
        <p:nvSpPr>
          <p:cNvPr id="21" name="Content Placeholder 20">
            <a:extLst>
              <a:ext uri="{FF2B5EF4-FFF2-40B4-BE49-F238E27FC236}">
                <a16:creationId xmlns:a16="http://schemas.microsoft.com/office/drawing/2014/main" id="{7B682D39-09F1-A3CC-52D3-CD1E8699FDD7}"/>
              </a:ext>
            </a:extLst>
          </p:cNvPr>
          <p:cNvSpPr>
            <a:spLocks noGrp="1"/>
          </p:cNvSpPr>
          <p:nvPr>
            <p:ph idx="1"/>
          </p:nvPr>
        </p:nvSpPr>
        <p:spPr>
          <a:xfrm>
            <a:off x="914400" y="2225040"/>
            <a:ext cx="10360152" cy="3955098"/>
          </a:xfrm>
        </p:spPr>
        <p:txBody>
          <a:bodyPr>
            <a:normAutofit/>
          </a:bodyPr>
          <a:lstStyle/>
          <a:p>
            <a:r>
              <a:rPr lang="en-US" dirty="0"/>
              <a:t>Meta-analysis of 50 clinical studies (6,943 participants) on 12 different psychosocial interventions for cocaine and/or amphetamine addiction.</a:t>
            </a:r>
          </a:p>
          <a:p>
            <a:r>
              <a:rPr lang="en-US" dirty="0">
                <a:solidFill>
                  <a:schemeClr val="tx1"/>
                </a:solidFill>
              </a:rPr>
              <a:t>The </a:t>
            </a:r>
            <a:r>
              <a:rPr lang="en-US" b="1" dirty="0">
                <a:solidFill>
                  <a:schemeClr val="accent3"/>
                </a:solidFill>
              </a:rPr>
              <a:t>combination of contingency management and community reinforcement approach </a:t>
            </a:r>
            <a:r>
              <a:rPr lang="en-US" dirty="0">
                <a:solidFill>
                  <a:schemeClr val="tx1"/>
                </a:solidFill>
              </a:rPr>
              <a:t>was the most efficacious and most acceptable treatment both in the short and long term.</a:t>
            </a: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2"/>
          </p:nvPr>
        </p:nvSpPr>
        <p:spPr/>
        <p:txBody>
          <a:bodyPr/>
          <a:lstStyle/>
          <a:p>
            <a:fld id="{40297E34-0326-6442-A83A-7AC02FF9B76A}" type="slidenum">
              <a:rPr lang="en-US" smtClean="0"/>
              <a:t>3</a:t>
            </a:fld>
            <a:endParaRPr lang="en-US" dirty="0"/>
          </a:p>
        </p:txBody>
      </p:sp>
      <p:sp>
        <p:nvSpPr>
          <p:cNvPr id="5" name="TextBox 4">
            <a:extLst>
              <a:ext uri="{FF2B5EF4-FFF2-40B4-BE49-F238E27FC236}">
                <a16:creationId xmlns:a16="http://schemas.microsoft.com/office/drawing/2014/main" id="{B9FB4032-24CE-DD8F-CEFB-7F8BBA8AF6DC}"/>
              </a:ext>
            </a:extLst>
          </p:cNvPr>
          <p:cNvSpPr txBox="1"/>
          <p:nvPr/>
        </p:nvSpPr>
        <p:spPr>
          <a:xfrm>
            <a:off x="2611120" y="6535738"/>
            <a:ext cx="9580880" cy="307777"/>
          </a:xfrm>
          <a:prstGeom prst="rect">
            <a:avLst/>
          </a:prstGeom>
          <a:noFill/>
        </p:spPr>
        <p:txBody>
          <a:bodyPr wrap="square" rtlCol="0">
            <a:spAutoFit/>
          </a:bodyPr>
          <a:lstStyle/>
          <a:p>
            <a:pPr algn="r"/>
            <a:r>
              <a:rPr lang="en-US" sz="1400" dirty="0"/>
              <a:t>SOURCE: De </a:t>
            </a:r>
            <a:r>
              <a:rPr lang="en-US" sz="1400" dirty="0" err="1"/>
              <a:t>Crescenzo</a:t>
            </a:r>
            <a:r>
              <a:rPr lang="en-US" sz="1400" dirty="0"/>
              <a:t> et al., 2018.</a:t>
            </a:r>
          </a:p>
        </p:txBody>
      </p:sp>
    </p:spTree>
    <p:extLst>
      <p:ext uri="{BB962C8B-B14F-4D97-AF65-F5344CB8AC3E}">
        <p14:creationId xmlns:p14="http://schemas.microsoft.com/office/powerpoint/2010/main" val="312947085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normAutofit fontScale="90000"/>
          </a:bodyPr>
          <a:lstStyle/>
          <a:p>
            <a:r>
              <a:rPr lang="en-US" dirty="0"/>
              <a:t>More (Recent) Evidence for Contingency Management as a Response to Simulant Use (1)</a:t>
            </a:r>
          </a:p>
        </p:txBody>
      </p:sp>
      <p:sp>
        <p:nvSpPr>
          <p:cNvPr id="21" name="Content Placeholder 20">
            <a:extLst>
              <a:ext uri="{FF2B5EF4-FFF2-40B4-BE49-F238E27FC236}">
                <a16:creationId xmlns:a16="http://schemas.microsoft.com/office/drawing/2014/main" id="{7B682D39-09F1-A3CC-52D3-CD1E8699FDD7}"/>
              </a:ext>
            </a:extLst>
          </p:cNvPr>
          <p:cNvSpPr>
            <a:spLocks noGrp="1"/>
          </p:cNvSpPr>
          <p:nvPr>
            <p:ph idx="1"/>
          </p:nvPr>
        </p:nvSpPr>
        <p:spPr>
          <a:xfrm>
            <a:off x="914400" y="2225040"/>
            <a:ext cx="10360152" cy="3955098"/>
          </a:xfrm>
        </p:spPr>
        <p:txBody>
          <a:bodyPr>
            <a:normAutofit/>
          </a:bodyPr>
          <a:lstStyle/>
          <a:p>
            <a:r>
              <a:rPr lang="en-US" dirty="0"/>
              <a:t>A 2020 systemic review of 27 studies found that contingency management has broad benefits in:</a:t>
            </a:r>
          </a:p>
          <a:p>
            <a:pPr lvl="1"/>
            <a:r>
              <a:rPr lang="en-US" dirty="0">
                <a:solidFill>
                  <a:schemeClr val="accent3"/>
                </a:solidFill>
              </a:rPr>
              <a:t>Greater drug adherence</a:t>
            </a:r>
          </a:p>
          <a:p>
            <a:pPr lvl="1"/>
            <a:r>
              <a:rPr lang="en-US" dirty="0">
                <a:solidFill>
                  <a:schemeClr val="accent3"/>
                </a:solidFill>
              </a:rPr>
              <a:t>Higher utilization of other treatments and medical services</a:t>
            </a:r>
          </a:p>
          <a:p>
            <a:pPr lvl="1"/>
            <a:r>
              <a:rPr lang="en-US" dirty="0">
                <a:solidFill>
                  <a:schemeClr val="accent3"/>
                </a:solidFill>
              </a:rPr>
              <a:t>Reductions in risky sexual behavior</a:t>
            </a:r>
          </a:p>
          <a:p>
            <a:r>
              <a:rPr lang="en-US" dirty="0">
                <a:solidFill>
                  <a:schemeClr val="tx1"/>
                </a:solidFill>
              </a:rPr>
              <a:t>Recommendation: Outpatient programs that offer treatment to people with a methamphetamine use disorder should </a:t>
            </a:r>
            <a:r>
              <a:rPr lang="en-US" b="1" u="sng" dirty="0">
                <a:solidFill>
                  <a:schemeClr val="accent3"/>
                </a:solidFill>
              </a:rPr>
              <a:t>prioritize adoption and implementation of</a:t>
            </a:r>
            <a:r>
              <a:rPr lang="en-US" dirty="0">
                <a:solidFill>
                  <a:schemeClr val="tx1"/>
                </a:solidFill>
              </a:rPr>
              <a:t> </a:t>
            </a:r>
            <a:r>
              <a:rPr lang="en-US" dirty="0">
                <a:solidFill>
                  <a:schemeClr val="accent3"/>
                </a:solidFill>
              </a:rPr>
              <a:t>contingency management</a:t>
            </a:r>
            <a:r>
              <a:rPr lang="en-US" dirty="0">
                <a:solidFill>
                  <a:schemeClr val="tx1"/>
                </a:solidFill>
              </a:rPr>
              <a:t>.</a:t>
            </a: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2"/>
          </p:nvPr>
        </p:nvSpPr>
        <p:spPr/>
        <p:txBody>
          <a:bodyPr/>
          <a:lstStyle/>
          <a:p>
            <a:fld id="{40297E34-0326-6442-A83A-7AC02FF9B76A}" type="slidenum">
              <a:rPr lang="en-US" smtClean="0"/>
              <a:t>4</a:t>
            </a:fld>
            <a:endParaRPr lang="en-US" dirty="0"/>
          </a:p>
        </p:txBody>
      </p:sp>
      <p:sp>
        <p:nvSpPr>
          <p:cNvPr id="5" name="TextBox 4">
            <a:extLst>
              <a:ext uri="{FF2B5EF4-FFF2-40B4-BE49-F238E27FC236}">
                <a16:creationId xmlns:a16="http://schemas.microsoft.com/office/drawing/2014/main" id="{B9FB4032-24CE-DD8F-CEFB-7F8BBA8AF6DC}"/>
              </a:ext>
            </a:extLst>
          </p:cNvPr>
          <p:cNvSpPr txBox="1"/>
          <p:nvPr/>
        </p:nvSpPr>
        <p:spPr>
          <a:xfrm>
            <a:off x="2611120" y="6535738"/>
            <a:ext cx="9580880" cy="307777"/>
          </a:xfrm>
          <a:prstGeom prst="rect">
            <a:avLst/>
          </a:prstGeom>
          <a:noFill/>
        </p:spPr>
        <p:txBody>
          <a:bodyPr wrap="square" rtlCol="0">
            <a:spAutoFit/>
          </a:bodyPr>
          <a:lstStyle/>
          <a:p>
            <a:pPr algn="r"/>
            <a:r>
              <a:rPr lang="en-US" sz="1400" dirty="0"/>
              <a:t>SOURCE: Brown &amp; </a:t>
            </a:r>
            <a:r>
              <a:rPr lang="en-US" sz="1400" dirty="0" err="1"/>
              <a:t>DeFulio</a:t>
            </a:r>
            <a:r>
              <a:rPr lang="en-US" sz="1400" dirty="0"/>
              <a:t>, 2020.</a:t>
            </a:r>
          </a:p>
        </p:txBody>
      </p:sp>
    </p:spTree>
    <p:extLst>
      <p:ext uri="{BB962C8B-B14F-4D97-AF65-F5344CB8AC3E}">
        <p14:creationId xmlns:p14="http://schemas.microsoft.com/office/powerpoint/2010/main" val="405236187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normAutofit fontScale="90000"/>
          </a:bodyPr>
          <a:lstStyle/>
          <a:p>
            <a:r>
              <a:rPr lang="en-US" dirty="0"/>
              <a:t>More (Recent) Evidence for Contingency Management as a Response to Simulant Use (2)</a:t>
            </a:r>
          </a:p>
        </p:txBody>
      </p:sp>
      <p:sp>
        <p:nvSpPr>
          <p:cNvPr id="21" name="Content Placeholder 20">
            <a:extLst>
              <a:ext uri="{FF2B5EF4-FFF2-40B4-BE49-F238E27FC236}">
                <a16:creationId xmlns:a16="http://schemas.microsoft.com/office/drawing/2014/main" id="{7B682D39-09F1-A3CC-52D3-CD1E8699FDD7}"/>
              </a:ext>
            </a:extLst>
          </p:cNvPr>
          <p:cNvSpPr>
            <a:spLocks noGrp="1"/>
          </p:cNvSpPr>
          <p:nvPr>
            <p:ph idx="1"/>
          </p:nvPr>
        </p:nvSpPr>
        <p:spPr>
          <a:xfrm>
            <a:off x="914400" y="2225040"/>
            <a:ext cx="10360152" cy="3955098"/>
          </a:xfrm>
        </p:spPr>
        <p:txBody>
          <a:bodyPr>
            <a:normAutofit/>
          </a:bodyPr>
          <a:lstStyle/>
          <a:p>
            <a:r>
              <a:rPr lang="en-US" b="1" dirty="0"/>
              <a:t>Results:</a:t>
            </a:r>
            <a:r>
              <a:rPr lang="en-US" dirty="0"/>
              <a:t> A total of 157 studies comprising 402 treatment groups and 15,842 participants were included.</a:t>
            </a:r>
          </a:p>
          <a:p>
            <a:pPr lvl="1"/>
            <a:r>
              <a:rPr lang="en-US" dirty="0">
                <a:solidFill>
                  <a:schemeClr val="accent3"/>
                </a:solidFill>
              </a:rPr>
              <a:t>Only contingency management programs were significantly associated with an increased likelihood of having a negative test result for the presence of cocaine (OR, 2.13; 95%)</a:t>
            </a:r>
          </a:p>
          <a:p>
            <a:r>
              <a:rPr lang="en-US" b="1" dirty="0"/>
              <a:t>Conclusions:</a:t>
            </a:r>
            <a:r>
              <a:rPr lang="en-US" dirty="0"/>
              <a:t> In this meta-analysis, </a:t>
            </a:r>
            <a:r>
              <a:rPr lang="en-US" b="1" u="sng" dirty="0">
                <a:solidFill>
                  <a:schemeClr val="accent3"/>
                </a:solidFill>
              </a:rPr>
              <a:t>contingency management programs were associated with reductions in cocaine use among adults</a:t>
            </a:r>
            <a:r>
              <a:rPr lang="en-US" dirty="0"/>
              <a:t>.</a:t>
            </a:r>
            <a:endParaRPr lang="en-US" dirty="0">
              <a:solidFill>
                <a:schemeClr val="tx1"/>
              </a:solidFill>
            </a:endParaRP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2"/>
          </p:nvPr>
        </p:nvSpPr>
        <p:spPr/>
        <p:txBody>
          <a:bodyPr/>
          <a:lstStyle/>
          <a:p>
            <a:fld id="{40297E34-0326-6442-A83A-7AC02FF9B76A}" type="slidenum">
              <a:rPr lang="en-US" smtClean="0"/>
              <a:t>5</a:t>
            </a:fld>
            <a:endParaRPr lang="en-US" dirty="0"/>
          </a:p>
        </p:txBody>
      </p:sp>
      <p:sp>
        <p:nvSpPr>
          <p:cNvPr id="5" name="TextBox 4">
            <a:extLst>
              <a:ext uri="{FF2B5EF4-FFF2-40B4-BE49-F238E27FC236}">
                <a16:creationId xmlns:a16="http://schemas.microsoft.com/office/drawing/2014/main" id="{B9FB4032-24CE-DD8F-CEFB-7F8BBA8AF6DC}"/>
              </a:ext>
            </a:extLst>
          </p:cNvPr>
          <p:cNvSpPr txBox="1"/>
          <p:nvPr/>
        </p:nvSpPr>
        <p:spPr>
          <a:xfrm>
            <a:off x="2611120" y="6535738"/>
            <a:ext cx="9580880" cy="307777"/>
          </a:xfrm>
          <a:prstGeom prst="rect">
            <a:avLst/>
          </a:prstGeom>
          <a:noFill/>
        </p:spPr>
        <p:txBody>
          <a:bodyPr wrap="square" rtlCol="0">
            <a:spAutoFit/>
          </a:bodyPr>
          <a:lstStyle/>
          <a:p>
            <a:pPr algn="r"/>
            <a:r>
              <a:rPr lang="en-US" sz="1400" dirty="0"/>
              <a:t>SOURCE: </a:t>
            </a:r>
            <a:r>
              <a:rPr lang="en-US" sz="1400" dirty="0" err="1"/>
              <a:t>Bentzley</a:t>
            </a:r>
            <a:r>
              <a:rPr lang="en-US" sz="1400" dirty="0"/>
              <a:t>, et al., 2021.</a:t>
            </a:r>
          </a:p>
        </p:txBody>
      </p:sp>
    </p:spTree>
    <p:extLst>
      <p:ext uri="{BB962C8B-B14F-4D97-AF65-F5344CB8AC3E}">
        <p14:creationId xmlns:p14="http://schemas.microsoft.com/office/powerpoint/2010/main" val="333594234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6C9F6CE3-837B-33A5-004A-7F3573C79CCE}"/>
              </a:ext>
            </a:extLst>
          </p:cNvPr>
          <p:cNvSpPr>
            <a:spLocks noGrp="1"/>
          </p:cNvSpPr>
          <p:nvPr>
            <p:ph type="title"/>
          </p:nvPr>
        </p:nvSpPr>
        <p:spPr/>
        <p:txBody>
          <a:bodyPr>
            <a:normAutofit fontScale="90000"/>
          </a:bodyPr>
          <a:lstStyle/>
          <a:p>
            <a:r>
              <a:rPr lang="en-US" dirty="0"/>
              <a:t>Responding to Global Stimulant Use: </a:t>
            </a:r>
            <a:br>
              <a:rPr lang="en-US" dirty="0"/>
            </a:br>
            <a:r>
              <a:rPr lang="en-US" dirty="0"/>
              <a:t>Challenges and Opportunities</a:t>
            </a:r>
          </a:p>
        </p:txBody>
      </p:sp>
      <p:sp>
        <p:nvSpPr>
          <p:cNvPr id="21" name="Content Placeholder 20">
            <a:extLst>
              <a:ext uri="{FF2B5EF4-FFF2-40B4-BE49-F238E27FC236}">
                <a16:creationId xmlns:a16="http://schemas.microsoft.com/office/drawing/2014/main" id="{7B682D39-09F1-A3CC-52D3-CD1E8699FDD7}"/>
              </a:ext>
            </a:extLst>
          </p:cNvPr>
          <p:cNvSpPr>
            <a:spLocks noGrp="1"/>
          </p:cNvSpPr>
          <p:nvPr>
            <p:ph idx="1"/>
          </p:nvPr>
        </p:nvSpPr>
        <p:spPr>
          <a:xfrm>
            <a:off x="914400" y="2225040"/>
            <a:ext cx="10360152" cy="3955098"/>
          </a:xfrm>
        </p:spPr>
        <p:txBody>
          <a:bodyPr>
            <a:normAutofit/>
          </a:bodyPr>
          <a:lstStyle/>
          <a:p>
            <a:r>
              <a:rPr lang="en-US" dirty="0">
                <a:solidFill>
                  <a:schemeClr val="tx1"/>
                </a:solidFill>
              </a:rPr>
              <a:t>Psychosocial interventions </a:t>
            </a:r>
            <a:r>
              <a:rPr lang="en-US" b="1" u="sng" dirty="0">
                <a:solidFill>
                  <a:schemeClr val="accent3"/>
                </a:solidFill>
              </a:rPr>
              <a:t>other than contingency management</a:t>
            </a:r>
            <a:r>
              <a:rPr lang="en-US" dirty="0">
                <a:solidFill>
                  <a:schemeClr val="tx1"/>
                </a:solidFill>
              </a:rPr>
              <a:t> have weak and non-specific effects on stimulant-related problems</a:t>
            </a:r>
          </a:p>
          <a:p>
            <a:r>
              <a:rPr lang="en-US" dirty="0">
                <a:solidFill>
                  <a:schemeClr val="tx1"/>
                </a:solidFill>
              </a:rPr>
              <a:t>No effective pharmacotherapies have been approved by the FDA</a:t>
            </a:r>
          </a:p>
          <a:p>
            <a:r>
              <a:rPr lang="en-US" dirty="0">
                <a:solidFill>
                  <a:schemeClr val="tx1"/>
                </a:solidFill>
              </a:rPr>
              <a:t>Substantial research investment is needed to develop more effective, innovative, and impactful prevention and treatment</a:t>
            </a:r>
          </a:p>
        </p:txBody>
      </p:sp>
      <p:sp>
        <p:nvSpPr>
          <p:cNvPr id="22" name="Slide Number Placeholder 21">
            <a:extLst>
              <a:ext uri="{FF2B5EF4-FFF2-40B4-BE49-F238E27FC236}">
                <a16:creationId xmlns:a16="http://schemas.microsoft.com/office/drawing/2014/main" id="{EFCE842B-4A30-A7BB-13EE-26D3D86D0686}"/>
              </a:ext>
            </a:extLst>
          </p:cNvPr>
          <p:cNvSpPr>
            <a:spLocks noGrp="1"/>
          </p:cNvSpPr>
          <p:nvPr>
            <p:ph type="sldNum" sz="quarter" idx="12"/>
          </p:nvPr>
        </p:nvSpPr>
        <p:spPr/>
        <p:txBody>
          <a:bodyPr/>
          <a:lstStyle/>
          <a:p>
            <a:fld id="{40297E34-0326-6442-A83A-7AC02FF9B76A}" type="slidenum">
              <a:rPr lang="en-US" smtClean="0"/>
              <a:t>6</a:t>
            </a:fld>
            <a:endParaRPr lang="en-US" dirty="0"/>
          </a:p>
        </p:txBody>
      </p:sp>
      <p:sp>
        <p:nvSpPr>
          <p:cNvPr id="5" name="TextBox 4">
            <a:extLst>
              <a:ext uri="{FF2B5EF4-FFF2-40B4-BE49-F238E27FC236}">
                <a16:creationId xmlns:a16="http://schemas.microsoft.com/office/drawing/2014/main" id="{B9FB4032-24CE-DD8F-CEFB-7F8BBA8AF6DC}"/>
              </a:ext>
            </a:extLst>
          </p:cNvPr>
          <p:cNvSpPr txBox="1"/>
          <p:nvPr/>
        </p:nvSpPr>
        <p:spPr>
          <a:xfrm>
            <a:off x="2611120" y="6535738"/>
            <a:ext cx="9580880" cy="307777"/>
          </a:xfrm>
          <a:prstGeom prst="rect">
            <a:avLst/>
          </a:prstGeom>
          <a:noFill/>
        </p:spPr>
        <p:txBody>
          <a:bodyPr wrap="square" rtlCol="0">
            <a:spAutoFit/>
          </a:bodyPr>
          <a:lstStyle/>
          <a:p>
            <a:pPr algn="r"/>
            <a:r>
              <a:rPr lang="en-US" sz="1400" dirty="0"/>
              <a:t>SOURCE: Farrell et al, 2019.</a:t>
            </a:r>
          </a:p>
        </p:txBody>
      </p:sp>
    </p:spTree>
    <p:extLst>
      <p:ext uri="{BB962C8B-B14F-4D97-AF65-F5344CB8AC3E}">
        <p14:creationId xmlns:p14="http://schemas.microsoft.com/office/powerpoint/2010/main" val="73583289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2.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3.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4.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5.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271</TotalTime>
  <Words>1853</Words>
  <Application>Microsoft Office PowerPoint</Application>
  <PresentationFormat>Widescreen</PresentationFormat>
  <Paragraphs>81</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Contingency Management, Part I</vt:lpstr>
      <vt:lpstr>Psychosocial Interventions for Cocaine and Psychostimulant Amphetamine-Related Disorders</vt:lpstr>
      <vt:lpstr>Psychosocial Interventions for Individuals with Cocaine and Amphetamine Use Disorder</vt:lpstr>
      <vt:lpstr>More (Recent) Evidence for Contingency Management as a Response to Simulant Use (1)</vt:lpstr>
      <vt:lpstr>More (Recent) Evidence for Contingency Management as a Response to Simulant Use (2)</vt:lpstr>
      <vt:lpstr>Responding to Global Stimulant Use:  Challenges and Opportunities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Rutkowski, Beth</cp:lastModifiedBy>
  <cp:revision>71</cp:revision>
  <dcterms:created xsi:type="dcterms:W3CDTF">2022-06-22T17:25:43Z</dcterms:created>
  <dcterms:modified xsi:type="dcterms:W3CDTF">2022-08-17T14:20:03Z</dcterms:modified>
</cp:coreProperties>
</file>