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42337" autoAdjust="0"/>
  </p:normalViewPr>
  <p:slideViewPr>
    <p:cSldViewPr snapToGrid="0" snapToObjects="1">
      <p:cViewPr varScale="1">
        <p:scale>
          <a:sx n="48" d="100"/>
          <a:sy n="48" d="100"/>
        </p:scale>
        <p:origin x="312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ugabuse.gov/publications/principles-drug-addiction-treatment-research-based-guide-third-edition/evidence-based-approaches-to-drug-addiction-treatment/behavioral-therapies/contingency-management-interventions-motivational-incentiv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publications/principles-drug-addiction-treatment-research-based-guide-third-edition/evidence-based-approaches-to-drug-addiction-treatment/behavioral-therapies/contingency-management-interventions-motivational-incentiv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rugabuse.gov/publications/principles-drug-addiction-treatment-research-based-guide-third-edition/evidence-based-approaches-to-drug-addiction-treatment/behavioral-therapies/contingency-management-interventions-motivational-incentiv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ugabuse.gov/publications/principles-drug-addiction-treatment-research-based-guide-third-edition/evidence-based-approaches-to-drug-addiction-treatment/behavioral-therapies/contingency-management-interventions-motivational-incentiv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am.org/blog-details/article/2022/03/28/asam-weekly-guest-article-march-29-202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cfr.gov/current/title-42/chapter-V/subchapter-B/part-1001/subpart-C/section-1001.95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dirty="0">
                <a:latin typeface="Arial" panose="020B0604020202020204" pitchFamily="34" charset="0"/>
              </a:rPr>
              <a:t>Contingencies</a:t>
            </a:r>
            <a:r>
              <a:rPr lang="en-US" altLang="en-US" baseline="0" dirty="0">
                <a:latin typeface="Arial" panose="020B0604020202020204" pitchFamily="34" charset="0"/>
              </a:rPr>
              <a:t> work by changing the reinforcement associated with substance use. Substance use is maintaining because the sensations associated with the substance are powerfully reinforcing. The alleviation and removal of withdrawal symptoms is also a strong negative reinforcer (i.e., reinforcement is experienced through the removal of aversive experience). In order to combat these positive and negative reinforcers, we need new powerful reinforcers that encourage an individual NOT to use the substance.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REFERENCE:</a:t>
            </a:r>
          </a:p>
          <a:p>
            <a:pPr eaLnBrk="1" hangingPunct="1"/>
            <a:r>
              <a:rPr lang="en-US" sz="1200" b="0" i="0" kern="1200" dirty="0">
                <a:solidFill>
                  <a:schemeClr val="tx1"/>
                </a:solidFill>
                <a:effectLst/>
                <a:latin typeface="+mn-lt"/>
                <a:ea typeface="+mn-ea"/>
                <a:cs typeface="+mn-cs"/>
              </a:rPr>
              <a:t>National Institute on Drug Abuse.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2020, June 1). </a:t>
            </a:r>
            <a:r>
              <a:rPr lang="en-US" sz="1200" b="0" i="1" kern="1200" dirty="0">
                <a:solidFill>
                  <a:schemeClr val="tx1"/>
                </a:solidFill>
                <a:effectLst/>
                <a:latin typeface="+mn-lt"/>
                <a:ea typeface="+mn-ea"/>
                <a:cs typeface="+mn-cs"/>
              </a:rPr>
              <a:t>Contingency Management Interventions/Motivational Incentives (Alcohol, Stimulants, Opioids, Marijuana, Nicotine). </a:t>
            </a:r>
            <a:r>
              <a:rPr lang="en-US" sz="1200" b="0" i="0" kern="1200" dirty="0">
                <a:solidFill>
                  <a:schemeClr val="tx1"/>
                </a:solidFill>
                <a:effectLst/>
                <a:latin typeface="+mn-lt"/>
                <a:ea typeface="+mn-ea"/>
                <a:cs typeface="+mn-cs"/>
              </a:rPr>
              <a:t>Retrieved June 1,</a:t>
            </a:r>
            <a:r>
              <a:rPr lang="en-US" sz="1200" b="0" i="0" kern="1200" baseline="0" dirty="0">
                <a:solidFill>
                  <a:schemeClr val="tx1"/>
                </a:solidFill>
                <a:effectLst/>
                <a:latin typeface="+mn-lt"/>
                <a:ea typeface="+mn-ea"/>
                <a:cs typeface="+mn-cs"/>
              </a:rPr>
              <a:t> 2020, </a:t>
            </a:r>
            <a:r>
              <a:rPr lang="en-US" sz="1200" b="0" i="0" kern="1200" dirty="0">
                <a:solidFill>
                  <a:schemeClr val="tx1"/>
                </a:solidFill>
                <a:effectLst/>
                <a:latin typeface="+mn-lt"/>
                <a:ea typeface="+mn-ea"/>
                <a:cs typeface="+mn-cs"/>
              </a:rPr>
              <a:t>from </a:t>
            </a:r>
            <a:r>
              <a:rPr lang="en-US" dirty="0">
                <a:hlinkClick r:id="rId3"/>
              </a:rPr>
              <a:t>https://www.drugabuse.gov/publications/principles-drug-addiction-treatment-research-based-guide-third-edition/evidence-based-approaches-to-drug-addiction-treatment/behavioral-therapies/contingency-management-interventions-motivational-incentives</a:t>
            </a:r>
            <a:r>
              <a:rPr lang="en-US" sz="1200" b="0" i="0" kern="1200" dirty="0">
                <a:solidFill>
                  <a:schemeClr val="tx1"/>
                </a:solidFill>
                <a:effectLst/>
                <a:latin typeface="+mn-lt"/>
                <a:ea typeface="+mn-ea"/>
                <a:cs typeface="+mn-cs"/>
              </a:rPr>
              <a:t>.</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To counter the reinforcing aspects of substance use, Higgins</a:t>
            </a:r>
            <a:r>
              <a:rPr lang="en-GB" altLang="en-US" baseline="0" dirty="0"/>
              <a:t> developed a set of techniques for the delivery of positive reinforcers for </a:t>
            </a:r>
            <a:r>
              <a:rPr lang="en-US" altLang="en-US" baseline="0" noProof="0" dirty="0"/>
              <a:t>behaviors</a:t>
            </a:r>
            <a:r>
              <a:rPr lang="en-GB" altLang="en-US" baseline="0" dirty="0"/>
              <a:t> that help to move the person forward in treatment.  For people who use methamphetamine, reinforcers are most commonly provided for methamphetamine-negative urine samples.  However, they have also been applied to treatment attendance or other observable components of treatment.</a:t>
            </a:r>
            <a:endParaRPr lang="en-GB" altLang="en-US" dirty="0"/>
          </a:p>
          <a:p>
            <a:endParaRPr lang="en-US" dirty="0"/>
          </a:p>
          <a:p>
            <a:pPr eaLnBrk="1" hangingPunct="1"/>
            <a:r>
              <a:rPr lang="en-US" altLang="en-US" b="1" dirty="0">
                <a:latin typeface="Arial" panose="020B0604020202020204" pitchFamily="34" charset="0"/>
              </a:rPr>
              <a:t>REFERENCE:</a:t>
            </a:r>
          </a:p>
          <a:p>
            <a:pPr eaLnBrk="1" hangingPunct="1"/>
            <a:r>
              <a:rPr lang="en-US" sz="1200" b="0" i="0" kern="1200" dirty="0">
                <a:solidFill>
                  <a:schemeClr val="tx1"/>
                </a:solidFill>
                <a:effectLst/>
                <a:latin typeface="+mn-lt"/>
                <a:ea typeface="+mn-ea"/>
                <a:cs typeface="+mn-cs"/>
              </a:rPr>
              <a:t>National Institute on Drug Abuse.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2020, June 1). </a:t>
            </a:r>
            <a:r>
              <a:rPr lang="en-US" sz="1200" b="0" i="1" kern="1200" dirty="0">
                <a:solidFill>
                  <a:schemeClr val="tx1"/>
                </a:solidFill>
                <a:effectLst/>
                <a:latin typeface="+mn-lt"/>
                <a:ea typeface="+mn-ea"/>
                <a:cs typeface="+mn-cs"/>
              </a:rPr>
              <a:t>Contingency Management Interventions/Motivational Incentives (Alcohol, Stimulants, Opioids, Marijuana, Nicotine). </a:t>
            </a:r>
            <a:r>
              <a:rPr lang="en-US" sz="1200" b="0" i="0" kern="1200" dirty="0">
                <a:solidFill>
                  <a:schemeClr val="tx1"/>
                </a:solidFill>
                <a:effectLst/>
                <a:latin typeface="+mn-lt"/>
                <a:ea typeface="+mn-ea"/>
                <a:cs typeface="+mn-cs"/>
              </a:rPr>
              <a:t>Retrieved June 1,</a:t>
            </a:r>
            <a:r>
              <a:rPr lang="en-US" sz="1200" b="0" i="0" kern="1200" baseline="0" dirty="0">
                <a:solidFill>
                  <a:schemeClr val="tx1"/>
                </a:solidFill>
                <a:effectLst/>
                <a:latin typeface="+mn-lt"/>
                <a:ea typeface="+mn-ea"/>
                <a:cs typeface="+mn-cs"/>
              </a:rPr>
              <a:t> 2020, </a:t>
            </a:r>
            <a:r>
              <a:rPr lang="en-US" sz="1200" b="0" i="0" kern="1200" dirty="0">
                <a:solidFill>
                  <a:schemeClr val="tx1"/>
                </a:solidFill>
                <a:effectLst/>
                <a:latin typeface="+mn-lt"/>
                <a:ea typeface="+mn-ea"/>
                <a:cs typeface="+mn-cs"/>
              </a:rPr>
              <a:t>from </a:t>
            </a:r>
            <a:r>
              <a:rPr lang="en-US" dirty="0">
                <a:hlinkClick r:id="rId3"/>
              </a:rPr>
              <a:t>https://www.drugabuse.gov/publications/principles-drug-addiction-treatment-research-based-guide-third-edition/evidence-based-approaches-to-drug-addiction-treatment/behavioral-therapies/contingency-management-interventions-motivational-incentives</a:t>
            </a:r>
            <a:r>
              <a:rPr lang="en-US" sz="1200" b="0" i="0" kern="1200" dirty="0">
                <a:solidFill>
                  <a:schemeClr val="tx1"/>
                </a:solidFill>
                <a:effectLst/>
                <a:latin typeface="+mn-lt"/>
                <a:ea typeface="+mn-ea"/>
                <a:cs typeface="+mn-cs"/>
              </a:rPr>
              <a:t>.</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113078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dirty="0"/>
              <a:t>One of </a:t>
            </a:r>
            <a:r>
              <a:rPr lang="en-GB" altLang="en-US" baseline="0" dirty="0"/>
              <a:t>the practical challenges of implementing contingency management is determining the right target behavior to reinforce.  It must be readily observable and easy to track, so that it can be consistently reinforced each time it occurs. Examples of behaviors commonly used include providing a substance negative urine sample or group attendance. </a:t>
            </a:r>
            <a:r>
              <a:rPr lang="en-GB" altLang="en-US" baseline="0" dirty="0">
                <a:latin typeface="Arial" panose="020B0604020202020204" pitchFamily="34" charset="0"/>
              </a:rPr>
              <a:t>Additionally, the procedures must be simple for staff to follow without significantly increasing their work burden. It is a bad outcome if the patient gets rewarded but the staff feel punished.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a:latin typeface="Arial" panose="020B0604020202020204" pitchFamily="34" charset="0"/>
            </a:endParaRPr>
          </a:p>
          <a:p>
            <a:pPr eaLnBrk="1" hangingPunct="1"/>
            <a:r>
              <a:rPr lang="en-US" altLang="en-US" b="1" dirty="0">
                <a:latin typeface="Arial" panose="020B0604020202020204" pitchFamily="34" charset="0"/>
              </a:rPr>
              <a:t>REFERENCE:</a:t>
            </a:r>
          </a:p>
          <a:p>
            <a:pPr eaLnBrk="1" hangingPunct="1"/>
            <a:r>
              <a:rPr lang="en-US" sz="1200" b="0" i="0" kern="1200" dirty="0">
                <a:solidFill>
                  <a:schemeClr val="tx1"/>
                </a:solidFill>
                <a:effectLst/>
                <a:latin typeface="+mn-lt"/>
                <a:ea typeface="+mn-ea"/>
                <a:cs typeface="+mn-cs"/>
              </a:rPr>
              <a:t>National Institute on Drug Abuse.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2020, June 1). </a:t>
            </a:r>
            <a:r>
              <a:rPr lang="en-US" sz="1200" b="0" i="1" kern="1200" dirty="0">
                <a:solidFill>
                  <a:schemeClr val="tx1"/>
                </a:solidFill>
                <a:effectLst/>
                <a:latin typeface="+mn-lt"/>
                <a:ea typeface="+mn-ea"/>
                <a:cs typeface="+mn-cs"/>
              </a:rPr>
              <a:t>Contingency Management Interventions/Motivational Incentives (Alcohol, Stimulants, Opioids, Marijuana, Nicotine). </a:t>
            </a:r>
            <a:r>
              <a:rPr lang="en-US" sz="1200" b="0" i="0" kern="1200" dirty="0">
                <a:solidFill>
                  <a:schemeClr val="tx1"/>
                </a:solidFill>
                <a:effectLst/>
                <a:latin typeface="+mn-lt"/>
                <a:ea typeface="+mn-ea"/>
                <a:cs typeface="+mn-cs"/>
              </a:rPr>
              <a:t>Retrieved June 1,</a:t>
            </a:r>
            <a:r>
              <a:rPr lang="en-US" sz="1200" b="0" i="0" kern="1200" baseline="0" dirty="0">
                <a:solidFill>
                  <a:schemeClr val="tx1"/>
                </a:solidFill>
                <a:effectLst/>
                <a:latin typeface="+mn-lt"/>
                <a:ea typeface="+mn-ea"/>
                <a:cs typeface="+mn-cs"/>
              </a:rPr>
              <a:t> 2020, </a:t>
            </a:r>
            <a:r>
              <a:rPr lang="en-US" sz="1200" b="0" i="0" kern="1200" dirty="0">
                <a:solidFill>
                  <a:schemeClr val="tx1"/>
                </a:solidFill>
                <a:effectLst/>
                <a:latin typeface="+mn-lt"/>
                <a:ea typeface="+mn-ea"/>
                <a:cs typeface="+mn-cs"/>
              </a:rPr>
              <a:t>from </a:t>
            </a:r>
            <a:r>
              <a:rPr lang="en-US" dirty="0">
                <a:hlinkClick r:id="rId3"/>
              </a:rPr>
              <a:t>https://www.drugabuse.gov/publications/principles-drug-addiction-treatment-research-based-guide-third-edition/evidence-based-approaches-to-drug-addiction-treatment/behavioral-therapies/contingency-management-interventions-motivational-incentives</a:t>
            </a:r>
            <a:r>
              <a:rPr lang="en-US" sz="1200" b="0" i="0" kern="1200" dirty="0">
                <a:solidFill>
                  <a:schemeClr val="tx1"/>
                </a:solidFill>
                <a:effectLst/>
                <a:latin typeface="+mn-lt"/>
                <a:ea typeface="+mn-ea"/>
                <a:cs typeface="+mn-cs"/>
              </a:rPr>
              <a:t>.</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178325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dirty="0"/>
              <a:t>Staff are sometimes resistant to the idea of using reinforcement</a:t>
            </a:r>
            <a:r>
              <a:rPr lang="en-GB" altLang="en-US" baseline="0" dirty="0"/>
              <a:t> in treatment. They complain that paying people not to use is a bad idea because they should want to stop using drugs without being bribed. They feel that the patients’ motivation should come from within rather that from outside using reinforcement. Reminding staff that we all do things that we find rewarding in some way—consider, for instance, the positive feeling that you get when you help someone, or the </a:t>
            </a:r>
            <a:r>
              <a:rPr lang="en-GB" altLang="en-US" baseline="0" dirty="0" err="1"/>
              <a:t>paycheck</a:t>
            </a:r>
            <a:r>
              <a:rPr lang="en-GB" altLang="en-US" baseline="0" dirty="0"/>
              <a:t> that you get when you show up for work. It is often easier for staff to understand if we define CM as a positive engagement and retention strategy that can be used along with other elements of behavioral treatments. </a:t>
            </a:r>
            <a:endParaRPr lang="en-GB" altLang="en-US" dirty="0"/>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REFERENCE:</a:t>
            </a:r>
          </a:p>
          <a:p>
            <a:pPr eaLnBrk="1" hangingPunct="1"/>
            <a:r>
              <a:rPr lang="en-US" sz="1200" b="0" i="0" kern="1200" dirty="0">
                <a:solidFill>
                  <a:schemeClr val="tx1"/>
                </a:solidFill>
                <a:effectLst/>
                <a:latin typeface="+mn-lt"/>
                <a:ea typeface="+mn-ea"/>
                <a:cs typeface="+mn-cs"/>
              </a:rPr>
              <a:t>National Institute on Drug Abuse.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2020, June 1). </a:t>
            </a:r>
            <a:r>
              <a:rPr lang="en-US" sz="1200" b="0" i="1" kern="1200" dirty="0">
                <a:solidFill>
                  <a:schemeClr val="tx1"/>
                </a:solidFill>
                <a:effectLst/>
                <a:latin typeface="+mn-lt"/>
                <a:ea typeface="+mn-ea"/>
                <a:cs typeface="+mn-cs"/>
              </a:rPr>
              <a:t>Contingency Management Interventions/Motivational Incentives (Alcohol, Stimulants, Opioids, Marijuana, Nicotine). </a:t>
            </a:r>
            <a:r>
              <a:rPr lang="en-US" sz="1200" b="0" i="0" kern="1200" dirty="0">
                <a:solidFill>
                  <a:schemeClr val="tx1"/>
                </a:solidFill>
                <a:effectLst/>
                <a:latin typeface="+mn-lt"/>
                <a:ea typeface="+mn-ea"/>
                <a:cs typeface="+mn-cs"/>
              </a:rPr>
              <a:t>Retrieved June 1,</a:t>
            </a:r>
            <a:r>
              <a:rPr lang="en-US" sz="1200" b="0" i="0" kern="1200" baseline="0" dirty="0">
                <a:solidFill>
                  <a:schemeClr val="tx1"/>
                </a:solidFill>
                <a:effectLst/>
                <a:latin typeface="+mn-lt"/>
                <a:ea typeface="+mn-ea"/>
                <a:cs typeface="+mn-cs"/>
              </a:rPr>
              <a:t> 2020, </a:t>
            </a:r>
            <a:r>
              <a:rPr lang="en-US" sz="1200" b="0" i="0" kern="1200" dirty="0">
                <a:solidFill>
                  <a:schemeClr val="tx1"/>
                </a:solidFill>
                <a:effectLst/>
                <a:latin typeface="+mn-lt"/>
                <a:ea typeface="+mn-ea"/>
                <a:cs typeface="+mn-cs"/>
              </a:rPr>
              <a:t>from </a:t>
            </a:r>
            <a:r>
              <a:rPr lang="en-US" dirty="0">
                <a:hlinkClick r:id="rId3"/>
              </a:rPr>
              <a:t>https://www.drugabuse.gov/publications/principles-drug-addiction-treatment-research-based-guide-third-edition/evidence-based-approaches-to-drug-addiction-treatment/behavioral-therapies/contingency-management-interventions-motivational-incentives</a:t>
            </a:r>
            <a:r>
              <a:rPr lang="en-US" sz="1200" b="0" i="0" kern="1200" dirty="0">
                <a:solidFill>
                  <a:schemeClr val="tx1"/>
                </a:solidFill>
                <a:effectLst/>
                <a:latin typeface="+mn-lt"/>
                <a:ea typeface="+mn-ea"/>
                <a:cs typeface="+mn-cs"/>
              </a:rPr>
              <a:t>.</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421801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This slide provides details on what is and is not permissible with regards to the use of contingency management for the treatment of stimulant use disorder, and information about guardrails that should be implemented to protect against fraud and abuse.</a:t>
            </a:r>
            <a:endParaRPr lang="en-GB"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Additional Reading:</a:t>
            </a:r>
          </a:p>
          <a:p>
            <a:pPr marL="457200" marR="0" lvl="0" indent="-457200" algn="l" defTabSz="914400" rtl="0" eaLnBrk="0" fontAlgn="base" latinLnBrk="0" hangingPunct="0">
              <a:lnSpc>
                <a:spcPct val="100000"/>
              </a:lnSpc>
              <a:spcBef>
                <a:spcPct val="30000"/>
              </a:spcBef>
              <a:spcAft>
                <a:spcPct val="0"/>
              </a:spcAft>
              <a:buClrTx/>
              <a:buSzTx/>
              <a:buFontTx/>
              <a:buNone/>
              <a:tabLst/>
              <a:defRPr/>
            </a:pPr>
            <a:r>
              <a:rPr lang="en-GB" altLang="en-US" dirty="0"/>
              <a:t>Motivational Incentives Policy Group. (2002). </a:t>
            </a:r>
            <a:r>
              <a:rPr lang="en-GB" altLang="en-US" i="1" dirty="0"/>
              <a:t>ASAM Weekly Guest Article</a:t>
            </a:r>
            <a:r>
              <a:rPr lang="en-GB" altLang="en-US" i="0" dirty="0"/>
              <a:t> (March 28, 2022). </a:t>
            </a:r>
            <a:r>
              <a:rPr lang="en-GB" altLang="en-US" dirty="0"/>
              <a:t>Retrieved May 10, 2022, from </a:t>
            </a:r>
            <a:r>
              <a:rPr lang="en-GB" sz="1800" u="sng" dirty="0">
                <a:solidFill>
                  <a:srgbClr val="000000"/>
                </a:solidFill>
                <a:effectLst/>
                <a:latin typeface="Calibri" panose="020F0502020204030204" pitchFamily="34" charset="0"/>
                <a:ea typeface="Calibri" panose="020F0502020204030204" pitchFamily="34" charset="0"/>
                <a:hlinkClick r:id="rId3"/>
              </a:rPr>
              <a:t>https://www.asam.org/blog-details/article/2022/03/28/asam-weekly-guest-article-march-29-2022</a:t>
            </a:r>
            <a:r>
              <a:rPr lang="en-GB" sz="1800" u="none" dirty="0">
                <a:solidFill>
                  <a:schemeClr val="tx1"/>
                </a:solidFill>
                <a:effectLst/>
                <a:latin typeface="Calibri" panose="020F050202020403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800" u="none" dirty="0">
              <a:solidFill>
                <a:schemeClr val="tx1"/>
              </a:solidFill>
              <a:effectLst/>
              <a:latin typeface="Calibri" panose="020F0502020204030204" pitchFamily="34" charset="0"/>
            </a:endParaRPr>
          </a:p>
          <a:p>
            <a:r>
              <a:rPr lang="en-US" b="1"/>
              <a:t>REFERENCE:</a:t>
            </a:r>
          </a:p>
          <a:p>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42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CFR 1001.952(ii)(1)(iii).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CMS-Sponsored Model Arrangements and CMS-Sponsored Model Patient Incentives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Retrieved May 10, 2022, from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https://www.ecfr.gov/current/title-42/chapter-V/subchapter-B/part-1001/subpart-C/section-1001.952#p-1001.952(ii)(1)(iv)</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1117125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Contingency Management, Part II</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#14</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What is the Theory behind Contingency Management?</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dirty="0"/>
              <a:t>Substance use is maintained in part through operant conditioning – euphoria provides positive reinforcement</a:t>
            </a:r>
          </a:p>
          <a:p>
            <a:r>
              <a:rPr lang="en-US" dirty="0">
                <a:solidFill>
                  <a:schemeClr val="tx1"/>
                </a:solidFill>
              </a:rPr>
              <a:t>Alleviation of withdrawal symptoms provides negative reinforcement (increasing a behavior by away something aversive)</a:t>
            </a:r>
          </a:p>
          <a:p>
            <a:r>
              <a:rPr lang="en-US" dirty="0">
                <a:solidFill>
                  <a:schemeClr val="tx1"/>
                </a:solidFill>
              </a:rPr>
              <a:t>Thus, we need a reinforcement paradigm powerful enough to combat the positive and negative reinforcement that keeps people who use stimulants coming back for more</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2</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NIDA, 2010.</a:t>
            </a:r>
          </a:p>
        </p:txBody>
      </p:sp>
    </p:spTree>
    <p:extLst>
      <p:ext uri="{BB962C8B-B14F-4D97-AF65-F5344CB8AC3E}">
        <p14:creationId xmlns:p14="http://schemas.microsoft.com/office/powerpoint/2010/main" val="36287083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What is Contingency Management?</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pPr marL="0" indent="0">
              <a:buNone/>
            </a:pPr>
            <a:r>
              <a:rPr lang="en-US" dirty="0"/>
              <a:t>A technique employing the systematic delivery of positive reinforcement for desired behaviors. In the treatment of stimulant use disorder, vouchers or prizes can be “earned” for submission of a stimulant-free urine sample.</a:t>
            </a:r>
            <a:endParaRPr lang="en-US" dirty="0">
              <a:solidFill>
                <a:schemeClr val="tx1"/>
              </a:solidFill>
            </a:endParaRP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3</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NIDA, 2010.</a:t>
            </a:r>
          </a:p>
        </p:txBody>
      </p:sp>
    </p:spTree>
    <p:extLst>
      <p:ext uri="{BB962C8B-B14F-4D97-AF65-F5344CB8AC3E}">
        <p14:creationId xmlns:p14="http://schemas.microsoft.com/office/powerpoint/2010/main" val="124055849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CM in Practice: Challenges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b="1" dirty="0">
                <a:solidFill>
                  <a:schemeClr val="accent3"/>
                </a:solidFill>
              </a:rPr>
              <a:t>Must be simple</a:t>
            </a:r>
          </a:p>
          <a:p>
            <a:pPr lvl="1"/>
            <a:r>
              <a:rPr lang="en-US" dirty="0"/>
              <a:t>Readily observable</a:t>
            </a:r>
          </a:p>
          <a:p>
            <a:pPr lvl="1"/>
            <a:r>
              <a:rPr lang="en-US" dirty="0"/>
              <a:t>Easy to track target behaviors</a:t>
            </a:r>
          </a:p>
          <a:p>
            <a:pPr lvl="1"/>
            <a:r>
              <a:rPr lang="en-US" dirty="0"/>
              <a:t>Little burden on the counselor or administrative staff (cannot reward patients and punish staff)</a:t>
            </a:r>
            <a:endParaRPr lang="en-US" dirty="0">
              <a:solidFill>
                <a:schemeClr val="tx1"/>
              </a:solidFill>
            </a:endParaRP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4</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NIDA, 2010.</a:t>
            </a:r>
          </a:p>
        </p:txBody>
      </p:sp>
    </p:spTree>
    <p:extLst>
      <p:ext uri="{BB962C8B-B14F-4D97-AF65-F5344CB8AC3E}">
        <p14:creationId xmlns:p14="http://schemas.microsoft.com/office/powerpoint/2010/main" val="119320402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CM in Practice: More Challenges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b="1" dirty="0">
                <a:solidFill>
                  <a:schemeClr val="accent3"/>
                </a:solidFill>
              </a:rPr>
              <a:t>Addressing Staff Resistance</a:t>
            </a:r>
          </a:p>
          <a:p>
            <a:pPr lvl="1"/>
            <a:r>
              <a:rPr lang="en-US" dirty="0">
                <a:solidFill>
                  <a:schemeClr val="tx1"/>
                </a:solidFill>
              </a:rPr>
              <a:t>Patients should not have to be “paid” or “bribed;” recovery is the reward</a:t>
            </a:r>
          </a:p>
          <a:p>
            <a:pPr lvl="1"/>
            <a:r>
              <a:rPr lang="en-US" dirty="0">
                <a:solidFill>
                  <a:schemeClr val="tx1"/>
                </a:solidFill>
              </a:rPr>
              <a:t>Motivation needs to come from within</a:t>
            </a:r>
          </a:p>
          <a:p>
            <a:r>
              <a:rPr lang="en-US" dirty="0">
                <a:solidFill>
                  <a:schemeClr val="tx1"/>
                </a:solidFill>
              </a:rPr>
              <a:t>Reframe CM as an </a:t>
            </a:r>
            <a:r>
              <a:rPr lang="en-US" dirty="0">
                <a:solidFill>
                  <a:schemeClr val="accent3"/>
                </a:solidFill>
              </a:rPr>
              <a:t>engagement and retention technique </a:t>
            </a:r>
            <a:r>
              <a:rPr lang="en-US" dirty="0">
                <a:solidFill>
                  <a:schemeClr val="tx1"/>
                </a:solidFill>
              </a:rPr>
              <a:t>along with other traditional behavioral interventions and approaches</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5</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NIDA, 2010.</a:t>
            </a:r>
          </a:p>
        </p:txBody>
      </p:sp>
    </p:spTree>
    <p:extLst>
      <p:ext uri="{BB962C8B-B14F-4D97-AF65-F5344CB8AC3E}">
        <p14:creationId xmlns:p14="http://schemas.microsoft.com/office/powerpoint/2010/main" val="183914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CM Recommendations for Safe Harbor Requirements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85520" y="1828800"/>
            <a:ext cx="10289032" cy="4582160"/>
          </a:xfrm>
        </p:spPr>
        <p:txBody>
          <a:bodyPr>
            <a:normAutofit fontScale="92500" lnSpcReduction="20000"/>
          </a:bodyPr>
          <a:lstStyle/>
          <a:p>
            <a:r>
              <a:rPr lang="en-US" dirty="0">
                <a:solidFill>
                  <a:schemeClr val="tx1"/>
                </a:solidFill>
              </a:rPr>
              <a:t>Do not advertise the use of incentives as part of treatment</a:t>
            </a:r>
          </a:p>
          <a:p>
            <a:r>
              <a:rPr lang="en-US" dirty="0">
                <a:solidFill>
                  <a:schemeClr val="tx1"/>
                </a:solidFill>
              </a:rPr>
              <a:t>Document need for CM in treatment plan (i.e., client has a moderate or severe stimulant use disorder)</a:t>
            </a:r>
          </a:p>
          <a:p>
            <a:r>
              <a:rPr lang="en-US" dirty="0">
                <a:solidFill>
                  <a:schemeClr val="tx1"/>
                </a:solidFill>
              </a:rPr>
              <a:t>Use a research-based CM protocol</a:t>
            </a:r>
          </a:p>
          <a:p>
            <a:r>
              <a:rPr lang="en-US" dirty="0">
                <a:solidFill>
                  <a:schemeClr val="tx1"/>
                </a:solidFill>
              </a:rPr>
              <a:t>Carefully document that incentives are linked to client outcomes by carefully documenting each urine drug test result and corresponding incentive that was given for the negative test</a:t>
            </a:r>
          </a:p>
          <a:p>
            <a:r>
              <a:rPr lang="en-US" dirty="0">
                <a:solidFill>
                  <a:schemeClr val="tx1"/>
                </a:solidFill>
              </a:rPr>
              <a:t>Regularly evaluate the impact of CM on client outcomes and implement quality improvement procedures to document CM effectiveness</a:t>
            </a:r>
          </a:p>
          <a:p>
            <a:r>
              <a:rPr lang="en-US" dirty="0">
                <a:solidFill>
                  <a:schemeClr val="tx1"/>
                </a:solidFill>
              </a:rPr>
              <a:t>Avoid tying CM visits with another Medicaid/Medicare billable encounter</a:t>
            </a:r>
          </a:p>
          <a:p>
            <a:pPr marL="0" indent="0">
              <a:buNone/>
            </a:pPr>
            <a:endParaRPr lang="en-US" dirty="0">
              <a:solidFill>
                <a:schemeClr val="tx1"/>
              </a:solidFill>
            </a:endParaRPr>
          </a:p>
          <a:p>
            <a:pPr marL="0" indent="0">
              <a:buNone/>
            </a:pPr>
            <a:r>
              <a:rPr lang="en-US" b="1" i="1" dirty="0">
                <a:solidFill>
                  <a:schemeClr val="accent3"/>
                </a:solidFill>
              </a:rPr>
              <a:t>Some of these rules may be modified from programs with CMS approval to conduct CM services as a Medicaid/Medicare benefit; any adaptation should be done in careful consideration from state regulatory authority.</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6</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42 CFR 1001.952(II)(1)(iii).</a:t>
            </a:r>
          </a:p>
        </p:txBody>
      </p:sp>
    </p:spTree>
    <p:extLst>
      <p:ext uri="{BB962C8B-B14F-4D97-AF65-F5344CB8AC3E}">
        <p14:creationId xmlns:p14="http://schemas.microsoft.com/office/powerpoint/2010/main" val="201306527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4.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5.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279</TotalTime>
  <Words>1636</Words>
  <Application>Microsoft Office PowerPoint</Application>
  <PresentationFormat>Widescreen</PresentationFormat>
  <Paragraphs>77</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Contingency Management, Part II</vt:lpstr>
      <vt:lpstr>What is the Theory behind Contingency Management?</vt:lpstr>
      <vt:lpstr>What is Contingency Management?</vt:lpstr>
      <vt:lpstr>CM in Practice: Challenges</vt:lpstr>
      <vt:lpstr>CM in Practice: More Challenges</vt:lpstr>
      <vt:lpstr>CM Recommendations for Safe Harbor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72</cp:revision>
  <dcterms:created xsi:type="dcterms:W3CDTF">2022-06-22T17:25:43Z</dcterms:created>
  <dcterms:modified xsi:type="dcterms:W3CDTF">2022-08-17T14:21:17Z</dcterms:modified>
</cp:coreProperties>
</file>