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
  </p:notesMasterIdLst>
  <p:sldIdLst>
    <p:sldId id="256" r:id="rId2"/>
    <p:sldId id="1732" r:id="rId3"/>
    <p:sldId id="1733" r:id="rId4"/>
    <p:sldId id="1734"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5742"/>
    <a:srgbClr val="494949"/>
    <a:srgbClr val="A8AA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38453" autoAdjust="0"/>
  </p:normalViewPr>
  <p:slideViewPr>
    <p:cSldViewPr snapToGrid="0" snapToObjects="1">
      <p:cViewPr varScale="1">
        <p:scale>
          <a:sx n="43" d="100"/>
          <a:sy n="43" d="100"/>
        </p:scale>
        <p:origin x="3324"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A8F005-824C-A945-ADDE-92EEEC73EE3A}" type="datetimeFigureOut">
              <a:rPr lang="en-US" smtClean="0"/>
              <a:t>8/17/2022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124FE-23F5-F643-A10F-58C2D79EE931}" type="slidenum">
              <a:rPr lang="en-US" smtClean="0"/>
              <a:t>‹#›</a:t>
            </a:fld>
            <a:endParaRPr lang="en-US"/>
          </a:p>
        </p:txBody>
      </p:sp>
    </p:spTree>
    <p:extLst>
      <p:ext uri="{BB962C8B-B14F-4D97-AF65-F5344CB8AC3E}">
        <p14:creationId xmlns:p14="http://schemas.microsoft.com/office/powerpoint/2010/main" val="919386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rldefense.com/v3/__http:/www.mpattc.org__;!!F9wkZZsI-LA!DC6mG9OmhndYHzjYKAoaur-6VSEixvwlvCVV0wm5wDDPWoXhHr1NAfOvGuaHylN7eDcQriyjWEiTCE-vdiQaBEoO0AV8dOph5i4$"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urldefense.com/v3/__http:/www.psattc.org__;!!F9wkZZsI-LA!DC6mG9OmhndYHzjYKAoaur-6VSEixvwlvCVV0wm5wDDPWoXhHr1NAfOvGuaHylN7eDcQriyjWEiTCE-vdiQaBEoO0AV8c0q09i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i.org/10.1371/journal.pmed.1002715" TargetMode="External"/><Relationship Id="rId7" Type="http://schemas.openxmlformats.org/officeDocument/2006/relationships/hyperlink" Target="https://doi.org/10.1176/ajp.150.5.763"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doi.org/10.1001/archpsyc.1994.03950070060011" TargetMode="External"/><Relationship Id="rId5" Type="http://schemas.openxmlformats.org/officeDocument/2006/relationships/hyperlink" Target="https://doi.org/10.1016/S0376-8716(00)00164-2" TargetMode="External"/><Relationship Id="rId4" Type="http://schemas.openxmlformats.org/officeDocument/2006/relationships/hyperlink" Target="https://doi.org/10.1001/archpsyc.60.9.104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SUD Keys to Education is a product for educators and clinical supervisors developed in 2022 by the Mountain Plains and Pacific Southwest Addiction Technology Transfer Centers (MPATTC and PSATTC). The main developers of the stimulant materials are Beth Rutkowski, MPH, and Thomas E. Freese, PhD. Additional guidance and editing support was provided by Cindy </a:t>
            </a:r>
            <a:r>
              <a:rPr lang="en-US" sz="1200" dirty="0" err="1">
                <a:effectLst/>
                <a:latin typeface="Calibri" panose="020F0502020204030204" pitchFamily="34" charset="0"/>
                <a:ea typeface="Calibri" panose="020F0502020204030204" pitchFamily="34" charset="0"/>
              </a:rPr>
              <a:t>Juntenen</a:t>
            </a:r>
            <a:r>
              <a:rPr lang="en-US" sz="1200" dirty="0">
                <a:effectLst/>
                <a:latin typeface="Calibri" panose="020F0502020204030204" pitchFamily="34" charset="0"/>
                <a:ea typeface="Calibri" panose="020F0502020204030204" pitchFamily="34" charset="0"/>
              </a:rPr>
              <a:t>, PhD, LP, Nancy Roget, MS, Trisha Dudkowski, BA, Kenneth Flanagan, PhD, Terra Hamblin, MA, Shannon McCarty, BS, Kim Miller, MS, Abby Roach-Moore, MSW, and Maridee Shogren, DNP.</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This product was developed to help community college/university faculty, as well as clinical supervisors and recovery support staff to have access to brief, science-based content with the goal of providing materials that can be easily infused into existing substance use disorder and related courses (e.g., social work, nursing, criminal justice, foundation of addiction courses, ethics, counseling courses, etc.) and for clinical and recovery staff use in in-service meetings. Individuals can select the specific content to infuse into existing curricula/materials depending on specific needs of their learners. Each slide in the slide decks contain notes to provide guidance on the topics along with references and handouts where appropriate.</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If you require further information, please do not hesitate to contact the MPATTC (</a:t>
            </a:r>
            <a:r>
              <a:rPr lang="en-US" sz="1200" u="sng" dirty="0">
                <a:solidFill>
                  <a:srgbClr val="0000FF"/>
                </a:solidFill>
                <a:effectLst/>
                <a:latin typeface="Calibri" panose="020F0502020204030204" pitchFamily="34" charset="0"/>
                <a:ea typeface="Calibri" panose="020F0502020204030204" pitchFamily="34" charset="0"/>
                <a:hlinkClick r:id="rId3"/>
              </a:rPr>
              <a:t>http://www.mpattc.org</a:t>
            </a:r>
            <a:r>
              <a:rPr lang="en-US" sz="1200" dirty="0">
                <a:effectLst/>
                <a:latin typeface="Calibri" panose="020F0502020204030204" pitchFamily="34" charset="0"/>
                <a:ea typeface="Calibri" panose="020F0502020204030204" pitchFamily="34" charset="0"/>
              </a:rPr>
              <a:t>) or PSATTC (</a:t>
            </a:r>
            <a:r>
              <a:rPr lang="en-US" sz="1200" u="sng" dirty="0">
                <a:solidFill>
                  <a:srgbClr val="0000FF"/>
                </a:solidFill>
                <a:effectLst/>
                <a:latin typeface="Calibri" panose="020F0502020204030204" pitchFamily="34" charset="0"/>
                <a:ea typeface="Calibri" panose="020F0502020204030204" pitchFamily="34" charset="0"/>
                <a:hlinkClick r:id="rId4"/>
              </a:rPr>
              <a:t>http://www.psattc.org</a:t>
            </a:r>
            <a:r>
              <a:rPr lang="en-US" sz="1200" dirty="0">
                <a:effectLst/>
                <a:latin typeface="Calibri" panose="020F0502020204030204" pitchFamily="34" charset="0"/>
                <a:ea typeface="Calibri" panose="020F0502020204030204" pitchFamily="34" charset="0"/>
              </a:rPr>
              <a:t>). You are free to use these slides and pictures, but please give credit to the MPATTC and PSATTC when using them by referencing both Centers at the beginning of your presentation. The MPATTC (HHS Region 8) and PSATTC (HHS Region 9) are part of the SAMHSA-funded ATTC Network that offers training and technical assistance (TA) services. HHS Region 8 is comprised of Colorado, Montana, North Dakota, South Dakota, Utah, and Wyoming, and HHS Region 9 is comprised of Arizona, California, Hawaii, Nevada, and the six U.S.-affiliated Pacific Jurisdictions (American Samoa, Commonwealth of the Northern Mariana Islands, Federated States of Micronesia, Guam, Republic of the Marshall Islands, and Republic of Palau. For additional information, please visit </a:t>
            </a:r>
            <a:r>
              <a:rPr lang="en-US" sz="1200" u="sng" dirty="0">
                <a:solidFill>
                  <a:srgbClr val="0000FF"/>
                </a:solidFill>
                <a:effectLst/>
                <a:latin typeface="Calibri" panose="020F0502020204030204" pitchFamily="34" charset="0"/>
                <a:ea typeface="Calibri" panose="020F0502020204030204" pitchFamily="34" charset="0"/>
                <a:hlinkClick r:id="rId3"/>
              </a:rPr>
              <a:t>http://www.mpattc.org</a:t>
            </a:r>
            <a:r>
              <a:rPr lang="en-US" sz="1200" dirty="0">
                <a:effectLst/>
                <a:latin typeface="Calibri" panose="020F0502020204030204" pitchFamily="34" charset="0"/>
                <a:ea typeface="Calibri" panose="020F0502020204030204" pitchFamily="34" charset="0"/>
              </a:rPr>
              <a:t> and </a:t>
            </a:r>
            <a:r>
              <a:rPr lang="en-US" sz="1200" u="sng" dirty="0">
                <a:solidFill>
                  <a:srgbClr val="0000FF"/>
                </a:solidFill>
                <a:effectLst/>
                <a:latin typeface="Calibri" panose="020F0502020204030204" pitchFamily="34" charset="0"/>
                <a:ea typeface="Calibri" panose="020F0502020204030204" pitchFamily="34" charset="0"/>
                <a:hlinkClick r:id="rId4"/>
              </a:rPr>
              <a:t>http://www.psattc.org</a:t>
            </a: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Funding for this product was made possible (in part) by SAMHSA Cooperative Agreement numbers UR1 TI080200 (MPATTC) and UR1 TI080211 (PSATTC). The views expressed in these materials do not necessarily reflect the official policies of the Department of Health and Human Services, nor does mention of trade names, commercial practices, or organizations imply endorsement by the U.S. Government.</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Additional resources are available to enhance and support the information provided in this brief presentation. </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Date last updated: August 17, 2022.</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1</a:t>
            </a:fld>
            <a:endParaRPr lang="en-US"/>
          </a:p>
        </p:txBody>
      </p:sp>
    </p:spTree>
    <p:extLst>
      <p:ext uri="{BB962C8B-B14F-4D97-AF65-F5344CB8AC3E}">
        <p14:creationId xmlns:p14="http://schemas.microsoft.com/office/powerpoint/2010/main" val="3874090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Community</a:t>
            </a:r>
            <a:r>
              <a:rPr lang="en-GB" baseline="0" dirty="0"/>
              <a:t> Reinforcement Approach (CRA) combines several behavioural strategies to identify what </a:t>
            </a:r>
            <a:r>
              <a:rPr lang="en-GB" baseline="0" dirty="0" err="1"/>
              <a:t>reinforcers</a:t>
            </a:r>
            <a:r>
              <a:rPr lang="en-GB" baseline="0" dirty="0"/>
              <a:t> (contingencies) in the environment encourage or discourage substance use.  CRA seeks to change the contingencies to make not using more rewarding than using. In looking at this strategies, it becomes clear why adding an additional set of contingencies for not using (CM) would augment the standard CRA program.</a:t>
            </a:r>
            <a:endParaRPr lang="en-GB" dirty="0"/>
          </a:p>
          <a:p>
            <a:endParaRPr lang="en-GB" dirty="0"/>
          </a:p>
          <a:p>
            <a:r>
              <a:rPr lang="en-US" b="1" dirty="0"/>
              <a:t>REFERENCES:</a:t>
            </a:r>
            <a:endParaRPr lang="en-US" sz="1200" b="0" dirty="0">
              <a:effectLst/>
              <a:latin typeface="+mn-lt"/>
              <a:ea typeface="+mn-ea"/>
            </a:endParaRPr>
          </a:p>
          <a:p>
            <a:r>
              <a:rPr lang="en-US" sz="1800" dirty="0">
                <a:effectLst/>
                <a:latin typeface="Calibri" panose="020F0502020204030204" pitchFamily="34" charset="0"/>
                <a:ea typeface="Calibri" panose="020F0502020204030204" pitchFamily="34" charset="0"/>
              </a:rPr>
              <a:t>Meyers, R. J., </a:t>
            </a:r>
            <a:r>
              <a:rPr lang="en-US" sz="1800" dirty="0" err="1">
                <a:effectLst/>
                <a:latin typeface="Calibri" panose="020F0502020204030204" pitchFamily="34" charset="0"/>
                <a:ea typeface="Calibri" panose="020F0502020204030204" pitchFamily="34" charset="0"/>
              </a:rPr>
              <a:t>Roozen</a:t>
            </a:r>
            <a:r>
              <a:rPr lang="en-US" sz="1800" dirty="0">
                <a:effectLst/>
                <a:latin typeface="Calibri" panose="020F0502020204030204" pitchFamily="34" charset="0"/>
                <a:ea typeface="Calibri" panose="020F0502020204030204" pitchFamily="34" charset="0"/>
              </a:rPr>
              <a:t>, H. G., &amp; Smith, J. E. (2011). The community reinforcement approach: an update of the evidence. </a:t>
            </a:r>
            <a:r>
              <a:rPr lang="en-US" sz="1800" i="1" dirty="0">
                <a:effectLst/>
                <a:latin typeface="Calibri" panose="020F0502020204030204" pitchFamily="34" charset="0"/>
                <a:ea typeface="Calibri" panose="020F0502020204030204" pitchFamily="34" charset="0"/>
              </a:rPr>
              <a:t>Alcohol Research &amp; Health: The Journal of the National Institute on Alcohol Abuse and Alcoholism</a:t>
            </a:r>
            <a:r>
              <a:rPr lang="en-US" sz="1800"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33</a:t>
            </a:r>
            <a:r>
              <a:rPr lang="en-US" sz="1800" dirty="0">
                <a:effectLst/>
                <a:latin typeface="Calibri" panose="020F0502020204030204" pitchFamily="34" charset="0"/>
                <a:ea typeface="Calibri" panose="020F0502020204030204" pitchFamily="34" charset="0"/>
              </a:rPr>
              <a:t>(4), 380–388. PMID: 23580022; PMCID: PMC3860533</a:t>
            </a:r>
          </a:p>
          <a:p>
            <a:endParaRPr lang="en-US" sz="1800" b="0" i="0" kern="1200" dirty="0">
              <a:solidFill>
                <a:schemeClr val="tx1"/>
              </a:solidFill>
              <a:effectLst/>
              <a:latin typeface="Calibri" panose="020F0502020204030204" pitchFamily="34" charset="0"/>
              <a:ea typeface="+mn-ea"/>
              <a:cs typeface="+mn-cs"/>
            </a:endParaRPr>
          </a:p>
          <a:p>
            <a:r>
              <a:rPr lang="en-US" sz="1200" b="0" i="0" kern="1200" dirty="0" err="1">
                <a:solidFill>
                  <a:schemeClr val="tx1"/>
                </a:solidFill>
                <a:effectLst/>
                <a:latin typeface="+mn-lt"/>
                <a:ea typeface="+mn-ea"/>
                <a:cs typeface="+mn-cs"/>
              </a:rPr>
              <a:t>Budney</a:t>
            </a:r>
            <a:r>
              <a:rPr lang="en-US" sz="1200" b="0" i="0" kern="1200" dirty="0">
                <a:solidFill>
                  <a:schemeClr val="tx1"/>
                </a:solidFill>
                <a:effectLst/>
                <a:latin typeface="+mn-lt"/>
                <a:ea typeface="+mn-ea"/>
                <a:cs typeface="+mn-cs"/>
              </a:rPr>
              <a:t>, A. J., &amp; Higgins, S. T. (1998). </a:t>
            </a:r>
            <a:r>
              <a:rPr lang="en-US" i="1" dirty="0"/>
              <a:t>Therapy Manuals for Drug Addiction: A Community</a:t>
            </a:r>
            <a:r>
              <a:rPr lang="en-US" i="1" baseline="0" dirty="0"/>
              <a:t> Reinforcement Plus Vouchers Approach: Treating Cocaine Addiction</a:t>
            </a:r>
            <a:r>
              <a:rPr lang="en-US" baseline="0" dirty="0"/>
              <a:t>. </a:t>
            </a:r>
            <a:r>
              <a:rPr lang="en-US" dirty="0"/>
              <a:t>NIH Publication Number 98-4309. </a:t>
            </a:r>
            <a:r>
              <a:rPr lang="en-US" baseline="0" dirty="0"/>
              <a:t>Washington, DC: National Institute on Drug Abuse.</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D8D7806-5041-4B18-AE8B-69E46FB3C628}" type="slidenum">
              <a:rPr lang="en-US" altLang="en-US" smtClean="0"/>
              <a:pPr/>
              <a:t>2</a:t>
            </a:fld>
            <a:endParaRPr lang="en-US" altLang="en-US" dirty="0"/>
          </a:p>
        </p:txBody>
      </p:sp>
    </p:spTree>
    <p:extLst>
      <p:ext uri="{BB962C8B-B14F-4D97-AF65-F5344CB8AC3E}">
        <p14:creationId xmlns:p14="http://schemas.microsoft.com/office/powerpoint/2010/main" val="3561348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t>CRA includes a mix</a:t>
            </a:r>
            <a:r>
              <a:rPr lang="en-GB" altLang="en-US" baseline="0" dirty="0"/>
              <a:t> of behavioral interventions, including behavioral skills training.</a:t>
            </a:r>
            <a:endParaRPr lang="en-GB" altLang="en-US" dirty="0"/>
          </a:p>
          <a:p>
            <a:endParaRPr lang="en-GB" dirty="0"/>
          </a:p>
          <a:p>
            <a:r>
              <a:rPr lang="en-US" b="1" dirty="0"/>
              <a:t>REFERENCES:</a:t>
            </a:r>
            <a:endParaRPr lang="en-US" b="0" dirty="0"/>
          </a:p>
          <a:p>
            <a:r>
              <a:rPr lang="en-US" sz="1800" dirty="0">
                <a:effectLst/>
                <a:latin typeface="Calibri" panose="020F0502020204030204" pitchFamily="34" charset="0"/>
                <a:ea typeface="Calibri" panose="020F0502020204030204" pitchFamily="34" charset="0"/>
              </a:rPr>
              <a:t>Meyers, R. J., </a:t>
            </a:r>
            <a:r>
              <a:rPr lang="en-US" sz="1800" dirty="0" err="1">
                <a:effectLst/>
                <a:latin typeface="Calibri" panose="020F0502020204030204" pitchFamily="34" charset="0"/>
                <a:ea typeface="Calibri" panose="020F0502020204030204" pitchFamily="34" charset="0"/>
              </a:rPr>
              <a:t>Roozen</a:t>
            </a:r>
            <a:r>
              <a:rPr lang="en-US" sz="1800" dirty="0">
                <a:effectLst/>
                <a:latin typeface="Calibri" panose="020F0502020204030204" pitchFamily="34" charset="0"/>
                <a:ea typeface="Calibri" panose="020F0502020204030204" pitchFamily="34" charset="0"/>
              </a:rPr>
              <a:t>, H. G., &amp; Smith, J. E. (2011). The community reinforcement approach: an update of the evidence. </a:t>
            </a:r>
            <a:r>
              <a:rPr lang="en-US" sz="1800" i="1" dirty="0">
                <a:effectLst/>
                <a:latin typeface="Calibri" panose="020F0502020204030204" pitchFamily="34" charset="0"/>
                <a:ea typeface="Calibri" panose="020F0502020204030204" pitchFamily="34" charset="0"/>
              </a:rPr>
              <a:t>Alcohol Research &amp; Health: The Journal of the National Institute on Alcohol Abuse and Alcoholism</a:t>
            </a:r>
            <a:r>
              <a:rPr lang="en-US" sz="1800"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33</a:t>
            </a:r>
            <a:r>
              <a:rPr lang="en-US" sz="1800" dirty="0">
                <a:effectLst/>
                <a:latin typeface="Calibri" panose="020F0502020204030204" pitchFamily="34" charset="0"/>
                <a:ea typeface="Calibri" panose="020F0502020204030204" pitchFamily="34" charset="0"/>
              </a:rPr>
              <a:t>(4), 380–388. PMID: 23580022; PMCID: PMC3860533</a:t>
            </a:r>
          </a:p>
          <a:p>
            <a:endParaRPr lang="en-US" sz="1800" b="0" i="0" kern="1200" dirty="0">
              <a:solidFill>
                <a:schemeClr val="tx1"/>
              </a:solidFill>
              <a:effectLst/>
              <a:latin typeface="Calibri" panose="020F0502020204030204" pitchFamily="34" charset="0"/>
              <a:ea typeface="+mn-ea"/>
              <a:cs typeface="+mn-cs"/>
            </a:endParaRPr>
          </a:p>
          <a:p>
            <a:r>
              <a:rPr lang="en-US" sz="1200" b="0" i="0" kern="1200" dirty="0" err="1">
                <a:solidFill>
                  <a:schemeClr val="tx1"/>
                </a:solidFill>
                <a:effectLst/>
                <a:latin typeface="+mn-lt"/>
                <a:ea typeface="+mn-ea"/>
                <a:cs typeface="+mn-cs"/>
              </a:rPr>
              <a:t>Budney</a:t>
            </a:r>
            <a:r>
              <a:rPr lang="en-US" sz="1200" b="0" i="0" kern="1200" dirty="0">
                <a:solidFill>
                  <a:schemeClr val="tx1"/>
                </a:solidFill>
                <a:effectLst/>
                <a:latin typeface="+mn-lt"/>
                <a:ea typeface="+mn-ea"/>
                <a:cs typeface="+mn-cs"/>
              </a:rPr>
              <a:t>, A. J., &amp; Higgins, S. T. (1998). </a:t>
            </a:r>
            <a:r>
              <a:rPr lang="en-US" sz="1800" i="1" dirty="0"/>
              <a:t>Therapy Manuals for Drug Addiction: A Community</a:t>
            </a:r>
            <a:r>
              <a:rPr lang="en-US" sz="1800" i="1" baseline="0" dirty="0"/>
              <a:t> Reinforcement Plus Vouchers Approach: Treating Cocaine Addiction</a:t>
            </a:r>
            <a:r>
              <a:rPr lang="en-US" sz="1800" baseline="0" dirty="0"/>
              <a:t>. </a:t>
            </a:r>
            <a:r>
              <a:rPr lang="en-US" sz="1800" dirty="0"/>
              <a:t>NIH Publication Number 98-4309. </a:t>
            </a:r>
            <a:r>
              <a:rPr lang="en-US" sz="1800" baseline="0" dirty="0"/>
              <a:t>Washington, DC: National Institute on Drug Abuse.</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D8D7806-5041-4B18-AE8B-69E46FB3C628}" type="slidenum">
              <a:rPr lang="en-US" altLang="en-US" smtClean="0"/>
              <a:pPr/>
              <a:t>3</a:t>
            </a:fld>
            <a:endParaRPr lang="en-US" altLang="en-US" dirty="0"/>
          </a:p>
        </p:txBody>
      </p:sp>
    </p:spTree>
    <p:extLst>
      <p:ext uri="{BB962C8B-B14F-4D97-AF65-F5344CB8AC3E}">
        <p14:creationId xmlns:p14="http://schemas.microsoft.com/office/powerpoint/2010/main" val="2586314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In looking at the research literature, there is considerable support for CRA.  For stimulant</a:t>
            </a:r>
            <a:r>
              <a:rPr lang="en-US" sz="1200" b="0" i="0" kern="1200" baseline="0" dirty="0">
                <a:solidFill>
                  <a:schemeClr val="tx1"/>
                </a:solidFill>
                <a:effectLst/>
                <a:latin typeface="+mn-lt"/>
                <a:ea typeface="+mn-ea"/>
                <a:cs typeface="+mn-cs"/>
              </a:rPr>
              <a:t> use, most of the research has been done with cocaine users. However, given the findings of Copeland &amp; Sorenson and other research described above that people who cocaine do not differ in their response to treatment from those using methamphetamine, it is reasonable to apply this research to all people who use stimulants. </a:t>
            </a:r>
            <a:r>
              <a:rPr lang="en-US" sz="1200" b="0" i="0" kern="1200" dirty="0">
                <a:solidFill>
                  <a:schemeClr val="tx1"/>
                </a:solidFill>
                <a:effectLst/>
                <a:latin typeface="+mn-lt"/>
                <a:ea typeface="+mn-ea"/>
                <a:cs typeface="+mn-cs"/>
              </a:rPr>
              <a:t>CRA</a:t>
            </a:r>
            <a:r>
              <a:rPr lang="en-US" sz="1200" b="0" i="0" kern="1200" baseline="0" dirty="0">
                <a:solidFill>
                  <a:schemeClr val="tx1"/>
                </a:solidFill>
                <a:effectLst/>
                <a:latin typeface="+mn-lt"/>
                <a:ea typeface="+mn-ea"/>
                <a:cs typeface="+mn-cs"/>
              </a:rPr>
              <a:t> alone was found to lead to longer periods of abstinence during treatment and increase treatment completion. CRA in combination with CM was found to increase treatment retention, lead to longer periods of abstinence; reduce amount used; and improve measures of drug and psychological problems.</a:t>
            </a: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0" kern="1200" dirty="0">
                <a:solidFill>
                  <a:schemeClr val="tx1"/>
                </a:solidFill>
                <a:effectLst/>
                <a:latin typeface="+mn-lt"/>
                <a:ea typeface="+mn-ea"/>
                <a:cs typeface="+mn-cs"/>
              </a:rPr>
              <a:t>REFERENCES: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212121"/>
                </a:solidFill>
                <a:effectLst/>
                <a:latin typeface="BlinkMacSystemFont"/>
              </a:rPr>
              <a:t>De </a:t>
            </a:r>
            <a:r>
              <a:rPr lang="en-US" b="0" i="0" dirty="0" err="1">
                <a:solidFill>
                  <a:srgbClr val="212121"/>
                </a:solidFill>
                <a:effectLst/>
                <a:latin typeface="BlinkMacSystemFont"/>
              </a:rPr>
              <a:t>Crescenzo</a:t>
            </a:r>
            <a:r>
              <a:rPr lang="en-US" b="0" i="0" dirty="0">
                <a:solidFill>
                  <a:srgbClr val="212121"/>
                </a:solidFill>
                <a:effectLst/>
                <a:latin typeface="BlinkMacSystemFont"/>
              </a:rPr>
              <a:t>, F., </a:t>
            </a:r>
            <a:r>
              <a:rPr lang="en-US" b="0" i="0" dirty="0" err="1">
                <a:solidFill>
                  <a:srgbClr val="212121"/>
                </a:solidFill>
                <a:effectLst/>
                <a:latin typeface="BlinkMacSystemFont"/>
              </a:rPr>
              <a:t>Ciabattini</a:t>
            </a:r>
            <a:r>
              <a:rPr lang="en-US" b="0" i="0" dirty="0">
                <a:solidFill>
                  <a:srgbClr val="212121"/>
                </a:solidFill>
                <a:effectLst/>
                <a:latin typeface="BlinkMacSystemFont"/>
              </a:rPr>
              <a:t>, M., </a:t>
            </a:r>
            <a:r>
              <a:rPr lang="en-US" b="0" i="0" dirty="0" err="1">
                <a:solidFill>
                  <a:srgbClr val="212121"/>
                </a:solidFill>
                <a:effectLst/>
                <a:latin typeface="BlinkMacSystemFont"/>
              </a:rPr>
              <a:t>D'Alò</a:t>
            </a:r>
            <a:r>
              <a:rPr lang="en-US" b="0" i="0" dirty="0">
                <a:solidFill>
                  <a:srgbClr val="212121"/>
                </a:solidFill>
                <a:effectLst/>
                <a:latin typeface="BlinkMacSystemFont"/>
              </a:rPr>
              <a:t>, G. L., De Giorgi, R., Del </a:t>
            </a:r>
            <a:r>
              <a:rPr lang="en-US" b="0" i="0" dirty="0" err="1">
                <a:solidFill>
                  <a:srgbClr val="212121"/>
                </a:solidFill>
                <a:effectLst/>
                <a:latin typeface="BlinkMacSystemFont"/>
              </a:rPr>
              <a:t>Giovane</a:t>
            </a:r>
            <a:r>
              <a:rPr lang="en-US" b="0" i="0" dirty="0">
                <a:solidFill>
                  <a:srgbClr val="212121"/>
                </a:solidFill>
                <a:effectLst/>
                <a:latin typeface="BlinkMacSystemFont"/>
              </a:rPr>
              <a:t>, C., </a:t>
            </a:r>
            <a:r>
              <a:rPr lang="en-US" b="0" i="0" dirty="0" err="1">
                <a:solidFill>
                  <a:srgbClr val="212121"/>
                </a:solidFill>
                <a:effectLst/>
                <a:latin typeface="BlinkMacSystemFont"/>
              </a:rPr>
              <a:t>Cassar</a:t>
            </a:r>
            <a:r>
              <a:rPr lang="en-US" b="0" i="0" dirty="0">
                <a:solidFill>
                  <a:srgbClr val="212121"/>
                </a:solidFill>
                <a:effectLst/>
                <a:latin typeface="BlinkMacSystemFont"/>
              </a:rPr>
              <a:t>, C., </a:t>
            </a:r>
            <a:r>
              <a:rPr lang="en-US" b="0" i="0" dirty="0" err="1">
                <a:solidFill>
                  <a:srgbClr val="212121"/>
                </a:solidFill>
                <a:effectLst/>
                <a:latin typeface="BlinkMacSystemFont"/>
              </a:rPr>
              <a:t>Janiri</a:t>
            </a:r>
            <a:r>
              <a:rPr lang="en-US" b="0" i="0" dirty="0">
                <a:solidFill>
                  <a:srgbClr val="212121"/>
                </a:solidFill>
                <a:effectLst/>
                <a:latin typeface="BlinkMacSystemFont"/>
              </a:rPr>
              <a:t>, L., Clark, N., </a:t>
            </a:r>
            <a:r>
              <a:rPr lang="en-US" b="0" i="0" dirty="0" err="1">
                <a:solidFill>
                  <a:srgbClr val="212121"/>
                </a:solidFill>
                <a:effectLst/>
                <a:latin typeface="BlinkMacSystemFont"/>
              </a:rPr>
              <a:t>Ostacher</a:t>
            </a:r>
            <a:r>
              <a:rPr lang="en-US" b="0" i="0" dirty="0">
                <a:solidFill>
                  <a:srgbClr val="212121"/>
                </a:solidFill>
                <a:effectLst/>
                <a:latin typeface="BlinkMacSystemFont"/>
              </a:rPr>
              <a:t>, M. J., &amp; Cipriani, A. (2018). Comparative efficacy and acceptability of psychosocial interventions for individuals with cocaine and amphetamine addiction: A systematic review and network meta-analysis. </a:t>
            </a:r>
            <a:r>
              <a:rPr lang="en-US" b="0" i="1" dirty="0" err="1">
                <a:solidFill>
                  <a:srgbClr val="212121"/>
                </a:solidFill>
                <a:effectLst/>
                <a:latin typeface="BlinkMacSystemFont"/>
              </a:rPr>
              <a:t>PLoS</a:t>
            </a:r>
            <a:r>
              <a:rPr lang="en-US" b="0" i="1" dirty="0">
                <a:solidFill>
                  <a:srgbClr val="212121"/>
                </a:solidFill>
                <a:effectLst/>
                <a:latin typeface="BlinkMacSystemFont"/>
              </a:rPr>
              <a:t> Medicine</a:t>
            </a:r>
            <a:r>
              <a:rPr lang="en-US" b="0" i="0" dirty="0">
                <a:solidFill>
                  <a:srgbClr val="212121"/>
                </a:solidFill>
                <a:effectLst/>
                <a:latin typeface="BlinkMacSystemFont"/>
              </a:rPr>
              <a:t>, </a:t>
            </a:r>
            <a:r>
              <a:rPr lang="en-US" b="0" i="1" dirty="0">
                <a:solidFill>
                  <a:srgbClr val="212121"/>
                </a:solidFill>
                <a:effectLst/>
                <a:latin typeface="BlinkMacSystemFont"/>
              </a:rPr>
              <a:t>15</a:t>
            </a:r>
            <a:r>
              <a:rPr lang="en-US" b="0" i="0" dirty="0">
                <a:solidFill>
                  <a:srgbClr val="212121"/>
                </a:solidFill>
                <a:effectLst/>
                <a:latin typeface="BlinkMacSystemFont"/>
              </a:rPr>
              <a:t>(12), e1002715. </a:t>
            </a:r>
            <a:r>
              <a:rPr lang="en-US" sz="1800" u="sng" dirty="0">
                <a:solidFill>
                  <a:srgbClr val="333333"/>
                </a:solidFill>
                <a:effectLst/>
                <a:latin typeface="BlinkMacSystemFont"/>
                <a:ea typeface="Calibri" panose="020F0502020204030204" pitchFamily="34" charset="0"/>
                <a:cs typeface="Times New Roman" panose="02020603050405020304" pitchFamily="18" charset="0"/>
                <a:hlinkClick r:id="rId3"/>
              </a:rPr>
              <a:t>https://doi.org/10.1371/journal.pmed.1002715</a:t>
            </a:r>
            <a:endParaRPr lang="en-US" sz="1800" b="0" i="0" u="sng" dirty="0">
              <a:solidFill>
                <a:srgbClr val="333333"/>
              </a:solidFill>
              <a:effectLst/>
              <a:latin typeface="BlinkMacSystemFon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b="0" i="0" u="sng" dirty="0">
              <a:solidFill>
                <a:srgbClr val="333333"/>
              </a:solidFill>
              <a:effectLst/>
              <a:latin typeface="BlinkMacSystemFont"/>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212121"/>
                </a:solidFill>
                <a:effectLst/>
                <a:latin typeface="BlinkMacSystemFont"/>
              </a:rPr>
              <a:t>Higgins, S. T., Sigmon, S. C., Wong, C. J., Heil, S. H., Badger, G. J., Donham, R., </a:t>
            </a:r>
            <a:r>
              <a:rPr lang="en-US" b="0" i="0" dirty="0" err="1">
                <a:solidFill>
                  <a:srgbClr val="212121"/>
                </a:solidFill>
                <a:effectLst/>
                <a:latin typeface="BlinkMacSystemFont"/>
              </a:rPr>
              <a:t>Dantona</a:t>
            </a:r>
            <a:r>
              <a:rPr lang="en-US" b="0" i="0" dirty="0">
                <a:solidFill>
                  <a:srgbClr val="212121"/>
                </a:solidFill>
                <a:effectLst/>
                <a:latin typeface="BlinkMacSystemFont"/>
              </a:rPr>
              <a:t>, R. L., &amp; Anthony, S. (2003). Community reinforcement therapy for cocaine-dependent outpatients. </a:t>
            </a:r>
            <a:r>
              <a:rPr lang="en-US" b="0" i="1" dirty="0">
                <a:solidFill>
                  <a:srgbClr val="212121"/>
                </a:solidFill>
                <a:effectLst/>
                <a:latin typeface="BlinkMacSystemFont"/>
              </a:rPr>
              <a:t>Archives of General Psychiatry</a:t>
            </a:r>
            <a:r>
              <a:rPr lang="en-US" b="0" i="0" dirty="0">
                <a:solidFill>
                  <a:srgbClr val="212121"/>
                </a:solidFill>
                <a:effectLst/>
                <a:latin typeface="BlinkMacSystemFont"/>
              </a:rPr>
              <a:t>, </a:t>
            </a:r>
            <a:r>
              <a:rPr lang="en-US" b="0" i="1" dirty="0">
                <a:solidFill>
                  <a:srgbClr val="212121"/>
                </a:solidFill>
                <a:effectLst/>
                <a:latin typeface="BlinkMacSystemFont"/>
              </a:rPr>
              <a:t>60</a:t>
            </a:r>
            <a:r>
              <a:rPr lang="en-US" b="0" i="0" dirty="0">
                <a:solidFill>
                  <a:srgbClr val="212121"/>
                </a:solidFill>
                <a:effectLst/>
                <a:latin typeface="BlinkMacSystemFont"/>
              </a:rPr>
              <a:t>(10), 1043–1052.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https://doi.org/10.1001/archpsyc.60.9.1043</a:t>
            </a:r>
            <a:endParaRPr lang="en-US" sz="1800" b="0" i="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b="0" i="0" u="sng" dirty="0">
              <a:solidFill>
                <a:schemeClr val="tx1"/>
              </a:solidFill>
              <a:effectLst/>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212121"/>
                </a:solidFill>
                <a:effectLst/>
                <a:latin typeface="BlinkMacSystemFont"/>
              </a:rPr>
              <a:t>Copeland, A. L., &amp; Sorensen, J. L. (2001). Differences between methamphetamine users and cocaine users in treatment. </a:t>
            </a:r>
            <a:r>
              <a:rPr lang="en-US" b="0" i="1" dirty="0">
                <a:solidFill>
                  <a:srgbClr val="212121"/>
                </a:solidFill>
                <a:effectLst/>
                <a:latin typeface="BlinkMacSystemFont"/>
              </a:rPr>
              <a:t>Drug and Alcohol Dependence</a:t>
            </a:r>
            <a:r>
              <a:rPr lang="en-US" b="0" i="0" dirty="0">
                <a:solidFill>
                  <a:srgbClr val="212121"/>
                </a:solidFill>
                <a:effectLst/>
                <a:latin typeface="BlinkMacSystemFont"/>
              </a:rPr>
              <a:t>, </a:t>
            </a:r>
            <a:r>
              <a:rPr lang="en-US" b="0" i="1" dirty="0">
                <a:solidFill>
                  <a:srgbClr val="212121"/>
                </a:solidFill>
                <a:effectLst/>
                <a:latin typeface="BlinkMacSystemFont"/>
              </a:rPr>
              <a:t>62</a:t>
            </a:r>
            <a:r>
              <a:rPr lang="en-US" b="0" i="0" dirty="0">
                <a:solidFill>
                  <a:srgbClr val="212121"/>
                </a:solidFill>
                <a:effectLst/>
                <a:latin typeface="BlinkMacSystemFont"/>
              </a:rPr>
              <a:t>(1), 91–95. </a:t>
            </a:r>
            <a:r>
              <a:rPr lang="en-US" sz="1800" u="none" strike="noStrike" dirty="0">
                <a:solidFill>
                  <a:srgbClr val="0C7DBB"/>
                </a:solidFill>
                <a:effectLst/>
                <a:latin typeface="Calibri" panose="020F0502020204030204" pitchFamily="34" charset="0"/>
                <a:ea typeface="Calibri" panose="020F0502020204030204" pitchFamily="34" charset="0"/>
                <a:cs typeface="Calibri" panose="020F0502020204030204" pitchFamily="34" charset="0"/>
                <a:hlinkClick r:id="rId5" tooltip="Persistent link using digital object identifier"/>
              </a:rPr>
              <a:t>https://doi.org/10.1016/S0376-8716(00)00164-2</a:t>
            </a:r>
            <a:endParaRPr lang="en-US" sz="1800" b="0" i="0"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b="0" i="0" u="none" strike="noStrike" dirty="0">
              <a:solidFill>
                <a:schemeClr val="tx1"/>
              </a:solidFill>
              <a:effectLst/>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212121"/>
                </a:solidFill>
                <a:effectLst/>
                <a:latin typeface="BlinkMacSystemFont"/>
              </a:rPr>
              <a:t>Higgins, S. T., </a:t>
            </a:r>
            <a:r>
              <a:rPr lang="en-US" b="0" i="0" dirty="0" err="1">
                <a:solidFill>
                  <a:srgbClr val="212121"/>
                </a:solidFill>
                <a:effectLst/>
                <a:latin typeface="BlinkMacSystemFont"/>
              </a:rPr>
              <a:t>Budney</a:t>
            </a:r>
            <a:r>
              <a:rPr lang="en-US" b="0" i="0" dirty="0">
                <a:solidFill>
                  <a:srgbClr val="212121"/>
                </a:solidFill>
                <a:effectLst/>
                <a:latin typeface="BlinkMacSystemFont"/>
              </a:rPr>
              <a:t>, A. J., Bickel, W. K., </a:t>
            </a:r>
            <a:r>
              <a:rPr lang="en-US" b="0" i="0" dirty="0" err="1">
                <a:solidFill>
                  <a:srgbClr val="212121"/>
                </a:solidFill>
                <a:effectLst/>
                <a:latin typeface="BlinkMacSystemFont"/>
              </a:rPr>
              <a:t>Foerg</a:t>
            </a:r>
            <a:r>
              <a:rPr lang="en-US" b="0" i="0" dirty="0">
                <a:solidFill>
                  <a:srgbClr val="212121"/>
                </a:solidFill>
                <a:effectLst/>
                <a:latin typeface="BlinkMacSystemFont"/>
              </a:rPr>
              <a:t>, F. E., Donham, R., &amp; Badger, G. J. (1994). Incentives improve outcome in outpatient behavioral treatment of cocaine dependence. </a:t>
            </a:r>
            <a:r>
              <a:rPr lang="en-US" b="0" i="1" dirty="0">
                <a:solidFill>
                  <a:srgbClr val="212121"/>
                </a:solidFill>
                <a:effectLst/>
                <a:latin typeface="BlinkMacSystemFont"/>
              </a:rPr>
              <a:t>Archives of General Psychiatry</a:t>
            </a:r>
            <a:r>
              <a:rPr lang="en-US" b="0" i="0" dirty="0">
                <a:solidFill>
                  <a:srgbClr val="212121"/>
                </a:solidFill>
                <a:effectLst/>
                <a:latin typeface="BlinkMacSystemFont"/>
              </a:rPr>
              <a:t>, </a:t>
            </a:r>
            <a:r>
              <a:rPr lang="en-US" b="0" i="1" dirty="0">
                <a:solidFill>
                  <a:srgbClr val="212121"/>
                </a:solidFill>
                <a:effectLst/>
                <a:latin typeface="BlinkMacSystemFont"/>
              </a:rPr>
              <a:t>51</a:t>
            </a:r>
            <a:r>
              <a:rPr lang="en-US" b="0" i="0" dirty="0">
                <a:solidFill>
                  <a:srgbClr val="212121"/>
                </a:solidFill>
                <a:effectLst/>
                <a:latin typeface="BlinkMacSystemFont"/>
              </a:rPr>
              <a:t>(7), 568–576. </a:t>
            </a:r>
            <a:r>
              <a:rPr lang="en-US" sz="1800" u="sng"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hlinkClick r:id="rId6"/>
              </a:rPr>
              <a:t>https://doi.org/10.1001/archpsyc.1994.03950070060011</a:t>
            </a:r>
            <a:endParaRPr lang="en-US" sz="1800" b="0" i="0" u="sng" dirty="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b="0" i="0" u="sng" dirty="0">
              <a:solidFill>
                <a:schemeClr val="tx1"/>
              </a:solidFill>
              <a:effectLst/>
              <a:latin typeface="+mn-lt"/>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a:solidFill>
                  <a:srgbClr val="212121"/>
                </a:solidFill>
                <a:effectLst/>
                <a:latin typeface="BlinkMacSystemFont"/>
              </a:rPr>
              <a:t>Higgins</a:t>
            </a:r>
            <a:r>
              <a:rPr lang="en-US" b="0" i="0" dirty="0">
                <a:solidFill>
                  <a:srgbClr val="212121"/>
                </a:solidFill>
                <a:effectLst/>
                <a:latin typeface="BlinkMacSystemFont"/>
              </a:rPr>
              <a:t>, S. T., </a:t>
            </a:r>
            <a:r>
              <a:rPr lang="en-US" b="0" i="0" dirty="0" err="1">
                <a:solidFill>
                  <a:srgbClr val="212121"/>
                </a:solidFill>
                <a:effectLst/>
                <a:latin typeface="BlinkMacSystemFont"/>
              </a:rPr>
              <a:t>Budney</a:t>
            </a:r>
            <a:r>
              <a:rPr lang="en-US" b="0" i="0" dirty="0">
                <a:solidFill>
                  <a:srgbClr val="212121"/>
                </a:solidFill>
                <a:effectLst/>
                <a:latin typeface="BlinkMacSystemFont"/>
              </a:rPr>
              <a:t>, A. J., Bickel, W. K., Hughes, J. R., </a:t>
            </a:r>
            <a:r>
              <a:rPr lang="en-US" b="0" i="0" dirty="0" err="1">
                <a:solidFill>
                  <a:srgbClr val="212121"/>
                </a:solidFill>
                <a:effectLst/>
                <a:latin typeface="BlinkMacSystemFont"/>
              </a:rPr>
              <a:t>Foerg</a:t>
            </a:r>
            <a:r>
              <a:rPr lang="en-US" b="0" i="0" dirty="0">
                <a:solidFill>
                  <a:srgbClr val="212121"/>
                </a:solidFill>
                <a:effectLst/>
                <a:latin typeface="BlinkMacSystemFont"/>
              </a:rPr>
              <a:t>, F., &amp; Badger, G. (1993). Achieving cocaine abstinence with a behavioral approach. </a:t>
            </a:r>
            <a:r>
              <a:rPr lang="en-US" b="0" i="1" dirty="0">
                <a:solidFill>
                  <a:srgbClr val="212121"/>
                </a:solidFill>
                <a:effectLst/>
                <a:latin typeface="BlinkMacSystemFont"/>
              </a:rPr>
              <a:t>The American Journal of Psychiatry</a:t>
            </a:r>
            <a:r>
              <a:rPr lang="en-US" b="0" i="0" dirty="0">
                <a:solidFill>
                  <a:srgbClr val="212121"/>
                </a:solidFill>
                <a:effectLst/>
                <a:latin typeface="BlinkMacSystemFont"/>
              </a:rPr>
              <a:t>, </a:t>
            </a:r>
            <a:r>
              <a:rPr lang="en-US" b="0" i="1" dirty="0">
                <a:solidFill>
                  <a:srgbClr val="212121"/>
                </a:solidFill>
                <a:effectLst/>
                <a:latin typeface="BlinkMacSystemFont"/>
              </a:rPr>
              <a:t>150</a:t>
            </a:r>
            <a:r>
              <a:rPr lang="en-US" b="0" i="0" dirty="0">
                <a:solidFill>
                  <a:srgbClr val="212121"/>
                </a:solidFill>
                <a:effectLst/>
                <a:latin typeface="BlinkMacSystemFont"/>
              </a:rPr>
              <a:t>(5), 763–769. </a:t>
            </a:r>
            <a:r>
              <a:rPr lang="en-US" sz="1800" u="sng"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hlinkClick r:id="rId7"/>
              </a:rPr>
              <a:t>https://doi.org/10.1176/ajp.150.5.763</a:t>
            </a:r>
            <a:endParaRPr lang="en-US" dirty="0"/>
          </a:p>
        </p:txBody>
      </p:sp>
      <p:sp>
        <p:nvSpPr>
          <p:cNvPr id="4" name="Slide Number Placeholder 3"/>
          <p:cNvSpPr>
            <a:spLocks noGrp="1"/>
          </p:cNvSpPr>
          <p:nvPr>
            <p:ph type="sldNum" sz="quarter" idx="10"/>
          </p:nvPr>
        </p:nvSpPr>
        <p:spPr/>
        <p:txBody>
          <a:bodyPr/>
          <a:lstStyle/>
          <a:p>
            <a:fld id="{8D8D7806-5041-4B18-AE8B-69E46FB3C628}" type="slidenum">
              <a:rPr lang="en-US" altLang="en-US" smtClean="0"/>
              <a:pPr/>
              <a:t>4</a:t>
            </a:fld>
            <a:endParaRPr lang="en-US" altLang="en-US" dirty="0"/>
          </a:p>
        </p:txBody>
      </p:sp>
    </p:spTree>
    <p:extLst>
      <p:ext uri="{BB962C8B-B14F-4D97-AF65-F5344CB8AC3E}">
        <p14:creationId xmlns:p14="http://schemas.microsoft.com/office/powerpoint/2010/main" val="38176940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361A3-E9C5-FABD-9C49-EB4598432DA6}"/>
              </a:ext>
            </a:extLst>
          </p:cNvPr>
          <p:cNvSpPr>
            <a:spLocks noGrp="1"/>
          </p:cNvSpPr>
          <p:nvPr>
            <p:ph type="ctrTitle" hasCustomPrompt="1"/>
          </p:nvPr>
        </p:nvSpPr>
        <p:spPr>
          <a:xfrm>
            <a:off x="457200" y="1124712"/>
            <a:ext cx="5486400" cy="2387600"/>
          </a:xfrm>
        </p:spPr>
        <p:txBody>
          <a:bodyPr anchor="b">
            <a:normAutofit/>
          </a:bodyPr>
          <a:lstStyle>
            <a:lvl1pPr algn="l">
              <a:defRPr sz="3800" b="1"/>
            </a:lvl1pPr>
          </a:lstStyle>
          <a:p>
            <a:r>
              <a:rPr lang="en-US" dirty="0"/>
              <a:t>CLICK TO EDIT MASTER TITLE STYLE</a:t>
            </a:r>
          </a:p>
        </p:txBody>
      </p:sp>
      <p:sp>
        <p:nvSpPr>
          <p:cNvPr id="3" name="Subtitle 2">
            <a:extLst>
              <a:ext uri="{FF2B5EF4-FFF2-40B4-BE49-F238E27FC236}">
                <a16:creationId xmlns:a16="http://schemas.microsoft.com/office/drawing/2014/main" id="{7FD494D8-EA0D-FBF3-DB6B-3ABEA0212C3D}"/>
              </a:ext>
            </a:extLst>
          </p:cNvPr>
          <p:cNvSpPr>
            <a:spLocks noGrp="1"/>
          </p:cNvSpPr>
          <p:nvPr>
            <p:ph type="subTitle" idx="1" hasCustomPrompt="1"/>
          </p:nvPr>
        </p:nvSpPr>
        <p:spPr>
          <a:xfrm>
            <a:off x="457200" y="3602736"/>
            <a:ext cx="54864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SUD Keys to Education">
            <a:extLst>
              <a:ext uri="{FF2B5EF4-FFF2-40B4-BE49-F238E27FC236}">
                <a16:creationId xmlns:a16="http://schemas.microsoft.com/office/drawing/2014/main" id="{D7B78682-C1B2-BDC4-C500-B141B379E122}"/>
              </a:ext>
            </a:extLst>
          </p:cNvPr>
          <p:cNvPicPr>
            <a:picLocks noChangeAspect="1"/>
          </p:cNvPicPr>
          <p:nvPr userDrawn="1"/>
        </p:nvPicPr>
        <p:blipFill>
          <a:blip r:embed="rId3"/>
          <a:stretch>
            <a:fillRect/>
          </a:stretch>
        </p:blipFill>
        <p:spPr>
          <a:xfrm>
            <a:off x="457200" y="457200"/>
            <a:ext cx="3498618" cy="1280160"/>
          </a:xfrm>
          <a:prstGeom prst="rect">
            <a:avLst/>
          </a:prstGeom>
        </p:spPr>
      </p:pic>
      <p:pic>
        <p:nvPicPr>
          <p:cNvPr id="13" name="Picture 12" descr="Mountain Plains ATTC and Pacific Southwest ATTC">
            <a:extLst>
              <a:ext uri="{FF2B5EF4-FFF2-40B4-BE49-F238E27FC236}">
                <a16:creationId xmlns:a16="http://schemas.microsoft.com/office/drawing/2014/main" id="{ECFB257F-D5E8-C32A-B222-5BB37FC480D2}"/>
              </a:ext>
            </a:extLst>
          </p:cNvPr>
          <p:cNvPicPr>
            <a:picLocks noChangeAspect="1"/>
          </p:cNvPicPr>
          <p:nvPr userDrawn="1"/>
        </p:nvPicPr>
        <p:blipFill>
          <a:blip r:embed="rId4"/>
          <a:srcRect/>
          <a:stretch/>
        </p:blipFill>
        <p:spPr>
          <a:xfrm>
            <a:off x="467596" y="5650992"/>
            <a:ext cx="1783817" cy="749808"/>
          </a:xfrm>
          <a:prstGeom prst="rect">
            <a:avLst/>
          </a:prstGeom>
        </p:spPr>
      </p:pic>
      <p:pic>
        <p:nvPicPr>
          <p:cNvPr id="14" name="Picture 13" descr="SAMHSA">
            <a:extLst>
              <a:ext uri="{FF2B5EF4-FFF2-40B4-BE49-F238E27FC236}">
                <a16:creationId xmlns:a16="http://schemas.microsoft.com/office/drawing/2014/main" id="{5179B210-3A65-5F4E-6CBA-69D5AFD7D781}"/>
              </a:ext>
            </a:extLst>
          </p:cNvPr>
          <p:cNvPicPr>
            <a:picLocks noChangeAspect="1"/>
          </p:cNvPicPr>
          <p:nvPr userDrawn="1"/>
        </p:nvPicPr>
        <p:blipFill>
          <a:blip r:embed="rId5"/>
          <a:stretch>
            <a:fillRect/>
          </a:stretch>
        </p:blipFill>
        <p:spPr>
          <a:xfrm>
            <a:off x="2532888" y="5769864"/>
            <a:ext cx="1993900" cy="520700"/>
          </a:xfrm>
          <a:prstGeom prst="rect">
            <a:avLst/>
          </a:prstGeom>
        </p:spPr>
      </p:pic>
      <p:sp>
        <p:nvSpPr>
          <p:cNvPr id="29" name="Picture Placeholder 28">
            <a:extLst>
              <a:ext uri="{FF2B5EF4-FFF2-40B4-BE49-F238E27FC236}">
                <a16:creationId xmlns:a16="http://schemas.microsoft.com/office/drawing/2014/main" id="{23A8D641-E398-4561-EBF6-7DF32BF4467E}"/>
              </a:ext>
            </a:extLst>
          </p:cNvPr>
          <p:cNvSpPr>
            <a:spLocks noGrp="1" noChangeAspect="1"/>
          </p:cNvSpPr>
          <p:nvPr>
            <p:ph type="pic" sz="quarter" idx="10"/>
          </p:nvPr>
        </p:nvSpPr>
        <p:spPr>
          <a:xfrm>
            <a:off x="5843017"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30" name="Picture Placeholder 29">
            <a:extLst>
              <a:ext uri="{FF2B5EF4-FFF2-40B4-BE49-F238E27FC236}">
                <a16:creationId xmlns:a16="http://schemas.microsoft.com/office/drawing/2014/main" id="{1B415E53-F774-9CBB-3941-1EA59AB15D7A}"/>
              </a:ext>
            </a:extLst>
          </p:cNvPr>
          <p:cNvSpPr>
            <a:spLocks noGrp="1" noChangeAspect="1"/>
          </p:cNvSpPr>
          <p:nvPr>
            <p:ph type="pic" sz="quarter" idx="11"/>
          </p:nvPr>
        </p:nvSpPr>
        <p:spPr>
          <a:xfrm>
            <a:off x="8485632"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Tree>
    <p:extLst>
      <p:ext uri="{BB962C8B-B14F-4D97-AF65-F5344CB8AC3E}">
        <p14:creationId xmlns:p14="http://schemas.microsoft.com/office/powerpoint/2010/main" val="1368256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Content (D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914400" y="914400"/>
            <a:ext cx="6586538" cy="914400"/>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914400" y="1828800"/>
            <a:ext cx="5943600" cy="4351338"/>
          </a:xfrm>
        </p:spPr>
        <p:txBody>
          <a:bodyPr/>
          <a:lstStyle>
            <a:lvl1pPr marL="0" indent="0">
              <a:buNone/>
              <a:defRPr>
                <a:solidFill>
                  <a:schemeClr val="bg1"/>
                </a:solidFill>
              </a:defRPr>
            </a:lvl1pPr>
          </a:lstStyle>
          <a:p>
            <a:pPr lvl="0"/>
            <a:r>
              <a:rPr lang="en-US" dirty="0"/>
              <a:t>Click to edit Master text styles</a:t>
            </a:r>
          </a:p>
        </p:txBody>
      </p:sp>
      <p:pic>
        <p:nvPicPr>
          <p:cNvPr id="9" name="Picture 8">
            <a:extLst>
              <a:ext uri="{FF2B5EF4-FFF2-40B4-BE49-F238E27FC236}">
                <a16:creationId xmlns:a16="http://schemas.microsoft.com/office/drawing/2014/main" id="{98B3440D-3786-8CEF-D77A-DC76BB93566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0200C8C-9B73-FEFB-7388-C7435EF64912}"/>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526454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96623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0249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D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7561147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8" name="Picture 7">
            <a:extLst>
              <a:ext uri="{FF2B5EF4-FFF2-40B4-BE49-F238E27FC236}">
                <a16:creationId xmlns:a16="http://schemas.microsoft.com/office/drawing/2014/main" id="{703FA346-206F-8D15-C2DC-EB037138F86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675EC4E-05D8-CC49-C3F3-BE4991C2A2BE}"/>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270941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it 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13" name="Picture 12">
            <a:extLst>
              <a:ext uri="{FF2B5EF4-FFF2-40B4-BE49-F238E27FC236}">
                <a16:creationId xmlns:a16="http://schemas.microsoft.com/office/drawing/2014/main" id="{5B1DA54B-7457-3C7B-D4C9-2A76505BB4E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67EEC21D-682B-1F1E-BD53-1A7CFB1C1978}"/>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035668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3D04E94-2FC9-4889-59B9-844425F1A7C3}"/>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193228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Image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2C5E764-AED4-79FD-66B8-AB4596EA0BCC}"/>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939027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cknowledgm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1C212DA7-A629-E70F-7DAE-7159F5AB0416}"/>
              </a:ext>
            </a:extLst>
          </p:cNvPr>
          <p:cNvSpPr>
            <a:spLocks noGrp="1"/>
          </p:cNvSpPr>
          <p:nvPr>
            <p:ph type="title" hasCustomPrompt="1"/>
          </p:nvPr>
        </p:nvSpPr>
        <p:spPr>
          <a:xfrm>
            <a:off x="6166105" y="2514600"/>
            <a:ext cx="5108446" cy="914400"/>
          </a:xfrm>
        </p:spPr>
        <p:txBody>
          <a:bodyPr>
            <a:normAutofit/>
          </a:bodyPr>
          <a:lstStyle>
            <a:lvl1pPr algn="ctr">
              <a:defRPr sz="2400" b="1">
                <a:solidFill>
                  <a:srgbClr val="494949"/>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CA9D0BB6-C4B7-EF5E-02C0-011158DC33E1}"/>
              </a:ext>
            </a:extLst>
          </p:cNvPr>
          <p:cNvSpPr>
            <a:spLocks noGrp="1"/>
          </p:cNvSpPr>
          <p:nvPr>
            <p:ph idx="1"/>
          </p:nvPr>
        </p:nvSpPr>
        <p:spPr>
          <a:xfrm>
            <a:off x="6166105" y="3429000"/>
            <a:ext cx="5108446" cy="2751138"/>
          </a:xfrm>
        </p:spPr>
        <p:txBody>
          <a:bodyPr>
            <a:normAutofit/>
          </a:bodyPr>
          <a:lstStyle>
            <a:lvl1pPr marL="0" indent="0" algn="ctr">
              <a:buNone/>
              <a:defRPr sz="1800">
                <a:solidFill>
                  <a:srgbClr val="494949"/>
                </a:solidFill>
              </a:defRPr>
            </a:lvl1pPr>
          </a:lstStyle>
          <a:p>
            <a:pPr lvl="0"/>
            <a:r>
              <a:rPr lang="en-US" dirty="0"/>
              <a:t>Click to edit Master text styles</a:t>
            </a:r>
          </a:p>
        </p:txBody>
      </p:sp>
      <p:sp>
        <p:nvSpPr>
          <p:cNvPr id="8" name="Picture Placeholder 7">
            <a:extLst>
              <a:ext uri="{FF2B5EF4-FFF2-40B4-BE49-F238E27FC236}">
                <a16:creationId xmlns:a16="http://schemas.microsoft.com/office/drawing/2014/main" id="{419FEBA6-8D40-2D08-A48E-EDB193AA3238}"/>
              </a:ext>
            </a:extLst>
          </p:cNvPr>
          <p:cNvSpPr>
            <a:spLocks noGrp="1" noChangeAspect="1"/>
          </p:cNvSpPr>
          <p:nvPr>
            <p:ph type="pic" sz="quarter" idx="10"/>
          </p:nvPr>
        </p:nvSpPr>
        <p:spPr>
          <a:xfrm>
            <a:off x="22860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9" name="Picture Placeholder 8">
            <a:extLst>
              <a:ext uri="{FF2B5EF4-FFF2-40B4-BE49-F238E27FC236}">
                <a16:creationId xmlns:a16="http://schemas.microsoft.com/office/drawing/2014/main" id="{08E61A8B-7482-D09A-CCCF-C5883617C405}"/>
              </a:ext>
            </a:extLst>
          </p:cNvPr>
          <p:cNvSpPr>
            <a:spLocks noGrp="1" noChangeAspect="1"/>
          </p:cNvSpPr>
          <p:nvPr>
            <p:ph type="pic" sz="quarter" idx="11"/>
          </p:nvPr>
        </p:nvSpPr>
        <p:spPr>
          <a:xfrm>
            <a:off x="288036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pic>
        <p:nvPicPr>
          <p:cNvPr id="4" name="Picture 3">
            <a:extLst>
              <a:ext uri="{FF2B5EF4-FFF2-40B4-BE49-F238E27FC236}">
                <a16:creationId xmlns:a16="http://schemas.microsoft.com/office/drawing/2014/main" id="{46E865F4-243A-2C7F-A4C2-151913BE57E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114EEBD2-EC34-CA2C-7255-AFCC8F30958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98263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2_Title and Content">
    <p:bg>
      <p:bgPr>
        <a:solidFill>
          <a:srgbClr val="8A8C8F">
            <a:alpha val="34901"/>
          </a:srgbClr>
        </a:solid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276DFEE-6111-B044-B70B-587C38B4A4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4" y="1009650"/>
            <a:ext cx="121920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715962"/>
          </a:xfrm>
        </p:spPr>
        <p:txBody>
          <a:bodyPr/>
          <a:lstStyle/>
          <a:p>
            <a:r>
              <a:rPr lang="en-US"/>
              <a:t>Click to edit Master title style</a:t>
            </a:r>
            <a:endParaRPr lang="en-US" dirty="0"/>
          </a:p>
        </p:txBody>
      </p:sp>
      <p:sp>
        <p:nvSpPr>
          <p:cNvPr id="3" name="Content Placeholder 2"/>
          <p:cNvSpPr>
            <a:spLocks noGrp="1"/>
          </p:cNvSpPr>
          <p:nvPr>
            <p:ph idx="1"/>
          </p:nvPr>
        </p:nvSpPr>
        <p:spPr>
          <a:xfrm>
            <a:off x="609600" y="1143003"/>
            <a:ext cx="10972800" cy="4983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F37CEBB7-AEC1-4C49-839C-FD72B16E5D8B}"/>
              </a:ext>
            </a:extLst>
          </p:cNvPr>
          <p:cNvSpPr>
            <a:spLocks noGrp="1"/>
          </p:cNvSpPr>
          <p:nvPr>
            <p:ph type="dt" sz="half" idx="10"/>
          </p:nvPr>
        </p:nvSpPr>
        <p:spPr>
          <a:xfrm>
            <a:off x="609600" y="6208716"/>
            <a:ext cx="2844800" cy="365125"/>
          </a:xfrm>
        </p:spPr>
        <p:txBody>
          <a:bodyPr/>
          <a:lstStyle>
            <a:lvl1pPr>
              <a:defRPr/>
            </a:lvl1pPr>
          </a:lstStyle>
          <a:p>
            <a:fld id="{117E417A-E05E-4A14-BE62-9A880CF10071}" type="datetime1">
              <a:rPr lang="en-US" smtClean="0"/>
              <a:t>8/17/2022</a:t>
            </a:fld>
            <a:endParaRPr lang="en-US" dirty="0"/>
          </a:p>
        </p:txBody>
      </p:sp>
      <p:sp>
        <p:nvSpPr>
          <p:cNvPr id="6" name="Footer Placeholder 4">
            <a:extLst>
              <a:ext uri="{FF2B5EF4-FFF2-40B4-BE49-F238E27FC236}">
                <a16:creationId xmlns:a16="http://schemas.microsoft.com/office/drawing/2014/main" id="{85598108-10C3-5A4C-96E3-2DAD9E7AD2B8}"/>
              </a:ext>
            </a:extLst>
          </p:cNvPr>
          <p:cNvSpPr>
            <a:spLocks noGrp="1"/>
          </p:cNvSpPr>
          <p:nvPr>
            <p:ph type="ftr" sz="quarter" idx="11"/>
          </p:nvPr>
        </p:nvSpPr>
        <p:spPr>
          <a:xfrm>
            <a:off x="4165600" y="6208716"/>
            <a:ext cx="3860800" cy="365125"/>
          </a:xfrm>
        </p:spPr>
        <p:txBody>
          <a:bodyPr/>
          <a:lstStyle>
            <a:lvl1pPr>
              <a:defRPr/>
            </a:lvl1pPr>
          </a:lstStyle>
          <a:p>
            <a:endParaRPr lang="en-US" dirty="0"/>
          </a:p>
        </p:txBody>
      </p:sp>
      <p:sp>
        <p:nvSpPr>
          <p:cNvPr id="7" name="Slide Number Placeholder 5">
            <a:extLst>
              <a:ext uri="{FF2B5EF4-FFF2-40B4-BE49-F238E27FC236}">
                <a16:creationId xmlns:a16="http://schemas.microsoft.com/office/drawing/2014/main" id="{57BF6C96-EAE8-E041-BBDF-FB4234E93359}"/>
              </a:ext>
            </a:extLst>
          </p:cNvPr>
          <p:cNvSpPr>
            <a:spLocks noGrp="1"/>
          </p:cNvSpPr>
          <p:nvPr>
            <p:ph type="sldNum" sz="quarter" idx="12"/>
          </p:nvPr>
        </p:nvSpPr>
        <p:spPr>
          <a:xfrm>
            <a:off x="8737600" y="6208716"/>
            <a:ext cx="2844800" cy="365125"/>
          </a:xfrm>
        </p:spPr>
        <p:txBody>
          <a:bodyPr/>
          <a:lstStyle>
            <a:lvl1pPr>
              <a:defRPr/>
            </a:lvl1pPr>
          </a:lstStyle>
          <a:p>
            <a:fld id="{AA5A8000-143E-E345-AB7D-4AEB5E1250A5}" type="slidenum">
              <a:rPr lang="en-US" smtClean="0"/>
              <a:t>‹#›</a:t>
            </a:fld>
            <a:endParaRPr lang="en-US" dirty="0"/>
          </a:p>
        </p:txBody>
      </p:sp>
    </p:spTree>
    <p:extLst>
      <p:ext uri="{BB962C8B-B14F-4D97-AF65-F5344CB8AC3E}">
        <p14:creationId xmlns:p14="http://schemas.microsoft.com/office/powerpoint/2010/main" val="2096240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342900" marR="0" indent="-342900" algn="l" defTabSz="914400" rtl="0" eaLnBrk="1" fontAlgn="auto" latinLnBrk="0" hangingPunct="1">
              <a:lnSpc>
                <a:spcPct val="90000"/>
              </a:lnSpc>
              <a:spcBef>
                <a:spcPts val="1000"/>
              </a:spcBef>
              <a:spcAft>
                <a:spcPts val="0"/>
              </a:spcAft>
              <a:buClrTx/>
              <a:buSzTx/>
              <a:buFontTx/>
              <a:buBlip>
                <a:blip r:embed="rId2"/>
              </a:buBlip>
              <a:tabLst/>
              <a:defRPr/>
            </a:lvl1pPr>
          </a:lstStyle>
          <a:p>
            <a:pPr lvl="0"/>
            <a:r>
              <a:rPr lang="en-US" dirty="0"/>
              <a:t>Click to edit Master text styles</a:t>
            </a:r>
          </a:p>
          <a:p>
            <a:pPr lvl="0"/>
            <a:r>
              <a:rPr lang="en-US" dirty="0"/>
              <a:t>Click to edit Master text styles</a:t>
            </a:r>
          </a:p>
          <a:p>
            <a:pPr lvl="0"/>
            <a:r>
              <a:rPr lang="en-US" dirty="0"/>
              <a:t>Click to edit Master text styles</a:t>
            </a:r>
          </a:p>
        </p:txBody>
      </p:sp>
      <p:pic>
        <p:nvPicPr>
          <p:cNvPr id="12" name="Picture 11">
            <a:extLst>
              <a:ext uri="{FF2B5EF4-FFF2-40B4-BE49-F238E27FC236}">
                <a16:creationId xmlns:a16="http://schemas.microsoft.com/office/drawing/2014/main" id="{FBE529C9-F091-DE94-476D-05A45586949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9" name="Slide Number Placeholder 8">
            <a:extLst>
              <a:ext uri="{FF2B5EF4-FFF2-40B4-BE49-F238E27FC236}">
                <a16:creationId xmlns:a16="http://schemas.microsoft.com/office/drawing/2014/main" id="{1B9F4AEE-026D-0585-DB4A-2B42E5E012C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t>‹#›</a:t>
            </a:fld>
            <a:endParaRPr lang="en-US" dirty="0"/>
          </a:p>
        </p:txBody>
      </p:sp>
    </p:spTree>
    <p:extLst>
      <p:ext uri="{BB962C8B-B14F-4D97-AF65-F5344CB8AC3E}">
        <p14:creationId xmlns:p14="http://schemas.microsoft.com/office/powerpoint/2010/main" val="863810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9" name="Picture 8">
            <a:extLst>
              <a:ext uri="{FF2B5EF4-FFF2-40B4-BE49-F238E27FC236}">
                <a16:creationId xmlns:a16="http://schemas.microsoft.com/office/drawing/2014/main" id="{7D6511A4-45C5-B1B0-B87B-FC0E91A3504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52D491D-5980-9F23-3ED7-5983E843B8D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387582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FC99CA16-0085-28D4-1FC9-EB3E75AC88E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11" name="Slide Number Placeholder 4">
            <a:extLst>
              <a:ext uri="{FF2B5EF4-FFF2-40B4-BE49-F238E27FC236}">
                <a16:creationId xmlns:a16="http://schemas.microsoft.com/office/drawing/2014/main" id="{E2B13B29-C105-E66B-0D4A-22B47129301D}"/>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93609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80ACB5EC-5A13-36DC-7058-FB1D7054C39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FA6CF01-6DE1-601E-D874-F959F291406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69960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solidFill>
                  <a:schemeClr val="bg1"/>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A30BA75B-3F6D-54DD-7742-B753AAF1F6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828D3FC-355D-F4AF-76DE-642252FC3364}"/>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36788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0" name="Picture 9">
            <a:extLst>
              <a:ext uri="{FF2B5EF4-FFF2-40B4-BE49-F238E27FC236}">
                <a16:creationId xmlns:a16="http://schemas.microsoft.com/office/drawing/2014/main" id="{D8B42B3C-3685-F654-D9A3-6FEF6B08400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B62B0F6-312B-68C1-6A43-82E5B11D330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0703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Image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chemeClr val="bg1"/>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7" name="Picture 16">
            <a:extLst>
              <a:ext uri="{FF2B5EF4-FFF2-40B4-BE49-F238E27FC236}">
                <a16:creationId xmlns:a16="http://schemas.microsoft.com/office/drawing/2014/main" id="{79DA3115-E147-AF8C-50B5-ABC1322E2FC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3446D6F-3F6F-64E1-B00B-69E7CA50145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015253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1B4B5292-AE90-5ADE-BA24-218B7E0E56D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61570CC-D310-07B5-A650-6FF13F5B8C19}"/>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961568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3FC6DE6-DBB8-3184-4F99-1F7153D562D4}"/>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
        <p:nvSpPr>
          <p:cNvPr id="2" name="Title Placeholder 1">
            <a:extLst>
              <a:ext uri="{FF2B5EF4-FFF2-40B4-BE49-F238E27FC236}">
                <a16:creationId xmlns:a16="http://schemas.microsoft.com/office/drawing/2014/main" id="{C9EA78D5-921D-1125-6755-31624721F39E}"/>
              </a:ext>
            </a:extLst>
          </p:cNvPr>
          <p:cNvSpPr>
            <a:spLocks noGrp="1"/>
          </p:cNvSpPr>
          <p:nvPr>
            <p:ph type="title"/>
          </p:nvPr>
        </p:nvSpPr>
        <p:spPr>
          <a:xfrm>
            <a:off x="914400" y="914400"/>
            <a:ext cx="10360152"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9D8F0A6-E9C6-2DF2-7750-4C1D6758D842}"/>
              </a:ext>
            </a:extLst>
          </p:cNvPr>
          <p:cNvSpPr>
            <a:spLocks noGrp="1"/>
          </p:cNvSpPr>
          <p:nvPr>
            <p:ph type="body" idx="1"/>
          </p:nvPr>
        </p:nvSpPr>
        <p:spPr>
          <a:xfrm>
            <a:off x="914400" y="1828800"/>
            <a:ext cx="1036015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937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0" r:id="rId4"/>
    <p:sldLayoutId id="2147483661" r:id="rId5"/>
    <p:sldLayoutId id="2147483663" r:id="rId6"/>
    <p:sldLayoutId id="2147483665" r:id="rId7"/>
    <p:sldLayoutId id="2147483664" r:id="rId8"/>
    <p:sldLayoutId id="2147483666" r:id="rId9"/>
    <p:sldLayoutId id="2147483667" r:id="rId10"/>
    <p:sldLayoutId id="2147483668" r:id="rId11"/>
    <p:sldLayoutId id="2147483651" r:id="rId12"/>
    <p:sldLayoutId id="2147483670" r:id="rId13"/>
    <p:sldLayoutId id="2147483669" r:id="rId14"/>
    <p:sldLayoutId id="2147483653" r:id="rId15"/>
    <p:sldLayoutId id="2147483656" r:id="rId16"/>
    <p:sldLayoutId id="2147483671" r:id="rId17"/>
    <p:sldLayoutId id="2147483672" r:id="rId18"/>
    <p:sldLayoutId id="2147483673" r:id="rId19"/>
  </p:sldLayoutIdLst>
  <p:hf hdr="0" ftr="0" dt="0"/>
  <p:txStyles>
    <p:titleStyle>
      <a:lvl1pPr algn="l" defTabSz="914400" rtl="0" eaLnBrk="1" latinLnBrk="0" hangingPunct="1">
        <a:lnSpc>
          <a:spcPct val="90000"/>
        </a:lnSpc>
        <a:spcBef>
          <a:spcPct val="0"/>
        </a:spcBef>
        <a:buNone/>
        <a:defRPr sz="3200" kern="1200">
          <a:solidFill>
            <a:srgbClr val="494949"/>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Tx/>
        <a:buBlip>
          <a:blip r:embed="rId21"/>
        </a:buBlip>
        <a:defRPr sz="2400" kern="1200">
          <a:solidFill>
            <a:srgbClr val="49494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hemeOverride" Target="../theme/themeOverride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hemeOverride" Target="../theme/themeOverride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F06225-E967-BDAD-ECF5-E20ED73FA196}"/>
              </a:ext>
            </a:extLst>
          </p:cNvPr>
          <p:cNvSpPr>
            <a:spLocks noGrp="1"/>
          </p:cNvSpPr>
          <p:nvPr>
            <p:ph type="ctrTitle"/>
          </p:nvPr>
        </p:nvSpPr>
        <p:spPr/>
        <p:txBody>
          <a:bodyPr/>
          <a:lstStyle/>
          <a:p>
            <a:r>
              <a:rPr lang="en-US" dirty="0"/>
              <a:t>Community Reinforcement Approach</a:t>
            </a:r>
          </a:p>
        </p:txBody>
      </p:sp>
      <p:sp>
        <p:nvSpPr>
          <p:cNvPr id="7" name="Subtitle 6">
            <a:extLst>
              <a:ext uri="{FF2B5EF4-FFF2-40B4-BE49-F238E27FC236}">
                <a16:creationId xmlns:a16="http://schemas.microsoft.com/office/drawing/2014/main" id="{538734AD-D26F-BD25-06EE-B42CA81FCEAE}"/>
              </a:ext>
            </a:extLst>
          </p:cNvPr>
          <p:cNvSpPr>
            <a:spLocks noGrp="1"/>
          </p:cNvSpPr>
          <p:nvPr>
            <p:ph type="subTitle" idx="1"/>
          </p:nvPr>
        </p:nvSpPr>
        <p:spPr/>
        <p:txBody>
          <a:bodyPr/>
          <a:lstStyle/>
          <a:p>
            <a:r>
              <a:rPr lang="en-US" dirty="0"/>
              <a:t>Stimulant Keys – Mini Deck 15</a:t>
            </a:r>
          </a:p>
        </p:txBody>
      </p:sp>
    </p:spTree>
    <p:extLst>
      <p:ext uri="{BB962C8B-B14F-4D97-AF65-F5344CB8AC3E}">
        <p14:creationId xmlns:p14="http://schemas.microsoft.com/office/powerpoint/2010/main" val="176021715"/>
      </p:ext>
    </p:extLst>
  </p:cSld>
  <p:clrMapOvr>
    <a:masterClrMapping/>
  </p:clrMapOvr>
  <mc:AlternateContent xmlns:mc="http://schemas.openxmlformats.org/markup-compatibility/2006" xmlns:p14="http://schemas.microsoft.com/office/powerpoint/2010/main">
    <mc:Choice Requires="p14">
      <p:transition spd="slow" p14:dur="2000" advTm="5397"/>
    </mc:Choice>
    <mc:Fallback xmlns="">
      <p:transition spd="slow" advTm="539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Community Reinforcement Approach Summary</a:t>
            </a:r>
          </a:p>
        </p:txBody>
      </p:sp>
      <p:sp>
        <p:nvSpPr>
          <p:cNvPr id="3" name="Content Placeholder 2"/>
          <p:cNvSpPr>
            <a:spLocks noGrp="1"/>
          </p:cNvSpPr>
          <p:nvPr>
            <p:ph idx="1"/>
          </p:nvPr>
        </p:nvSpPr>
        <p:spPr/>
        <p:txBody>
          <a:bodyPr>
            <a:normAutofit/>
          </a:bodyPr>
          <a:lstStyle/>
          <a:p>
            <a:pPr>
              <a:lnSpc>
                <a:spcPct val="90000"/>
              </a:lnSpc>
              <a:defRPr/>
            </a:pPr>
            <a:r>
              <a:rPr lang="en-US" sz="2800" dirty="0"/>
              <a:t>Community Reinforcement Approach (CRA) is a combination of behavioral strategies to:</a:t>
            </a:r>
          </a:p>
          <a:p>
            <a:pPr lvl="1">
              <a:defRPr/>
            </a:pPr>
            <a:r>
              <a:rPr lang="en-US" sz="2800" dirty="0"/>
              <a:t>Identify the role of environmental contingencies in encouraging or discouraging substance use</a:t>
            </a:r>
          </a:p>
          <a:p>
            <a:pPr lvl="1">
              <a:defRPr/>
            </a:pPr>
            <a:r>
              <a:rPr lang="en-US" sz="2800" dirty="0"/>
              <a:t>Rearrangement of these contingencies so that a non-substance using life is more rewarding than a using one. </a:t>
            </a:r>
          </a:p>
        </p:txBody>
      </p:sp>
      <p:sp>
        <p:nvSpPr>
          <p:cNvPr id="5" name="Slide Number Placeholder 4"/>
          <p:cNvSpPr>
            <a:spLocks noGrp="1"/>
          </p:cNvSpPr>
          <p:nvPr>
            <p:ph type="sldNum" sz="quarter" idx="10"/>
          </p:nvPr>
        </p:nvSpPr>
        <p:spPr/>
        <p:txBody>
          <a:bodyPr/>
          <a:lstStyle/>
          <a:p>
            <a:fld id="{D9B3FA36-6C7E-4FE8-810D-F8894958592B}" type="slidenum">
              <a:rPr lang="en-US" sz="1200"/>
              <a:t>2</a:t>
            </a:fld>
            <a:endParaRPr lang="en-US" sz="1200" dirty="0"/>
          </a:p>
        </p:txBody>
      </p:sp>
      <p:sp>
        <p:nvSpPr>
          <p:cNvPr id="4" name="Footer Placeholder 3"/>
          <p:cNvSpPr>
            <a:spLocks noGrp="1"/>
          </p:cNvSpPr>
          <p:nvPr>
            <p:ph type="ftr" sz="quarter" idx="4294967295"/>
          </p:nvPr>
        </p:nvSpPr>
        <p:spPr>
          <a:xfrm>
            <a:off x="0" y="6208713"/>
            <a:ext cx="4267200" cy="365125"/>
          </a:xfrm>
        </p:spPr>
        <p:txBody>
          <a:bodyPr/>
          <a:lstStyle/>
          <a:p>
            <a:r>
              <a:rPr lang="en-US" sz="1200" dirty="0"/>
              <a:t>SOURCES: Meyers et.al., 2011; </a:t>
            </a:r>
            <a:r>
              <a:rPr lang="en-US" sz="1200" dirty="0" err="1"/>
              <a:t>Budney</a:t>
            </a:r>
            <a:r>
              <a:rPr lang="en-US" sz="1200" dirty="0"/>
              <a:t> &amp; Higgins, 1998</a:t>
            </a:r>
          </a:p>
        </p:txBody>
      </p:sp>
    </p:spTree>
    <p:extLst>
      <p:ext uri="{BB962C8B-B14F-4D97-AF65-F5344CB8AC3E}">
        <p14:creationId xmlns:p14="http://schemas.microsoft.com/office/powerpoint/2010/main" val="27452835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9874"/>
    </mc:Choice>
    <mc:Fallback xmlns="">
      <p:transition spd="slow" advTm="2987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Components of CRA</a:t>
            </a:r>
          </a:p>
        </p:txBody>
      </p:sp>
      <p:sp>
        <p:nvSpPr>
          <p:cNvPr id="3" name="Content Placeholder 2"/>
          <p:cNvSpPr>
            <a:spLocks noGrp="1"/>
          </p:cNvSpPr>
          <p:nvPr>
            <p:ph idx="1"/>
          </p:nvPr>
        </p:nvSpPr>
        <p:spPr/>
        <p:txBody>
          <a:bodyPr>
            <a:normAutofit lnSpcReduction="10000"/>
          </a:bodyPr>
          <a:lstStyle/>
          <a:p>
            <a:pPr>
              <a:lnSpc>
                <a:spcPct val="90000"/>
              </a:lnSpc>
              <a:defRPr/>
            </a:pPr>
            <a:r>
              <a:rPr lang="en-US" sz="2800" dirty="0"/>
              <a:t>CRA Components include:</a:t>
            </a:r>
          </a:p>
          <a:p>
            <a:pPr lvl="1">
              <a:lnSpc>
                <a:spcPct val="90000"/>
              </a:lnSpc>
              <a:defRPr/>
            </a:pPr>
            <a:r>
              <a:rPr lang="en-US" sz="2800" dirty="0"/>
              <a:t>behavioral skills training</a:t>
            </a:r>
          </a:p>
          <a:p>
            <a:pPr lvl="1">
              <a:lnSpc>
                <a:spcPct val="90000"/>
              </a:lnSpc>
              <a:defRPr/>
            </a:pPr>
            <a:r>
              <a:rPr lang="en-US" sz="2800" dirty="0"/>
              <a:t>social and recreational counseling</a:t>
            </a:r>
          </a:p>
          <a:p>
            <a:pPr lvl="1">
              <a:lnSpc>
                <a:spcPct val="90000"/>
              </a:lnSpc>
              <a:defRPr/>
            </a:pPr>
            <a:r>
              <a:rPr lang="en-US" sz="2800" dirty="0"/>
              <a:t>marital therapy</a:t>
            </a:r>
          </a:p>
          <a:p>
            <a:pPr lvl="1">
              <a:lnSpc>
                <a:spcPct val="90000"/>
              </a:lnSpc>
              <a:defRPr/>
            </a:pPr>
            <a:r>
              <a:rPr lang="en-US" sz="2800" dirty="0"/>
              <a:t>motivational enhancement</a:t>
            </a:r>
          </a:p>
          <a:p>
            <a:pPr lvl="1">
              <a:lnSpc>
                <a:spcPct val="90000"/>
              </a:lnSpc>
              <a:defRPr/>
            </a:pPr>
            <a:r>
              <a:rPr lang="en-US" sz="2800" dirty="0"/>
              <a:t>job counseling</a:t>
            </a:r>
          </a:p>
          <a:p>
            <a:pPr lvl="1">
              <a:lnSpc>
                <a:spcPct val="90000"/>
              </a:lnSpc>
              <a:defRPr/>
            </a:pPr>
            <a:r>
              <a:rPr lang="en-US" sz="2800" dirty="0"/>
              <a:t>relapse prevention</a:t>
            </a:r>
          </a:p>
          <a:p>
            <a:pPr lvl="1">
              <a:lnSpc>
                <a:spcPct val="90000"/>
              </a:lnSpc>
              <a:defRPr/>
            </a:pPr>
            <a:endParaRPr lang="en-US" dirty="0"/>
          </a:p>
          <a:p>
            <a:pPr>
              <a:lnSpc>
                <a:spcPct val="90000"/>
              </a:lnSpc>
              <a:defRPr/>
            </a:pPr>
            <a:r>
              <a:rPr lang="en-US" sz="2800" dirty="0"/>
              <a:t>For application to the treatment of Stimulant Use Disorders, contingency management </a:t>
            </a:r>
            <a:r>
              <a:rPr lang="en-US" sz="2800" u="sng" dirty="0">
                <a:solidFill>
                  <a:schemeClr val="accent1"/>
                </a:solidFill>
              </a:rPr>
              <a:t>is added. </a:t>
            </a:r>
            <a:endParaRPr lang="en-US" sz="2800" dirty="0">
              <a:solidFill>
                <a:schemeClr val="accent1"/>
              </a:solidFill>
            </a:endParaRPr>
          </a:p>
        </p:txBody>
      </p:sp>
      <p:sp>
        <p:nvSpPr>
          <p:cNvPr id="5" name="Slide Number Placeholder 4"/>
          <p:cNvSpPr>
            <a:spLocks noGrp="1"/>
          </p:cNvSpPr>
          <p:nvPr>
            <p:ph type="sldNum" sz="quarter" idx="10"/>
          </p:nvPr>
        </p:nvSpPr>
        <p:spPr/>
        <p:txBody>
          <a:bodyPr/>
          <a:lstStyle/>
          <a:p>
            <a:fld id="{D9B3FA36-6C7E-4FE8-810D-F8894958592B}" type="slidenum">
              <a:rPr lang="en-US" sz="1200"/>
              <a:t>3</a:t>
            </a:fld>
            <a:endParaRPr lang="en-US" sz="1200" dirty="0"/>
          </a:p>
        </p:txBody>
      </p:sp>
      <p:sp>
        <p:nvSpPr>
          <p:cNvPr id="4" name="Footer Placeholder 3"/>
          <p:cNvSpPr>
            <a:spLocks noGrp="1"/>
          </p:cNvSpPr>
          <p:nvPr>
            <p:ph type="ftr" sz="quarter" idx="4294967295"/>
          </p:nvPr>
        </p:nvSpPr>
        <p:spPr>
          <a:xfrm>
            <a:off x="0" y="6208713"/>
            <a:ext cx="5486400" cy="365125"/>
          </a:xfrm>
        </p:spPr>
        <p:txBody>
          <a:bodyPr/>
          <a:lstStyle/>
          <a:p>
            <a:r>
              <a:rPr lang="en-US" sz="1200" dirty="0"/>
              <a:t>SOURCES: Meyers et.al., 2011; </a:t>
            </a:r>
            <a:r>
              <a:rPr lang="en-US" sz="1200" dirty="0" err="1"/>
              <a:t>Budney</a:t>
            </a:r>
            <a:r>
              <a:rPr lang="en-US" sz="1200" dirty="0"/>
              <a:t> &amp; Higgins, 1998</a:t>
            </a:r>
          </a:p>
        </p:txBody>
      </p:sp>
    </p:spTree>
    <p:extLst>
      <p:ext uri="{BB962C8B-B14F-4D97-AF65-F5344CB8AC3E}">
        <p14:creationId xmlns:p14="http://schemas.microsoft.com/office/powerpoint/2010/main" val="4496623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3435"/>
    </mc:Choice>
    <mc:Fallback xmlns="">
      <p:transition spd="slow" advTm="4343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Evidence for Community Reinforcement Approach</a:t>
            </a:r>
          </a:p>
        </p:txBody>
      </p:sp>
      <p:sp>
        <p:nvSpPr>
          <p:cNvPr id="3" name="Content Placeholder 2"/>
          <p:cNvSpPr>
            <a:spLocks noGrp="1"/>
          </p:cNvSpPr>
          <p:nvPr>
            <p:ph idx="1"/>
          </p:nvPr>
        </p:nvSpPr>
        <p:spPr/>
        <p:txBody>
          <a:bodyPr>
            <a:normAutofit lnSpcReduction="10000"/>
          </a:bodyPr>
          <a:lstStyle/>
          <a:p>
            <a:r>
              <a:rPr lang="en-US" sz="2800" dirty="0"/>
              <a:t>Comparing CRA to standard drug treatment:</a:t>
            </a:r>
          </a:p>
          <a:p>
            <a:pPr lvl="1"/>
            <a:r>
              <a:rPr lang="en-US" dirty="0">
                <a:solidFill>
                  <a:schemeClr val="accent1"/>
                </a:solidFill>
              </a:rPr>
              <a:t>Increased rates of treatment completion</a:t>
            </a:r>
          </a:p>
          <a:p>
            <a:pPr lvl="1"/>
            <a:r>
              <a:rPr lang="en-US" dirty="0">
                <a:solidFill>
                  <a:schemeClr val="accent1"/>
                </a:solidFill>
              </a:rPr>
              <a:t>Greater rates of abstinence during treatment</a:t>
            </a:r>
          </a:p>
          <a:p>
            <a:r>
              <a:rPr lang="en-US" sz="2800" dirty="0"/>
              <a:t>CRA in combination with CM:</a:t>
            </a:r>
          </a:p>
          <a:p>
            <a:pPr lvl="1"/>
            <a:r>
              <a:rPr lang="en-US" dirty="0">
                <a:solidFill>
                  <a:schemeClr val="accent1"/>
                </a:solidFill>
              </a:rPr>
              <a:t>Were more likely to complete treatment</a:t>
            </a:r>
          </a:p>
          <a:p>
            <a:pPr lvl="1"/>
            <a:r>
              <a:rPr lang="en-US" dirty="0">
                <a:solidFill>
                  <a:schemeClr val="accent1"/>
                </a:solidFill>
              </a:rPr>
              <a:t>Had longer continuous abstinence during treatment</a:t>
            </a:r>
          </a:p>
          <a:p>
            <a:pPr lvl="1"/>
            <a:r>
              <a:rPr lang="en-US" dirty="0">
                <a:solidFill>
                  <a:schemeClr val="accent1"/>
                </a:solidFill>
              </a:rPr>
              <a:t>Had more improved measures of drug/psych problems</a:t>
            </a:r>
          </a:p>
          <a:p>
            <a:r>
              <a:rPr lang="en-US" sz="2800" dirty="0"/>
              <a:t>CRA in combination with CM:</a:t>
            </a:r>
          </a:p>
          <a:p>
            <a:pPr lvl="1"/>
            <a:r>
              <a:rPr lang="en-US" dirty="0">
                <a:solidFill>
                  <a:schemeClr val="accent1"/>
                </a:solidFill>
              </a:rPr>
              <a:t>Reduced use of cocaine during treatment </a:t>
            </a:r>
          </a:p>
          <a:p>
            <a:pPr lvl="1"/>
            <a:r>
              <a:rPr lang="en-US" dirty="0">
                <a:solidFill>
                  <a:schemeClr val="accent1"/>
                </a:solidFill>
              </a:rPr>
              <a:t>Improved psychological and employment functioning during treatment and at 6-month follow up</a:t>
            </a:r>
            <a:endParaRPr lang="en-US" sz="2800" dirty="0">
              <a:solidFill>
                <a:schemeClr val="accent1"/>
              </a:solidFill>
            </a:endParaRPr>
          </a:p>
        </p:txBody>
      </p:sp>
      <p:sp>
        <p:nvSpPr>
          <p:cNvPr id="5" name="Slide Number Placeholder 4"/>
          <p:cNvSpPr>
            <a:spLocks noGrp="1"/>
          </p:cNvSpPr>
          <p:nvPr>
            <p:ph type="sldNum" sz="quarter" idx="10"/>
          </p:nvPr>
        </p:nvSpPr>
        <p:spPr/>
        <p:txBody>
          <a:bodyPr/>
          <a:lstStyle/>
          <a:p>
            <a:fld id="{AA5A8000-143E-E345-AB7D-4AEB5E1250A5}" type="slidenum">
              <a:rPr lang="en-US" sz="1200"/>
              <a:t>4</a:t>
            </a:fld>
            <a:endParaRPr lang="en-US" sz="1200" dirty="0"/>
          </a:p>
        </p:txBody>
      </p:sp>
      <p:sp>
        <p:nvSpPr>
          <p:cNvPr id="4" name="Footer Placeholder 3"/>
          <p:cNvSpPr>
            <a:spLocks noGrp="1"/>
          </p:cNvSpPr>
          <p:nvPr>
            <p:ph type="ftr" sz="quarter" idx="4294967295"/>
          </p:nvPr>
        </p:nvSpPr>
        <p:spPr>
          <a:xfrm>
            <a:off x="0" y="6208713"/>
            <a:ext cx="5334000" cy="365125"/>
          </a:xfrm>
        </p:spPr>
        <p:txBody>
          <a:bodyPr/>
          <a:lstStyle/>
          <a:p>
            <a:r>
              <a:rPr lang="en-US" sz="1200" dirty="0"/>
              <a:t>SOURCES: De </a:t>
            </a:r>
            <a:r>
              <a:rPr lang="en-US" sz="1200" dirty="0" err="1"/>
              <a:t>Crescenzo</a:t>
            </a:r>
            <a:r>
              <a:rPr lang="en-US" sz="1200" dirty="0"/>
              <a:t> et al., 2018; Higgins et al., 2003; </a:t>
            </a:r>
            <a:br>
              <a:rPr lang="en-US" sz="1200" dirty="0"/>
            </a:br>
            <a:r>
              <a:rPr lang="en-US" sz="1200" dirty="0"/>
              <a:t>Copeland &amp; Sorenson, 2001; Higgins et al., 1994; Higgins et al., 1993</a:t>
            </a:r>
          </a:p>
        </p:txBody>
      </p:sp>
    </p:spTree>
    <p:extLst>
      <p:ext uri="{BB962C8B-B14F-4D97-AF65-F5344CB8AC3E}">
        <p14:creationId xmlns:p14="http://schemas.microsoft.com/office/powerpoint/2010/main" val="6567130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80544"/>
    </mc:Choice>
    <mc:Fallback xmlns="">
      <p:transition spd="slow" advTm="80544"/>
    </mc:Fallback>
  </mc:AlternateContent>
</p:sld>
</file>

<file path=ppt/theme/theme1.xml><?xml version="1.0" encoding="utf-8"?>
<a:theme xmlns:a="http://schemas.openxmlformats.org/drawingml/2006/main" name="Office Theme">
  <a:themeElements>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themeOverride>
</file>

<file path=ppt/theme/themeOverride2.xml><?xml version="1.0" encoding="utf-8"?>
<a:themeOverride xmlns:a="http://schemas.openxmlformats.org/drawingml/2006/main">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themeOverride>
</file>

<file path=ppt/theme/themeOverride3.xml><?xml version="1.0" encoding="utf-8"?>
<a:themeOverride xmlns:a="http://schemas.openxmlformats.org/drawingml/2006/main">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327</TotalTime>
  <Words>1540</Words>
  <Application>Microsoft Office PowerPoint</Application>
  <PresentationFormat>Widescreen</PresentationFormat>
  <Paragraphs>74</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BlinkMacSystemFont</vt:lpstr>
      <vt:lpstr>Calibri</vt:lpstr>
      <vt:lpstr>Office Theme</vt:lpstr>
      <vt:lpstr>Community Reinforcement Approach</vt:lpstr>
      <vt:lpstr>Community Reinforcement Approach Summary</vt:lpstr>
      <vt:lpstr>Components of CRA</vt:lpstr>
      <vt:lpstr>Evidence for Community Reinforcement Approach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L McCarty</dc:creator>
  <cp:lastModifiedBy>Rutkowski, Beth</cp:lastModifiedBy>
  <cp:revision>63</cp:revision>
  <dcterms:created xsi:type="dcterms:W3CDTF">2022-06-22T17:25:43Z</dcterms:created>
  <dcterms:modified xsi:type="dcterms:W3CDTF">2022-08-17T14:08:03Z</dcterms:modified>
</cp:coreProperties>
</file>