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56" r:id="rId2"/>
    <p:sldId id="281" r:id="rId3"/>
    <p:sldId id="282" r:id="rId4"/>
    <p:sldId id="283" r:id="rId5"/>
    <p:sldId id="284" r:id="rId6"/>
    <p:sldId id="285" r:id="rId7"/>
    <p:sldId id="278" r:id="rId8"/>
    <p:sldId id="286"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autoAdjust="0"/>
    <p:restoredTop sz="35678" autoAdjust="0"/>
  </p:normalViewPr>
  <p:slideViewPr>
    <p:cSldViewPr snapToGrid="0" snapToObjects="1">
      <p:cViewPr varScale="1">
        <p:scale>
          <a:sx n="40" d="100"/>
          <a:sy n="40" d="100"/>
        </p:scale>
        <p:origin x="3342"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16/j.drugalcdep.2020.108060" TargetMode="External"/><Relationship Id="rId7" Type="http://schemas.openxmlformats.org/officeDocument/2006/relationships/hyperlink" Target="https://doi.org/10.1111/j.1360-0443.2004.00707.x"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oi.org/10.1080/10550887.2014.950029" TargetMode="External"/><Relationship Id="rId5" Type="http://schemas.openxmlformats.org/officeDocument/2006/relationships/hyperlink" Target="https://doi.org/10.1016/j.drugalcdep.2015.08.029" TargetMode="External"/><Relationship Id="rId4" Type="http://schemas.openxmlformats.org/officeDocument/2006/relationships/hyperlink" Target="https://doi.org/10.1016/j.jsat.2019.09.005"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chives.drugabuse.gov/sites/default/files/cbt.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drugabuse.gov/publications/research-reports/cocaine/what-cocain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j.psc.2010.04/01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doi.org/10.1001/archpsyc.1994.03950120061010" TargetMode="External"/><Relationship Id="rId4" Type="http://schemas.openxmlformats.org/officeDocument/2006/relationships/hyperlink" Target="https://archives.drugabuse.gov/sites/default/files/cbt.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otivationalinterviewing.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doi.org/10.1016/j.jsat.2008.05.003" TargetMode="External"/><Relationship Id="rId4" Type="http://schemas.openxmlformats.org/officeDocument/2006/relationships/hyperlink" Target="https://doi.org/10.1080/10550887.2014.95002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ore.samhsa.gov/product/Matrix-Intensive-Outpatient-Treatment-for-People-With-Stimulant-Use-Disorders-Counselor-s-Treatment-Manual/SMA13-415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i.org/10.1111/j.1360-0443.2004.00707.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16/j.drugalcdep.2015.08.02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i.org/10.1016/j.cct.2013.11.01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16/j.jsat.2015.04.0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800" dirty="0" err="1">
                <a:effectLst/>
                <a:latin typeface="Calibri" panose="020F0502020204030204" pitchFamily="34" charset="0"/>
                <a:ea typeface="Calibri" panose="020F0502020204030204" pitchFamily="34" charset="0"/>
              </a:rPr>
              <a:t>Juntenen</a:t>
            </a:r>
            <a:r>
              <a:rPr lang="en-US" sz="18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require further information, please do not hesitate to contact the MPATTC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or PSATTC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and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Date last updated: August 17, 2022.</a:t>
            </a:r>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A recent meta-analysis of </a:t>
            </a:r>
            <a:r>
              <a:rPr lang="en-US" altLang="en-US" noProof="0" dirty="0"/>
              <a:t>behavioral</a:t>
            </a:r>
            <a:r>
              <a:rPr lang="en-GB" altLang="en-US" baseline="0" dirty="0"/>
              <a:t> treatments for methamphetamine use disorder indicate that Contingency Management is far superior to all other treatments. The effect may be improved by combining with Community Reinforcement Approach or Cognitive Behavioral Therapy. </a:t>
            </a:r>
            <a:r>
              <a:rPr lang="en-GB" altLang="en-US" dirty="0"/>
              <a:t>Previous research has</a:t>
            </a:r>
            <a:r>
              <a:rPr lang="en-GB" altLang="en-US" baseline="0" dirty="0"/>
              <a:t> provided some evidence for motivational interviewing, physical exercise, mindful meditation, and the Matrix Model. Mini-Deck #16 briefly reviews effective behavioral interventions other than Contingency Management and Cognitive Behavioral Therapy/Relapse Prevention.</a:t>
            </a:r>
            <a:endParaRPr lang="en-GB" altLang="en-US" dirty="0"/>
          </a:p>
          <a:p>
            <a:endParaRPr lang="en-US" dirty="0"/>
          </a:p>
          <a:p>
            <a:r>
              <a:rPr lang="en-US" b="1" dirty="0"/>
              <a:t>REFERENCES:</a:t>
            </a:r>
          </a:p>
          <a:p>
            <a:r>
              <a:rPr lang="en-US" sz="1800" dirty="0" err="1">
                <a:effectLst/>
                <a:latin typeface="Calibri" panose="020F0502020204030204" pitchFamily="34" charset="0"/>
                <a:ea typeface="Calibri" panose="020F0502020204030204" pitchFamily="34" charset="0"/>
                <a:cs typeface="Calibri" panose="020F0502020204030204" pitchFamily="34" charset="0"/>
              </a:rPr>
              <a:t>AshaRani</a:t>
            </a:r>
            <a:r>
              <a:rPr lang="en-US" sz="1800" dirty="0">
                <a:effectLst/>
                <a:latin typeface="Calibri" panose="020F0502020204030204" pitchFamily="34" charset="0"/>
                <a:ea typeface="Calibri" panose="020F0502020204030204" pitchFamily="34" charset="0"/>
                <a:cs typeface="Calibri" panose="020F0502020204030204" pitchFamily="34" charset="0"/>
              </a:rPr>
              <a:t>, P. V., </a:t>
            </a:r>
            <a:r>
              <a:rPr lang="en-US" sz="1800" dirty="0" err="1">
                <a:effectLst/>
                <a:latin typeface="Calibri" panose="020F0502020204030204" pitchFamily="34" charset="0"/>
                <a:ea typeface="Calibri" panose="020F0502020204030204" pitchFamily="34" charset="0"/>
                <a:cs typeface="Calibri" panose="020F0502020204030204" pitchFamily="34" charset="0"/>
              </a:rPr>
              <a:t>Hombali</a:t>
            </a:r>
            <a:r>
              <a:rPr lang="en-US" sz="1800" dirty="0">
                <a:effectLst/>
                <a:latin typeface="Calibri" panose="020F0502020204030204" pitchFamily="34" charset="0"/>
                <a:ea typeface="Calibri" panose="020F0502020204030204" pitchFamily="34" charset="0"/>
                <a:cs typeface="Calibri" panose="020F0502020204030204" pitchFamily="34" charset="0"/>
              </a:rPr>
              <a:t>, A., </a:t>
            </a:r>
            <a:r>
              <a:rPr lang="en-US" sz="1800" dirty="0" err="1">
                <a:effectLst/>
                <a:latin typeface="Calibri" panose="020F0502020204030204" pitchFamily="34" charset="0"/>
                <a:ea typeface="Calibri" panose="020F0502020204030204" pitchFamily="34" charset="0"/>
                <a:cs typeface="Calibri" panose="020F0502020204030204" pitchFamily="34" charset="0"/>
              </a:rPr>
              <a:t>Seow</a:t>
            </a:r>
            <a:r>
              <a:rPr lang="en-US" sz="1800" dirty="0">
                <a:effectLst/>
                <a:latin typeface="Calibri" panose="020F0502020204030204" pitchFamily="34" charset="0"/>
                <a:ea typeface="Calibri" panose="020F0502020204030204" pitchFamily="34" charset="0"/>
                <a:cs typeface="Calibri" panose="020F0502020204030204" pitchFamily="34" charset="0"/>
              </a:rPr>
              <a:t>, E., Ong, W. J., Tan, J. H., &amp; Subramaniam, M. (2020). Non-pharmacological interventions for methamphetamine use disorder: a systematic review. </a:t>
            </a:r>
            <a:r>
              <a:rPr lang="en-US" sz="1800" i="1" dirty="0">
                <a:effectLst/>
                <a:latin typeface="Calibri" panose="020F0502020204030204" pitchFamily="34" charset="0"/>
                <a:ea typeface="Calibri" panose="020F0502020204030204" pitchFamily="34" charset="0"/>
                <a:cs typeface="Calibri" panose="020F0502020204030204" pitchFamily="34" charset="0"/>
              </a:rPr>
              <a:t>Drug and Alcohol Dependence, 212</a:t>
            </a:r>
            <a:r>
              <a:rPr lang="en-US" sz="1800" dirty="0">
                <a:effectLst/>
                <a:latin typeface="Calibri" panose="020F0502020204030204" pitchFamily="34" charset="0"/>
                <a:ea typeface="Calibri" panose="020F0502020204030204" pitchFamily="34" charset="0"/>
                <a:cs typeface="Calibri" panose="020F0502020204030204" pitchFamily="34" charset="0"/>
              </a:rPr>
              <a:t>, 108060.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https://doi.org/10.1016/j.drugalcdep.2020.108060</a:t>
            </a:r>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rPr>
              <a:t>Stuart, A. M., Baker, A. L., Denham, A., Lee, N. K., Hall, A., </a:t>
            </a:r>
            <a:r>
              <a:rPr lang="en-US" sz="1800" dirty="0" err="1">
                <a:solidFill>
                  <a:srgbClr val="000000"/>
                </a:solidFill>
                <a:effectLst/>
                <a:latin typeface="Calibri" panose="020F0502020204030204" pitchFamily="34" charset="0"/>
                <a:ea typeface="Calibri" panose="020F0502020204030204" pitchFamily="34" charset="0"/>
              </a:rPr>
              <a:t>Oldmeadow</a:t>
            </a:r>
            <a:r>
              <a:rPr lang="en-US" sz="1800" dirty="0">
                <a:solidFill>
                  <a:srgbClr val="000000"/>
                </a:solidFill>
                <a:effectLst/>
                <a:latin typeface="Calibri" panose="020F0502020204030204" pitchFamily="34" charset="0"/>
                <a:ea typeface="Calibri" panose="020F0502020204030204" pitchFamily="34" charset="0"/>
              </a:rPr>
              <a:t>, C., Dunlop, A., Bowman, J., &amp; McCarter, K. (2020). Psychological treatment for methamphetamine use and associated psychiatric symptom outcomes: A systematic review. </a:t>
            </a:r>
            <a:r>
              <a:rPr lang="en-US" sz="1800" i="1" dirty="0">
                <a:solidFill>
                  <a:srgbClr val="000000"/>
                </a:solidFill>
                <a:effectLst/>
                <a:latin typeface="Calibri" panose="020F0502020204030204" pitchFamily="34" charset="0"/>
                <a:ea typeface="Calibri" panose="020F0502020204030204" pitchFamily="34" charset="0"/>
              </a:rPr>
              <a:t>Journal of Substance Abuse Treatment</a:t>
            </a:r>
            <a:r>
              <a:rPr lang="en-US" sz="1800" dirty="0">
                <a:solidFill>
                  <a:srgbClr val="000000"/>
                </a:solidFill>
                <a:effectLst/>
                <a:latin typeface="Calibri" panose="020F0502020204030204" pitchFamily="34" charset="0"/>
                <a:ea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rPr>
              <a:t>109</a:t>
            </a:r>
            <a:r>
              <a:rPr lang="en-US" sz="1800" dirty="0">
                <a:solidFill>
                  <a:srgbClr val="000000"/>
                </a:solidFill>
                <a:effectLst/>
                <a:latin typeface="Calibri" panose="020F0502020204030204" pitchFamily="34" charset="0"/>
                <a:ea typeface="Calibri" panose="020F0502020204030204" pitchFamily="34" charset="0"/>
              </a:rPr>
              <a:t>, 61–79.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https://doi.org/10.1016/j.jsat.2019.09.005</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Rawson, R. A., </a:t>
            </a:r>
            <a:r>
              <a:rPr lang="en-US" sz="1800" dirty="0" err="1">
                <a:effectLst/>
                <a:latin typeface="Calibri" panose="020F0502020204030204" pitchFamily="34" charset="0"/>
                <a:ea typeface="Calibri" panose="020F0502020204030204" pitchFamily="34" charset="0"/>
                <a:cs typeface="Calibri" panose="020F0502020204030204" pitchFamily="34" charset="0"/>
              </a:rPr>
              <a:t>Chudzynski</a:t>
            </a:r>
            <a:r>
              <a:rPr lang="en-US" sz="1800" dirty="0">
                <a:effectLst/>
                <a:latin typeface="Calibri" panose="020F0502020204030204" pitchFamily="34" charset="0"/>
                <a:ea typeface="Calibri" panose="020F0502020204030204" pitchFamily="34" charset="0"/>
                <a:cs typeface="Calibri" panose="020F0502020204030204" pitchFamily="34" charset="0"/>
              </a:rPr>
              <a:t>, J., Mooney, L., Gonzales, R., Ang, A., Dickerson, D., </a:t>
            </a:r>
            <a:r>
              <a:rPr lang="en-US" sz="1800" dirty="0" err="1">
                <a:effectLst/>
                <a:latin typeface="Calibri" panose="020F0502020204030204" pitchFamily="34" charset="0"/>
                <a:ea typeface="Calibri" panose="020F0502020204030204" pitchFamily="34" charset="0"/>
                <a:cs typeface="Calibri" panose="020F0502020204030204" pitchFamily="34" charset="0"/>
              </a:rPr>
              <a:t>Penate</a:t>
            </a:r>
            <a:r>
              <a:rPr lang="en-US" sz="1800" dirty="0">
                <a:effectLst/>
                <a:latin typeface="Calibri" panose="020F0502020204030204" pitchFamily="34" charset="0"/>
                <a:ea typeface="Calibri" panose="020F0502020204030204" pitchFamily="34" charset="0"/>
                <a:cs typeface="Calibri" panose="020F0502020204030204" pitchFamily="34" charset="0"/>
              </a:rPr>
              <a:t>, J., Salem, B. A., Dolezal, B., &amp; Cooper, C. B. (2015). Impact of an exercise intervention on methamphetamine use outcomes post-residential treatment care. </a:t>
            </a:r>
            <a:r>
              <a:rPr lang="en-US" sz="1800" i="1" dirty="0">
                <a:effectLst/>
                <a:latin typeface="Calibri" panose="020F0502020204030204" pitchFamily="34" charset="0"/>
                <a:ea typeface="Calibri" panose="020F0502020204030204" pitchFamily="34" charset="0"/>
                <a:cs typeface="Calibri" panose="020F0502020204030204" pitchFamily="34" charset="0"/>
              </a:rPr>
              <a:t>Drug and Alcohol Dependence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156</a:t>
            </a:r>
            <a:r>
              <a:rPr lang="en-US" sz="1800" dirty="0">
                <a:effectLst/>
                <a:latin typeface="Calibri" panose="020F0502020204030204" pitchFamily="34" charset="0"/>
                <a:ea typeface="Calibri" panose="020F0502020204030204" pitchFamily="34" charset="0"/>
                <a:cs typeface="Calibri" panose="020F0502020204030204" pitchFamily="34" charset="0"/>
              </a:rPr>
              <a:t>, 21–28.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https://doi.org/10.1016/j.drugalcdep.2015.08.029</a:t>
            </a:r>
            <a:endParaRPr lang="en-US" sz="1200" b="0" i="0" u="sng" kern="1200" dirty="0">
              <a:solidFill>
                <a:schemeClr val="tx1"/>
              </a:solidFill>
              <a:effectLst/>
              <a:latin typeface="+mn-lt"/>
              <a:ea typeface="+mn-ea"/>
              <a:cs typeface="+mn-cs"/>
            </a:endParaRPr>
          </a:p>
          <a:p>
            <a:endParaRPr lang="en-US" sz="1200" b="0" i="0" u="sng" kern="1200" dirty="0">
              <a:solidFill>
                <a:schemeClr val="tx1"/>
              </a:solidFill>
              <a:effectLst/>
              <a:latin typeface="+mn-lt"/>
              <a:ea typeface="+mn-ea"/>
              <a:cs typeface="+mn-cs"/>
            </a:endParaRPr>
          </a:p>
          <a:p>
            <a:r>
              <a:rPr lang="en-US" sz="1800" dirty="0" err="1">
                <a:effectLst/>
                <a:latin typeface="Calibri" panose="020F0502020204030204" pitchFamily="34" charset="0"/>
                <a:ea typeface="Calibri" panose="020F0502020204030204" pitchFamily="34" charset="0"/>
              </a:rPr>
              <a:t>Polcin</a:t>
            </a:r>
            <a:r>
              <a:rPr lang="en-US" sz="1800" dirty="0">
                <a:effectLst/>
                <a:latin typeface="Calibri" panose="020F0502020204030204" pitchFamily="34" charset="0"/>
                <a:ea typeface="Calibri" panose="020F0502020204030204" pitchFamily="34" charset="0"/>
              </a:rPr>
              <a:t>, D. L., Bond, J., </a:t>
            </a:r>
            <a:r>
              <a:rPr lang="en-US" sz="1800" dirty="0" err="1">
                <a:effectLst/>
                <a:latin typeface="Calibri" panose="020F0502020204030204" pitchFamily="34" charset="0"/>
                <a:ea typeface="Calibri" panose="020F0502020204030204" pitchFamily="34" charset="0"/>
              </a:rPr>
              <a:t>Korcha</a:t>
            </a:r>
            <a:r>
              <a:rPr lang="en-US" sz="1800" dirty="0">
                <a:effectLst/>
                <a:latin typeface="Calibri" panose="020F0502020204030204" pitchFamily="34" charset="0"/>
                <a:ea typeface="Calibri" panose="020F0502020204030204" pitchFamily="34" charset="0"/>
              </a:rPr>
              <a:t>, R., Nayak, M. B., Galloway, G. P., &amp; Evans, K. (2014). Randomized trial of intensive motivational interviewing for methamphetamine dependence. </a:t>
            </a:r>
            <a:r>
              <a:rPr lang="en-US" sz="1800" i="1" dirty="0">
                <a:effectLst/>
                <a:latin typeface="Calibri" panose="020F0502020204030204" pitchFamily="34" charset="0"/>
                <a:ea typeface="Calibri" panose="020F0502020204030204" pitchFamily="34" charset="0"/>
              </a:rPr>
              <a:t>Journal of Addictive Disease, 33, </a:t>
            </a:r>
            <a:r>
              <a:rPr lang="en-US" sz="1800" dirty="0">
                <a:effectLst/>
                <a:latin typeface="Calibri" panose="020F0502020204030204" pitchFamily="34" charset="0"/>
                <a:ea typeface="Calibri" panose="020F0502020204030204" pitchFamily="34" charset="0"/>
              </a:rPr>
              <a:t>253–265. </a:t>
            </a:r>
            <a:r>
              <a:rPr lang="en-US"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6"/>
              </a:rPr>
              <a:t>https://doi.org/10.1080/10550887.2014.950029</a:t>
            </a:r>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212121"/>
                </a:solidFill>
                <a:effectLst/>
                <a:latin typeface="Calibri" panose="020F0502020204030204" pitchFamily="34" charset="0"/>
                <a:ea typeface="Calibri" panose="020F0502020204030204" pitchFamily="34" charset="0"/>
              </a:rPr>
              <a:t>Rawson, R. A., Marinelli-Casey, P., Anglin, M. D., </a:t>
            </a:r>
            <a:r>
              <a:rPr lang="en-US" sz="1800" dirty="0" err="1">
                <a:solidFill>
                  <a:srgbClr val="212121"/>
                </a:solidFill>
                <a:effectLst/>
                <a:latin typeface="Calibri" panose="020F0502020204030204" pitchFamily="34" charset="0"/>
                <a:ea typeface="Calibri" panose="020F0502020204030204" pitchFamily="34" charset="0"/>
              </a:rPr>
              <a:t>Dickow</a:t>
            </a:r>
            <a:r>
              <a:rPr lang="en-US" sz="1800" dirty="0">
                <a:solidFill>
                  <a:srgbClr val="212121"/>
                </a:solidFill>
                <a:effectLst/>
                <a:latin typeface="Calibri" panose="020F0502020204030204" pitchFamily="34" charset="0"/>
                <a:ea typeface="Calibri" panose="020F0502020204030204" pitchFamily="34" charset="0"/>
              </a:rPr>
              <a:t>, A., Frazier, Y., Gallagher, C., Galloway, G. P., </a:t>
            </a:r>
            <a:r>
              <a:rPr lang="en-US" sz="1800" dirty="0" err="1">
                <a:solidFill>
                  <a:srgbClr val="212121"/>
                </a:solidFill>
                <a:effectLst/>
                <a:latin typeface="Calibri" panose="020F0502020204030204" pitchFamily="34" charset="0"/>
                <a:ea typeface="Calibri" panose="020F0502020204030204" pitchFamily="34" charset="0"/>
              </a:rPr>
              <a:t>Herrell</a:t>
            </a:r>
            <a:r>
              <a:rPr lang="en-US" sz="1800" dirty="0">
                <a:solidFill>
                  <a:srgbClr val="212121"/>
                </a:solidFill>
                <a:effectLst/>
                <a:latin typeface="Calibri" panose="020F0502020204030204" pitchFamily="34" charset="0"/>
                <a:ea typeface="Calibri" panose="020F0502020204030204" pitchFamily="34" charset="0"/>
              </a:rPr>
              <a:t>, J., Huber, A., McCann, M. J., </a:t>
            </a:r>
            <a:r>
              <a:rPr lang="en-US" sz="1800" dirty="0" err="1">
                <a:solidFill>
                  <a:srgbClr val="212121"/>
                </a:solidFill>
                <a:effectLst/>
                <a:latin typeface="Calibri" panose="020F0502020204030204" pitchFamily="34" charset="0"/>
                <a:ea typeface="Calibri" panose="020F0502020204030204" pitchFamily="34" charset="0"/>
              </a:rPr>
              <a:t>Obert</a:t>
            </a:r>
            <a:r>
              <a:rPr lang="en-US" sz="1800" dirty="0">
                <a:solidFill>
                  <a:srgbClr val="212121"/>
                </a:solidFill>
                <a:effectLst/>
                <a:latin typeface="Calibri" panose="020F0502020204030204" pitchFamily="34" charset="0"/>
                <a:ea typeface="Calibri" panose="020F0502020204030204" pitchFamily="34" charset="0"/>
              </a:rPr>
              <a:t>, J., Pennell, S., </a:t>
            </a:r>
            <a:r>
              <a:rPr lang="en-US" sz="1800" dirty="0" err="1">
                <a:solidFill>
                  <a:srgbClr val="212121"/>
                </a:solidFill>
                <a:effectLst/>
                <a:latin typeface="Calibri" panose="020F0502020204030204" pitchFamily="34" charset="0"/>
                <a:ea typeface="Calibri" panose="020F0502020204030204" pitchFamily="34" charset="0"/>
              </a:rPr>
              <a:t>Reiber</a:t>
            </a:r>
            <a:r>
              <a:rPr lang="en-US" sz="1800" dirty="0">
                <a:solidFill>
                  <a:srgbClr val="212121"/>
                </a:solidFill>
                <a:effectLst/>
                <a:latin typeface="Calibri" panose="020F0502020204030204" pitchFamily="34" charset="0"/>
                <a:ea typeface="Calibri" panose="020F0502020204030204" pitchFamily="34" charset="0"/>
              </a:rPr>
              <a:t>, C., </a:t>
            </a:r>
            <a:r>
              <a:rPr lang="en-US" sz="1800" dirty="0" err="1">
                <a:solidFill>
                  <a:srgbClr val="212121"/>
                </a:solidFill>
                <a:effectLst/>
                <a:latin typeface="Calibri" panose="020F0502020204030204" pitchFamily="34" charset="0"/>
                <a:ea typeface="Calibri" panose="020F0502020204030204" pitchFamily="34" charset="0"/>
              </a:rPr>
              <a:t>Vandersloot</a:t>
            </a:r>
            <a:r>
              <a:rPr lang="en-US" sz="1800" dirty="0">
                <a:solidFill>
                  <a:srgbClr val="212121"/>
                </a:solidFill>
                <a:effectLst/>
                <a:latin typeface="Calibri" panose="020F0502020204030204" pitchFamily="34" charset="0"/>
                <a:ea typeface="Calibri" panose="020F0502020204030204" pitchFamily="34" charset="0"/>
              </a:rPr>
              <a:t>, D., </a:t>
            </a:r>
            <a:r>
              <a:rPr lang="en-US" sz="1800" dirty="0" err="1">
                <a:solidFill>
                  <a:srgbClr val="212121"/>
                </a:solidFill>
                <a:effectLst/>
                <a:latin typeface="Calibri" panose="020F0502020204030204" pitchFamily="34" charset="0"/>
                <a:ea typeface="Calibri" panose="020F0502020204030204" pitchFamily="34" charset="0"/>
              </a:rPr>
              <a:t>Zweben</a:t>
            </a:r>
            <a:r>
              <a:rPr lang="en-US" sz="1800" dirty="0">
                <a:solidFill>
                  <a:srgbClr val="212121"/>
                </a:solidFill>
                <a:effectLst/>
                <a:latin typeface="Calibri" panose="020F0502020204030204" pitchFamily="34" charset="0"/>
                <a:ea typeface="Calibri" panose="020F0502020204030204" pitchFamily="34" charset="0"/>
              </a:rPr>
              <a:t>, J., &amp; Methamphetamine Treatment Project Corporate Authors (2004). A multi-site comparison of psychosocial approaches for the treatment of methamphetamine dependence. </a:t>
            </a:r>
            <a:r>
              <a:rPr lang="en-US" sz="1800" i="1" dirty="0">
                <a:solidFill>
                  <a:srgbClr val="212121"/>
                </a:solidFill>
                <a:effectLst/>
                <a:latin typeface="Calibri" panose="020F0502020204030204" pitchFamily="34" charset="0"/>
                <a:ea typeface="Calibri" panose="020F0502020204030204" pitchFamily="34" charset="0"/>
              </a:rPr>
              <a:t>Addiction (Abingdon, England)</a:t>
            </a:r>
            <a:r>
              <a:rPr lang="en-US" sz="1800" dirty="0">
                <a:solidFill>
                  <a:srgbClr val="212121"/>
                </a:solidFill>
                <a:effectLst/>
                <a:latin typeface="Calibri" panose="020F0502020204030204" pitchFamily="34" charset="0"/>
                <a:ea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rPr>
              <a:t>99</a:t>
            </a:r>
            <a:r>
              <a:rPr lang="en-US" sz="1800" dirty="0">
                <a:solidFill>
                  <a:srgbClr val="212121"/>
                </a:solidFill>
                <a:effectLst/>
                <a:latin typeface="Calibri" panose="020F0502020204030204" pitchFamily="34" charset="0"/>
                <a:ea typeface="Calibri" panose="020F0502020204030204" pitchFamily="34" charset="0"/>
              </a:rPr>
              <a:t>(6), 708–717.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https://doi.org/10.1111/j.1360-0443.2004.00707.x</a:t>
            </a:r>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319179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tx1"/>
              </a:buClr>
              <a:buFont typeface="Wingdings" panose="05000000000000000000" pitchFamily="2" charset="2"/>
              <a:buNone/>
            </a:pPr>
            <a:r>
              <a:rPr lang="en-US" altLang="en-US" sz="1200" dirty="0"/>
              <a:t>Cognitive</a:t>
            </a:r>
            <a:r>
              <a:rPr lang="en-US" altLang="en-US" sz="1200" baseline="0" dirty="0"/>
              <a:t> Behavioral Therapy (CBT) </a:t>
            </a:r>
            <a:r>
              <a:rPr lang="en-US" altLang="en-US" sz="1200" dirty="0"/>
              <a:t>seeks to help patients recognize, avoid, and cope with the situations in which they are most likely to use drugs. Thoughts cause feelings and behaviors, not external things, like people, situations, and events.  You can change the way a person thinks to feel or act better even if the situation does not change.</a:t>
            </a:r>
          </a:p>
          <a:p>
            <a:pPr marL="228600" indent="-228600"/>
            <a:endParaRPr lang="en-US" altLang="en-US" sz="1200" dirty="0"/>
          </a:p>
          <a:p>
            <a:pPr eaLnBrk="1" hangingPunct="1">
              <a:lnSpc>
                <a:spcPct val="80000"/>
              </a:lnSpc>
              <a:spcAft>
                <a:spcPts val="900"/>
              </a:spcAft>
            </a:pPr>
            <a:r>
              <a:rPr lang="en-US" altLang="en-US" sz="1200" dirty="0"/>
              <a:t>CBT is a short-term, evidenced-based, focused approach which has been used to help individuals with substance abuse disorders. CBT is a flexible, individualized approach that can be adapted to a wide range of patient and treatment settings. CBT emphasizes learning of skills to be used to achieve abstinence, and addresses other problems,</a:t>
            </a:r>
            <a:r>
              <a:rPr lang="en-US" altLang="en-US" sz="1200" baseline="0" dirty="0"/>
              <a:t> including i</a:t>
            </a:r>
            <a:r>
              <a:rPr lang="en-US" altLang="en-US" sz="1200" dirty="0"/>
              <a:t>nitiation and mastery of skills through practice, role playing, and extra-sessions tasks.</a:t>
            </a:r>
            <a:r>
              <a:rPr lang="en-US" altLang="en-US" sz="1200" baseline="0" dirty="0"/>
              <a:t> NIDA published a CBT manual, which can be downloaded from</a:t>
            </a:r>
            <a:r>
              <a:rPr lang="en-US" altLang="en-US" sz="1200" dirty="0"/>
              <a:t>: </a:t>
            </a:r>
            <a:r>
              <a:rPr lang="en-US" sz="1200" dirty="0">
                <a:hlinkClick r:id="rId3"/>
              </a:rPr>
              <a:t>https://archives.drugabuse.gov/sites/default/files/cbt.pdf</a:t>
            </a:r>
            <a:r>
              <a:rPr lang="en-US" sz="1200" dirty="0"/>
              <a:t>.</a:t>
            </a:r>
            <a:endParaRPr lang="en-US" altLang="en-US" sz="1200" u="sng" baseline="0" dirty="0">
              <a:solidFill>
                <a:srgbClr val="FFFF00"/>
              </a:solidFill>
            </a:endParaRPr>
          </a:p>
          <a:p>
            <a:pPr eaLnBrk="1" hangingPunct="1">
              <a:lnSpc>
                <a:spcPct val="80000"/>
              </a:lnSpc>
              <a:spcAft>
                <a:spcPts val="900"/>
              </a:spcAft>
            </a:pPr>
            <a:endParaRPr lang="en-US" altLang="en-US" sz="1200" u="sng" baseline="0" dirty="0">
              <a:solidFill>
                <a:srgbClr val="FFFF00"/>
              </a:solidFill>
            </a:endParaRPr>
          </a:p>
          <a:p>
            <a:pPr eaLnBrk="1" hangingPunct="1">
              <a:lnSpc>
                <a:spcPct val="80000"/>
              </a:lnSpc>
              <a:spcAft>
                <a:spcPts val="900"/>
              </a:spcAft>
            </a:pPr>
            <a:r>
              <a:rPr lang="en-US" altLang="en-US" sz="1200" b="1" u="none" baseline="0" dirty="0">
                <a:solidFill>
                  <a:srgbClr val="FFFF00"/>
                </a:solidFill>
              </a:rPr>
              <a:t>REFERENCES:</a:t>
            </a:r>
          </a:p>
          <a:p>
            <a:pPr indent="0"/>
            <a:r>
              <a:rPr lang="en-US" sz="2000" kern="1200" dirty="0">
                <a:solidFill>
                  <a:schemeClr val="tx1"/>
                </a:solidFill>
                <a:effectLst/>
                <a:latin typeface="+mn-lt"/>
                <a:ea typeface="+mn-ea"/>
                <a:cs typeface="+mn-cs"/>
              </a:rPr>
              <a:t>National Institute on Drug Abuse. (2016, May 6). </a:t>
            </a:r>
            <a:r>
              <a:rPr lang="en-US" sz="2000" i="1" kern="1200" dirty="0">
                <a:solidFill>
                  <a:schemeClr val="tx1"/>
                </a:solidFill>
                <a:effectLst/>
                <a:latin typeface="+mn-lt"/>
                <a:ea typeface="+mn-ea"/>
                <a:cs typeface="+mn-cs"/>
              </a:rPr>
              <a:t>Cocaine. </a:t>
            </a:r>
            <a:r>
              <a:rPr lang="en-US" sz="2000" kern="1200" dirty="0">
                <a:solidFill>
                  <a:schemeClr val="tx1"/>
                </a:solidFill>
                <a:effectLst/>
                <a:latin typeface="+mn-lt"/>
                <a:ea typeface="+mn-ea"/>
                <a:cs typeface="+mn-cs"/>
              </a:rPr>
              <a:t>Retrieved May 14, 2020, from </a:t>
            </a:r>
            <a:r>
              <a:rPr lang="en-US" sz="2000" u="sng" kern="1200" dirty="0">
                <a:solidFill>
                  <a:schemeClr val="tx1"/>
                </a:solidFill>
                <a:effectLst/>
                <a:latin typeface="+mn-lt"/>
                <a:ea typeface="+mn-ea"/>
                <a:cs typeface="+mn-cs"/>
                <a:hlinkClick r:id="rId4"/>
              </a:rPr>
              <a:t>https://www.drugabuse.gov/publications/research-reports/cocaine/what-cocaine</a:t>
            </a:r>
            <a:r>
              <a:rPr lang="en-US" sz="2000" kern="1200" dirty="0">
                <a:solidFill>
                  <a:schemeClr val="tx1"/>
                </a:solidFill>
                <a:effectLst/>
                <a:latin typeface="+mn-lt"/>
                <a:ea typeface="+mn-ea"/>
                <a:cs typeface="+mn-cs"/>
              </a:rPr>
              <a:t>.</a:t>
            </a:r>
          </a:p>
          <a:p>
            <a:pPr indent="0"/>
            <a:endParaRPr lang="en-US" altLang="en-US" sz="2000" b="0" u="none" kern="1200" dirty="0">
              <a:solidFill>
                <a:schemeClr val="tx1"/>
              </a:solidFill>
              <a:effectLst/>
              <a:latin typeface="+mn-lt"/>
              <a:ea typeface="+mn-ea"/>
              <a:cs typeface="+mn-cs"/>
            </a:endParaRPr>
          </a:p>
          <a:p>
            <a:pPr indent="0"/>
            <a:r>
              <a:rPr lang="en-US" altLang="en-US" sz="1200" b="0" u="none" dirty="0">
                <a:solidFill>
                  <a:srgbClr val="FFFF00"/>
                </a:solidFill>
              </a:rPr>
              <a:t>Carroll, K., M.</a:t>
            </a:r>
            <a:r>
              <a:rPr lang="en-US" altLang="en-US" sz="1200" b="0" u="none" baseline="0" dirty="0">
                <a:solidFill>
                  <a:srgbClr val="FFFF00"/>
                </a:solidFill>
              </a:rPr>
              <a:t> (1998). </a:t>
            </a:r>
            <a:r>
              <a:rPr lang="en-US" altLang="en-US" sz="1200" b="0" i="1" u="none" baseline="0" dirty="0">
                <a:solidFill>
                  <a:srgbClr val="FFFF00"/>
                </a:solidFill>
              </a:rPr>
              <a:t>Therapy Manuals for Drug Addiction: A Cognitive-Behavioral Approach: Treating Cocaine Addiction. </a:t>
            </a:r>
            <a:r>
              <a:rPr lang="en-US" altLang="en-US" sz="1200" b="0" i="0" u="none" baseline="0" dirty="0">
                <a:solidFill>
                  <a:srgbClr val="FFFF00"/>
                </a:solidFill>
              </a:rPr>
              <a:t>NIH Publication Number 98-4308. Washington, DC: National Institute on Drug Abuse. Available at: </a:t>
            </a:r>
            <a:r>
              <a:rPr lang="en-US" sz="1200" dirty="0">
                <a:hlinkClick r:id="rId3"/>
              </a:rPr>
              <a:t>https://archives.drugabuse.gov/sites/default/files/cbt.pdf</a:t>
            </a:r>
            <a:r>
              <a:rPr lang="en-US" sz="1200" dirty="0"/>
              <a:t>. </a:t>
            </a:r>
            <a:r>
              <a:rPr lang="en-US" altLang="en-US" sz="1200" b="0" i="0" u="none" baseline="0" dirty="0">
                <a:solidFill>
                  <a:srgbClr val="FFFF00"/>
                </a:solidFill>
              </a:rPr>
              <a:t> </a:t>
            </a:r>
            <a:endParaRPr lang="en-US" altLang="en-US" sz="1200" b="0" i="0" u="none" dirty="0">
              <a:solidFill>
                <a:srgbClr val="FFFF00"/>
              </a:solidFill>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247391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a:t>
            </a:r>
            <a:r>
              <a:rPr lang="en-US" b="0" baseline="0" dirty="0"/>
              <a:t> slide lists the CBT skills that clinicians can use with patients who use stimulants.  Key skills for people who use stimulants include:</a:t>
            </a:r>
          </a:p>
          <a:p>
            <a:pPr marL="171450" indent="-171450">
              <a:buFont typeface="Arial" panose="020B0604020202020204" pitchFamily="34" charset="0"/>
              <a:buChar char="•"/>
            </a:pPr>
            <a:r>
              <a:rPr lang="en-US" b="0" baseline="0" dirty="0"/>
              <a:t>Analyzing the patterns of use and conducting a functional analysis to determine what the person hoped to gain by using, what the outcome of the use was, and alternative strategies for meeting the need</a:t>
            </a:r>
          </a:p>
          <a:p>
            <a:pPr marL="171450" indent="-171450">
              <a:buFont typeface="Arial" panose="020B0604020202020204" pitchFamily="34" charset="0"/>
              <a:buChar char="•"/>
            </a:pPr>
            <a:r>
              <a:rPr lang="en-US" b="0" baseline="0" dirty="0"/>
              <a:t>Identifying early signs of a craving developing and learning strategies to cope with the craving until it passes</a:t>
            </a:r>
          </a:p>
          <a:p>
            <a:pPr marL="171450" indent="-171450">
              <a:buFont typeface="Arial" panose="020B0604020202020204" pitchFamily="34" charset="0"/>
              <a:buChar char="•"/>
            </a:pPr>
            <a:r>
              <a:rPr lang="en-US" b="0" baseline="0" dirty="0"/>
              <a:t>Recognizing ambivalence to change and helping the patient resolve the ambivalence in the direction of change</a:t>
            </a:r>
          </a:p>
          <a:p>
            <a:pPr marL="171450" indent="-171450">
              <a:buFont typeface="Arial" panose="020B0604020202020204" pitchFamily="34" charset="0"/>
              <a:buChar char="•"/>
            </a:pPr>
            <a:r>
              <a:rPr lang="en-US" b="0" baseline="0" dirty="0"/>
              <a:t>Learning drug refusal techniques and helping the patient develop skills through practice including role play</a:t>
            </a:r>
          </a:p>
          <a:p>
            <a:pPr marL="171450" indent="-171450">
              <a:buFont typeface="Arial" panose="020B0604020202020204" pitchFamily="34" charset="0"/>
              <a:buChar char="•"/>
            </a:pPr>
            <a:r>
              <a:rPr lang="en-US" b="0" baseline="0" dirty="0"/>
              <a:t>Making connection between seemingly irrelevant decisions and how these compounds to lead the person toward drug related behaviors</a:t>
            </a:r>
          </a:p>
          <a:p>
            <a:pPr marL="171450" indent="-171450">
              <a:buFont typeface="Arial" panose="020B0604020202020204" pitchFamily="34" charset="0"/>
              <a:buChar char="•"/>
            </a:pPr>
            <a:r>
              <a:rPr lang="en-US" b="0" baseline="0" dirty="0"/>
              <a:t>Planning for emergency situations and strategies for respond to them without using</a:t>
            </a:r>
          </a:p>
          <a:p>
            <a:pPr marL="171450" indent="-171450">
              <a:buFont typeface="Arial" panose="020B0604020202020204" pitchFamily="34" charset="0"/>
              <a:buChar char="•"/>
            </a:pPr>
            <a:r>
              <a:rPr lang="en-US" b="0" baseline="0" dirty="0"/>
              <a:t>Developing strategies and skills for problem solving; specific in-session practices and role play can be very helpful in developing these skills</a:t>
            </a:r>
          </a:p>
          <a:p>
            <a:pPr marL="171450" indent="-171450">
              <a:buFont typeface="Arial" panose="020B0604020202020204" pitchFamily="34" charset="0"/>
              <a:buChar char="•"/>
            </a:pPr>
            <a:r>
              <a:rPr lang="en-US" b="0" baseline="0" dirty="0"/>
              <a:t>Identifying risk for HIV and Hepatitis C and developing strategies to reduce risk</a:t>
            </a:r>
          </a:p>
          <a:p>
            <a:pPr marL="0" indent="0">
              <a:buFont typeface="Arial" panose="020B0604020202020204" pitchFamily="34" charset="0"/>
              <a:buNone/>
            </a:pPr>
            <a:endParaRPr lang="en-US" b="0" baseline="0" dirty="0"/>
          </a:p>
          <a:p>
            <a:r>
              <a:rPr lang="en-US" b="1" baseline="0" dirty="0"/>
              <a:t>REFERENCES:</a:t>
            </a:r>
          </a:p>
          <a:p>
            <a:r>
              <a:rPr lang="en-US" sz="1800" dirty="0">
                <a:effectLst/>
                <a:latin typeface="Calibri" panose="020F0502020204030204" pitchFamily="34" charset="0"/>
                <a:ea typeface="Calibri" panose="020F0502020204030204" pitchFamily="34" charset="0"/>
                <a:cs typeface="Calibri" panose="020F0502020204030204" pitchFamily="34" charset="0"/>
              </a:rPr>
              <a:t>McHugh, R. K., </a:t>
            </a:r>
            <a:r>
              <a:rPr lang="en-US" sz="1800" dirty="0" err="1">
                <a:effectLst/>
                <a:latin typeface="Calibri" panose="020F0502020204030204" pitchFamily="34" charset="0"/>
                <a:ea typeface="Calibri" panose="020F0502020204030204" pitchFamily="34" charset="0"/>
                <a:cs typeface="Calibri" panose="020F0502020204030204" pitchFamily="34" charset="0"/>
              </a:rPr>
              <a:t>Hearon</a:t>
            </a:r>
            <a:r>
              <a:rPr lang="en-US" sz="1800" dirty="0">
                <a:effectLst/>
                <a:latin typeface="Calibri" panose="020F0502020204030204" pitchFamily="34" charset="0"/>
                <a:ea typeface="Calibri" panose="020F0502020204030204" pitchFamily="34" charset="0"/>
                <a:cs typeface="Calibri" panose="020F0502020204030204" pitchFamily="34" charset="0"/>
              </a:rPr>
              <a:t>, B. A., &amp; Otto, M. W. (2010). Cognitive behavioral therapy for substance use disorders. </a:t>
            </a:r>
            <a:r>
              <a:rPr lang="en-US" sz="1800" i="1" dirty="0">
                <a:effectLst/>
                <a:latin typeface="Calibri" panose="020F0502020204030204" pitchFamily="34" charset="0"/>
                <a:ea typeface="Calibri" panose="020F0502020204030204" pitchFamily="34" charset="0"/>
                <a:cs typeface="Calibri" panose="020F0502020204030204" pitchFamily="34" charset="0"/>
              </a:rPr>
              <a:t>The Psychiatric Clinics of North America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33</a:t>
            </a:r>
            <a:r>
              <a:rPr lang="en-US" sz="1800" dirty="0">
                <a:effectLst/>
                <a:latin typeface="Calibri" panose="020F0502020204030204" pitchFamily="34" charset="0"/>
                <a:ea typeface="Calibri" panose="020F0502020204030204" pitchFamily="34" charset="0"/>
                <a:cs typeface="Calibri" panose="020F0502020204030204" pitchFamily="34" charset="0"/>
              </a:rPr>
              <a:t>(3), 511–525.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https://doi/org/10/1016/j.psc.2010.04/012</a:t>
            </a:r>
            <a:endPar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800" b="0" u="none" dirty="0">
              <a:solidFill>
                <a:schemeClr val="tx1"/>
              </a:solidFill>
              <a:effectLst/>
              <a:latin typeface="Calibri" panose="020F0502020204030204" pitchFamily="34" charset="0"/>
              <a:cs typeface="Times New Roman" panose="02020603050405020304" pitchFamily="18" charset="0"/>
            </a:endParaRPr>
          </a:p>
          <a:p>
            <a:r>
              <a:rPr lang="en-US" altLang="en-US" sz="1200" b="0" u="none" dirty="0">
                <a:solidFill>
                  <a:srgbClr val="FFFF00"/>
                </a:solidFill>
              </a:rPr>
              <a:t>Carroll, K., M.</a:t>
            </a:r>
            <a:r>
              <a:rPr lang="en-US" altLang="en-US" sz="1200" b="0" u="none" baseline="0" dirty="0">
                <a:solidFill>
                  <a:srgbClr val="FFFF00"/>
                </a:solidFill>
              </a:rPr>
              <a:t> (1998). </a:t>
            </a:r>
            <a:r>
              <a:rPr lang="en-US" altLang="en-US" sz="1200" b="0" i="1" u="none" baseline="0" dirty="0">
                <a:solidFill>
                  <a:srgbClr val="FFFF00"/>
                </a:solidFill>
              </a:rPr>
              <a:t>Therapy Manuals for Drug Addiction: A Cognitive-Behavioral Approach: Treating Cocaine Addiction. </a:t>
            </a:r>
            <a:r>
              <a:rPr lang="en-US" altLang="en-US" sz="1200" b="0" i="0" u="none" baseline="0" dirty="0">
                <a:solidFill>
                  <a:srgbClr val="FFFF00"/>
                </a:solidFill>
              </a:rPr>
              <a:t>NIH Publication Number 98-4308. Washington, DC: National Institute on Drug Abuse. Available at: </a:t>
            </a:r>
            <a:r>
              <a:rPr lang="en-US" sz="1200" dirty="0">
                <a:hlinkClick r:id="rId4"/>
              </a:rPr>
              <a:t>https://archives.drugabuse.gov/sites/default/files/cbt.pdf</a:t>
            </a:r>
            <a:r>
              <a:rPr lang="en-US" sz="1200" dirty="0"/>
              <a:t>. </a:t>
            </a:r>
            <a:r>
              <a:rPr lang="en-US" altLang="en-US" sz="1200" b="0" i="0" u="none" baseline="0" dirty="0">
                <a:solidFill>
                  <a:srgbClr val="FFFF00"/>
                </a:solidFill>
              </a:rPr>
              <a:t> </a:t>
            </a:r>
            <a:endParaRPr lang="en-US" altLang="en-US" sz="1200" b="0" i="0" u="none" baseline="0" dirty="0">
              <a:solidFill>
                <a:srgbClr val="FFFF00"/>
              </a:solidFill>
              <a:effectLst/>
              <a:latin typeface="+mn-lt"/>
              <a:ea typeface="+mn-ea"/>
              <a:cs typeface="+mn-cs"/>
            </a:endParaRPr>
          </a:p>
          <a:p>
            <a:endParaRPr lang="en-US" sz="1200" b="0" i="0" u="none" baseline="0" dirty="0">
              <a:solidFill>
                <a:srgbClr val="FFFF00"/>
              </a:solidFill>
              <a:effectLst/>
              <a:latin typeface="+mn-lt"/>
              <a:ea typeface="+mn-ea"/>
              <a:cs typeface="+mn-cs"/>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Carroll, K. M., </a:t>
            </a:r>
            <a:r>
              <a:rPr lang="en-US" sz="1800" dirty="0" err="1">
                <a:effectLst/>
                <a:latin typeface="Calibri" panose="020F0502020204030204" pitchFamily="34" charset="0"/>
                <a:ea typeface="Calibri" panose="020F0502020204030204" pitchFamily="34" charset="0"/>
                <a:cs typeface="Calibri" panose="020F0502020204030204" pitchFamily="34" charset="0"/>
              </a:rPr>
              <a:t>Rounsaville</a:t>
            </a:r>
            <a:r>
              <a:rPr lang="en-US" sz="1800" dirty="0">
                <a:effectLst/>
                <a:latin typeface="Calibri" panose="020F0502020204030204" pitchFamily="34" charset="0"/>
                <a:ea typeface="Calibri" panose="020F0502020204030204" pitchFamily="34" charset="0"/>
                <a:cs typeface="Calibri" panose="020F0502020204030204" pitchFamily="34" charset="0"/>
              </a:rPr>
              <a:t>, B. J., </a:t>
            </a:r>
            <a:r>
              <a:rPr lang="en-US" sz="1800" dirty="0" err="1">
                <a:effectLst/>
                <a:latin typeface="Calibri" panose="020F0502020204030204" pitchFamily="34" charset="0"/>
                <a:ea typeface="Calibri" panose="020F0502020204030204" pitchFamily="34" charset="0"/>
                <a:cs typeface="Calibri" panose="020F0502020204030204" pitchFamily="34" charset="0"/>
              </a:rPr>
              <a:t>Nich</a:t>
            </a:r>
            <a:r>
              <a:rPr lang="en-US" sz="1800" dirty="0">
                <a:effectLst/>
                <a:latin typeface="Calibri" panose="020F0502020204030204" pitchFamily="34" charset="0"/>
                <a:ea typeface="Calibri" panose="020F0502020204030204" pitchFamily="34" charset="0"/>
                <a:cs typeface="Calibri" panose="020F0502020204030204" pitchFamily="34" charset="0"/>
              </a:rPr>
              <a:t>, C., Gordon, L. T., Wirtz, P. W., &amp; </a:t>
            </a:r>
            <a:r>
              <a:rPr lang="en-US" sz="1800" dirty="0" err="1">
                <a:effectLst/>
                <a:latin typeface="Calibri" panose="020F0502020204030204" pitchFamily="34" charset="0"/>
                <a:ea typeface="Calibri" panose="020F0502020204030204" pitchFamily="34" charset="0"/>
                <a:cs typeface="Calibri" panose="020F0502020204030204" pitchFamily="34" charset="0"/>
              </a:rPr>
              <a:t>Gawin</a:t>
            </a:r>
            <a:r>
              <a:rPr lang="en-US" sz="1800" dirty="0">
                <a:effectLst/>
                <a:latin typeface="Calibri" panose="020F0502020204030204" pitchFamily="34" charset="0"/>
                <a:ea typeface="Calibri" panose="020F0502020204030204" pitchFamily="34" charset="0"/>
                <a:cs typeface="Calibri" panose="020F0502020204030204" pitchFamily="34" charset="0"/>
              </a:rPr>
              <a:t>, F. (1994). One-year follow-up of psychotherapy and pharmacotherapy for cocaine dependence. Delayed emergence of psychotherapy effects. </a:t>
            </a:r>
            <a:r>
              <a:rPr lang="en-US" sz="1800" i="1" dirty="0">
                <a:effectLst/>
                <a:latin typeface="Calibri" panose="020F0502020204030204" pitchFamily="34" charset="0"/>
                <a:ea typeface="Calibri" panose="020F0502020204030204" pitchFamily="34" charset="0"/>
                <a:cs typeface="Calibri" panose="020F0502020204030204" pitchFamily="34" charset="0"/>
              </a:rPr>
              <a:t>Archives of General Psychiatry</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51</a:t>
            </a:r>
            <a:r>
              <a:rPr lang="en-US" sz="1800" dirty="0">
                <a:effectLst/>
                <a:latin typeface="Calibri" panose="020F0502020204030204" pitchFamily="34" charset="0"/>
                <a:ea typeface="Calibri" panose="020F0502020204030204" pitchFamily="34" charset="0"/>
                <a:cs typeface="Calibri" panose="020F0502020204030204" pitchFamily="34" charset="0"/>
              </a:rPr>
              <a:t>(12), 989–997. </a:t>
            </a:r>
            <a:r>
              <a:rPr lang="en-US" sz="1800" u="sng" dirty="0">
                <a:solidFill>
                  <a:srgbClr val="333333"/>
                </a:solidFill>
                <a:effectLst/>
                <a:latin typeface="Calibri" panose="020F0502020204030204" pitchFamily="34" charset="0"/>
                <a:ea typeface="Calibri" panose="020F0502020204030204" pitchFamily="34" charset="0"/>
                <a:hlinkClick r:id="rId5"/>
              </a:rPr>
              <a:t>https://doi.org/10.1001/archpsyc.1994.03950120061010</a:t>
            </a:r>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390977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sz="1200" dirty="0"/>
              <a:t>Compared with non-directive counseling, motivational interviewing is more focused and goal-directed. The examination and resolution of ambivalence is its central purpose, and the counselor is intentionally directive in pursuing this goal.</a:t>
            </a:r>
          </a:p>
          <a:p>
            <a:pPr marL="228600" indent="-228600"/>
            <a:endParaRPr lang="en-US" altLang="en-US" sz="1200" dirty="0"/>
          </a:p>
          <a:p>
            <a:pPr marL="228600" indent="-228600"/>
            <a:r>
              <a:rPr lang="en-US" altLang="en-US" sz="1200" b="1" dirty="0"/>
              <a:t>Additional Information for the Trainer regarding the “MI Spirit”:</a:t>
            </a:r>
          </a:p>
          <a:p>
            <a:pPr marL="0" indent="-228600"/>
            <a:r>
              <a:rPr lang="en-US" altLang="en-US" sz="1200" dirty="0"/>
              <a:t>The spirit of MI can be characterized in a few key points. The following information was excerpted directly from </a:t>
            </a:r>
            <a:r>
              <a:rPr lang="en-US" sz="1200" dirty="0">
                <a:hlinkClick r:id="rId3"/>
              </a:rPr>
              <a:t>https://motivationalinterviewing.org/</a:t>
            </a:r>
            <a:r>
              <a:rPr lang="en-US" altLang="en-US" sz="1200" dirty="0"/>
              <a:t>: </a:t>
            </a:r>
          </a:p>
          <a:p>
            <a:pPr marL="0" indent="0">
              <a:buFontTx/>
              <a:buNone/>
            </a:pPr>
            <a:endParaRPr lang="en-US" altLang="en-US" sz="1200" b="1" i="1" dirty="0"/>
          </a:p>
          <a:p>
            <a:pPr marL="0" indent="0">
              <a:buFontTx/>
              <a:buNone/>
            </a:pPr>
            <a:r>
              <a:rPr lang="en-US" altLang="en-US" sz="1200" b="1" i="1" dirty="0"/>
              <a:t>Motivation to change is elicited from the patient, and not imposed from without</a:t>
            </a:r>
            <a:r>
              <a:rPr lang="en-US" altLang="en-US" sz="1200" i="1" dirty="0"/>
              <a:t>.</a:t>
            </a:r>
            <a:r>
              <a:rPr lang="en-US" altLang="en-US" sz="1200" dirty="0"/>
              <a:t> Other motivational approaches have emphasized coercion, persuasion, constructive confrontation, and the use of external contingencies (e.g., the threatened loss of job or family). Such strategies may have their place in evoking change, but they are quite different in spirit from motivational interviewing which relies upon identifying and mobilizing the patient’s intrinsic values and goals to stimulate behavior change.  </a:t>
            </a:r>
          </a:p>
          <a:p>
            <a:pPr marL="0" indent="0">
              <a:buFontTx/>
              <a:buNone/>
            </a:pPr>
            <a:endParaRPr lang="en-US" altLang="en-US" sz="1200" b="1" i="1" dirty="0"/>
          </a:p>
          <a:p>
            <a:pPr marL="0" indent="0">
              <a:buFontTx/>
              <a:buNone/>
            </a:pPr>
            <a:r>
              <a:rPr lang="en-US" altLang="en-US" sz="1200" b="1" i="1" dirty="0"/>
              <a:t>It is the patient’s task, not the counselor's, to articulate and resolve his or her ambivalence.</a:t>
            </a:r>
            <a:r>
              <a:rPr lang="en-US" altLang="en-US" sz="1200" dirty="0"/>
              <a:t>  Ambivalence takes the form of a conflict between two courses of action (e.g., indulgence versus restraint), each of which has perceived benefits and costs associated with it. Many patients have never had the opportunity of expressing the often confusing, contradictory, and uniquely personal elements of this conflict, for example, "</a:t>
            </a:r>
            <a:r>
              <a:rPr lang="en-US" altLang="en-US" sz="1200" i="1" dirty="0"/>
              <a:t>If I stop smoking I will feel better about myself, but I may also put on weight, which will make me feel unhappy and unattractive</a:t>
            </a:r>
            <a:r>
              <a:rPr lang="en-US" altLang="en-US" sz="1200" dirty="0"/>
              <a:t>." The counselor's task is to facilitate expression of both sides of the ambivalence impasse, and guide the patient</a:t>
            </a:r>
            <a:r>
              <a:rPr lang="en-US" altLang="en-US" sz="1200" baseline="0" dirty="0"/>
              <a:t> </a:t>
            </a:r>
            <a:r>
              <a:rPr lang="en-US" altLang="en-US" sz="1200" dirty="0"/>
              <a:t>toward an acceptable resolution that triggers change. </a:t>
            </a:r>
          </a:p>
          <a:p>
            <a:pPr marL="0" indent="0">
              <a:buFontTx/>
              <a:buNone/>
            </a:pPr>
            <a:endParaRPr lang="en-US" altLang="en-US" sz="1200" b="1" i="1" dirty="0"/>
          </a:p>
          <a:p>
            <a:pPr marL="0" indent="0">
              <a:buFontTx/>
              <a:buNone/>
            </a:pPr>
            <a:r>
              <a:rPr lang="en-US" altLang="en-US" sz="1200" b="1" i="1" dirty="0"/>
              <a:t>Direct persuasion is not an effective method for resolving ambivalence.</a:t>
            </a:r>
            <a:r>
              <a:rPr lang="en-US" altLang="en-US" sz="1200" b="1" dirty="0"/>
              <a:t> </a:t>
            </a:r>
            <a:r>
              <a:rPr lang="en-US" altLang="en-US" sz="1200" dirty="0"/>
              <a:t>It is tempting to try to be "helpful" by persuading the patient of the urgency of the problem about the benefits of change. It is fairly clear, however, that these tactics generally diminish the probability of change (Miller, Benefield and </a:t>
            </a:r>
            <a:r>
              <a:rPr lang="en-US" altLang="en-US" sz="1200" dirty="0" err="1"/>
              <a:t>Tonigan</a:t>
            </a:r>
            <a:r>
              <a:rPr lang="en-US" altLang="en-US" sz="1200" dirty="0"/>
              <a:t>, 1993, Miller and Rollnick, 1991).  </a:t>
            </a:r>
          </a:p>
          <a:p>
            <a:pPr marL="0" indent="0">
              <a:buFontTx/>
              <a:buNone/>
            </a:pPr>
            <a:endParaRPr lang="en-US" altLang="en-US" sz="1200" b="1" i="1" dirty="0"/>
          </a:p>
          <a:p>
            <a:pPr marL="0" indent="0">
              <a:buFontTx/>
              <a:buNone/>
            </a:pPr>
            <a:r>
              <a:rPr lang="en-US" altLang="en-US" sz="1200" b="1" i="1" dirty="0"/>
              <a:t>The counseling style is generally a quiet and eliciting one.</a:t>
            </a:r>
            <a:r>
              <a:rPr lang="en-US" altLang="en-US" sz="1200" b="1" dirty="0"/>
              <a:t> </a:t>
            </a:r>
            <a:r>
              <a:rPr lang="en-US" altLang="en-US" sz="1200" dirty="0"/>
              <a:t>Direct persuasion, aggressive confrontation, and argumentation are the conceptual opposite of motivational interviewing and are explicitly proscribed in this approach. To a counselor accustomed to confronting and giving advice, motivational interviewing can appear to be a hopelessly slow and passive process. The proof is in the outcome. More aggressive strategies, sometimes guided by a desire to "confront patient denial," easily slip into pushing patients to make changes for which they are not ready.  </a:t>
            </a:r>
          </a:p>
          <a:p>
            <a:pPr marL="0" indent="0">
              <a:buFontTx/>
              <a:buNone/>
            </a:pPr>
            <a:endParaRPr lang="en-US" altLang="en-US" sz="1200" b="1" i="1" dirty="0"/>
          </a:p>
          <a:p>
            <a:pPr marL="0" indent="0">
              <a:buFontTx/>
              <a:buNone/>
            </a:pPr>
            <a:r>
              <a:rPr lang="en-US" altLang="en-US" sz="1200" b="1" i="1" dirty="0"/>
              <a:t>The counselor is directive in helping the patient to examine and resolve ambivalence.</a:t>
            </a:r>
            <a:r>
              <a:rPr lang="en-US" altLang="en-US" sz="1200" b="1" dirty="0"/>
              <a:t> </a:t>
            </a:r>
            <a:r>
              <a:rPr lang="en-US" altLang="en-US" sz="1200" dirty="0"/>
              <a:t>Motivational interviewing involves no training of patients in behavioral coping skills, although the two approaches not incompatible. The operational assumption in motivational interviewing is that ambivalence or lack of resolve is the principal obstacle to be overcome in triggering change. Once that has been accomplished, there may or may not be a need for further intervention such as skill training. The specific strategies of motivational interviewing are designed to elicit, clarify, and resolve ambivalence in a patient-centered and respectful counseling atmosphere.</a:t>
            </a:r>
          </a:p>
          <a:p>
            <a:pPr marL="0" indent="0">
              <a:buFontTx/>
              <a:buNone/>
            </a:pPr>
            <a:endParaRPr lang="en-US" altLang="en-US" sz="1200" b="1" i="1" dirty="0"/>
          </a:p>
          <a:p>
            <a:pPr marL="0" indent="0">
              <a:buFontTx/>
              <a:buNone/>
            </a:pPr>
            <a:r>
              <a:rPr lang="en-US" altLang="en-US" sz="1200" b="1" i="1" dirty="0"/>
              <a:t>Readiness to change is not a patient trait, but a fluctuating product of interpersonal interaction.</a:t>
            </a:r>
            <a:r>
              <a:rPr lang="en-US" altLang="en-US" sz="1200" b="1" dirty="0"/>
              <a:t> </a:t>
            </a:r>
            <a:r>
              <a:rPr lang="en-US" altLang="en-US" sz="1200" dirty="0"/>
              <a:t>The therapist is therefore highly attentive and responsive to the patient's motivational signs. Resistance and "denial" are seen not as patient traits, but as feedback regarding therapist behavior. Patient resistance is often a signal that the counselor is assuming greater readiness to change than is the case, and it is a cue that the therapist needs to modify motivational strategies.</a:t>
            </a:r>
          </a:p>
          <a:p>
            <a:pPr marL="0" indent="0">
              <a:buFontTx/>
              <a:buNone/>
            </a:pPr>
            <a:endParaRPr lang="en-US" altLang="en-US" sz="1200" b="1" i="1" dirty="0"/>
          </a:p>
          <a:p>
            <a:pPr marL="0" indent="0">
              <a:buFontTx/>
              <a:buNone/>
            </a:pPr>
            <a:r>
              <a:rPr lang="en-US" altLang="en-US" sz="1200" b="1" i="1" dirty="0"/>
              <a:t>The therapeutic relationship is more like a partnership or companionship than expert/recipient roles.</a:t>
            </a:r>
            <a:r>
              <a:rPr lang="en-US" altLang="en-US" sz="1200" b="1" dirty="0"/>
              <a:t> </a:t>
            </a:r>
            <a:r>
              <a:rPr lang="en-US" altLang="en-US" sz="1200" dirty="0"/>
              <a:t>The therapist respects the patient's autonomy and freedom of choice (and consequences) regarding his or her own behavior.</a:t>
            </a:r>
          </a:p>
          <a:p>
            <a:pPr marL="228600" indent="-228600"/>
            <a:endParaRPr lang="en-US" altLang="en-US" sz="1200" dirty="0"/>
          </a:p>
          <a:p>
            <a:pPr marL="228600" indent="-228600"/>
            <a:r>
              <a:rPr lang="en-US" altLang="en-US" sz="1200" b="1" dirty="0"/>
              <a:t>REFERENCES:</a:t>
            </a:r>
          </a:p>
          <a:p>
            <a:pPr indent="0"/>
            <a:r>
              <a:rPr lang="en-US" sz="1800" dirty="0" err="1">
                <a:effectLst/>
                <a:latin typeface="Calibri" panose="020F0502020204030204" pitchFamily="34" charset="0"/>
                <a:ea typeface="Calibri" panose="020F0502020204030204" pitchFamily="34" charset="0"/>
              </a:rPr>
              <a:t>Polcin</a:t>
            </a:r>
            <a:r>
              <a:rPr lang="en-US" sz="1800" dirty="0">
                <a:effectLst/>
                <a:latin typeface="Calibri" panose="020F0502020204030204" pitchFamily="34" charset="0"/>
                <a:ea typeface="Calibri" panose="020F0502020204030204" pitchFamily="34" charset="0"/>
              </a:rPr>
              <a:t>, D. L., Bond, J., </a:t>
            </a:r>
            <a:r>
              <a:rPr lang="en-US" sz="1800" dirty="0" err="1">
                <a:effectLst/>
                <a:latin typeface="Calibri" panose="020F0502020204030204" pitchFamily="34" charset="0"/>
                <a:ea typeface="Calibri" panose="020F0502020204030204" pitchFamily="34" charset="0"/>
              </a:rPr>
              <a:t>Korcha</a:t>
            </a:r>
            <a:r>
              <a:rPr lang="en-US" sz="1800" dirty="0">
                <a:effectLst/>
                <a:latin typeface="Calibri" panose="020F0502020204030204" pitchFamily="34" charset="0"/>
                <a:ea typeface="Calibri" panose="020F0502020204030204" pitchFamily="34" charset="0"/>
              </a:rPr>
              <a:t>, R., Nayak, M. B., Galloway, G. P., &amp; Evans, K. (2014). Randomized trial of intensive motivational interviewing for methamphetamine dependence. </a:t>
            </a:r>
            <a:r>
              <a:rPr lang="en-US" sz="1800" i="1" dirty="0">
                <a:effectLst/>
                <a:latin typeface="Calibri" panose="020F0502020204030204" pitchFamily="34" charset="0"/>
                <a:ea typeface="Calibri" panose="020F0502020204030204" pitchFamily="34" charset="0"/>
              </a:rPr>
              <a:t>Journal of Addictive Disease, 33, </a:t>
            </a:r>
            <a:r>
              <a:rPr lang="en-US" sz="1800" dirty="0">
                <a:effectLst/>
                <a:latin typeface="Calibri" panose="020F0502020204030204" pitchFamily="34" charset="0"/>
                <a:ea typeface="Calibri" panose="020F0502020204030204" pitchFamily="34" charset="0"/>
              </a:rPr>
              <a:t>253–265. </a:t>
            </a:r>
            <a:r>
              <a:rPr lang="en-US"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4"/>
              </a:rPr>
              <a:t>https://doi.org/10.1080/10550887.2014.950029</a:t>
            </a:r>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eaLnBrk="0" fontAlgn="base" hangingPunct="0">
              <a:spcBef>
                <a:spcPct val="30000"/>
              </a:spcBef>
              <a:spcAft>
                <a:spcPct val="0"/>
              </a:spcAft>
            </a:pPr>
            <a:endParaRPr lang="en-US" altLang="en-US" sz="1200" kern="120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2000" dirty="0"/>
              <a:t>Miller,</a:t>
            </a:r>
            <a:r>
              <a:rPr lang="en-US" altLang="en-US" sz="2000" baseline="0" dirty="0"/>
              <a:t> W. R., &amp; Rollnick, S. (2012). </a:t>
            </a:r>
            <a:r>
              <a:rPr lang="en-US" altLang="en-US" sz="2000" i="1" baseline="0" dirty="0"/>
              <a:t>Motivational Interviewing: Helping People Change, 3</a:t>
            </a:r>
            <a:r>
              <a:rPr lang="en-US" altLang="en-US" sz="2000" i="1" baseline="30000" dirty="0"/>
              <a:t>rd</a:t>
            </a:r>
            <a:r>
              <a:rPr lang="en-US" altLang="en-US" sz="2000" i="1" baseline="0" dirty="0"/>
              <a:t> Edition</a:t>
            </a:r>
            <a:r>
              <a:rPr lang="en-US" altLang="en-US" sz="2000" baseline="0" dirty="0"/>
              <a:t>. New York, NY: The Guilford Press.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baseline="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Stein, M. D., Herman, D. S., &amp; Anderson, B. J. (2009). A motivational intervention trial to reduce cocaine use. </a:t>
            </a:r>
            <a:r>
              <a:rPr lang="en-US" sz="1800" i="1" dirty="0">
                <a:effectLst/>
                <a:latin typeface="Calibri" panose="020F0502020204030204" pitchFamily="34" charset="0"/>
                <a:ea typeface="Calibri" panose="020F0502020204030204" pitchFamily="34" charset="0"/>
                <a:cs typeface="Calibri" panose="020F0502020204030204" pitchFamily="34" charset="0"/>
              </a:rPr>
              <a:t>Journal of Substance Abuse Treatment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36</a:t>
            </a:r>
            <a:r>
              <a:rPr lang="en-US" sz="1800" dirty="0">
                <a:effectLst/>
                <a:latin typeface="Calibri" panose="020F0502020204030204" pitchFamily="34" charset="0"/>
                <a:ea typeface="Calibri" panose="020F0502020204030204" pitchFamily="34" charset="0"/>
                <a:cs typeface="Calibri" panose="020F0502020204030204" pitchFamily="34" charset="0"/>
              </a:rPr>
              <a:t>(1), 118–125. </a:t>
            </a:r>
            <a:r>
              <a:rPr lang="en-US" sz="1800" u="sng" dirty="0">
                <a:solidFill>
                  <a:srgbClr val="333333"/>
                </a:solidFill>
                <a:effectLst/>
                <a:latin typeface="Calibri" panose="020F0502020204030204" pitchFamily="34" charset="0"/>
                <a:ea typeface="Calibri" panose="020F0502020204030204" pitchFamily="34" charset="0"/>
                <a:hlinkClick r:id="rId5"/>
              </a:rPr>
              <a:t>https://doi.org/10.1016/j.jsat.2008.05.003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411729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buFontTx/>
              <a:buNone/>
            </a:pPr>
            <a:r>
              <a:rPr lang="en-US" altLang="en-US" sz="1200" dirty="0"/>
              <a:t>The strategic goals of MI are to: (a) resolve ambivalence; (b) avoid eliciting or strengthening resistance; (c) elicit “Change Talk” from the patient; (d) enhance motivation and commitment for change; and (e) help the patient move through the Stages of Change. </a:t>
            </a:r>
            <a:r>
              <a:rPr lang="en-GB" altLang="en-US" sz="1200" dirty="0"/>
              <a:t>A series of MI micro-skills (which will be described on the next slide) can be used to move a patient through the Stages of Change </a:t>
            </a:r>
            <a:r>
              <a:rPr lang="en-US" altLang="en-US" sz="1200" dirty="0"/>
              <a:t>to elicit and reinforce </a:t>
            </a:r>
            <a:r>
              <a:rPr lang="en-US" altLang="en-US" sz="1200" dirty="0">
                <a:solidFill>
                  <a:schemeClr val="accent2"/>
                </a:solidFill>
              </a:rPr>
              <a:t>self-motivational statements</a:t>
            </a:r>
            <a:r>
              <a:rPr lang="en-US" altLang="en-US" sz="1200" dirty="0"/>
              <a:t> (a.k.a., Change Talk). </a:t>
            </a:r>
          </a:p>
          <a:p>
            <a:pPr marL="0" indent="0" eaLnBrk="1" hangingPunct="1">
              <a:lnSpc>
                <a:spcPct val="90000"/>
              </a:lnSpc>
              <a:buFontTx/>
              <a:buNone/>
            </a:pPr>
            <a:endParaRPr lang="en-US" altLang="en-US" sz="1200" b="1" dirty="0"/>
          </a:p>
          <a:p>
            <a:pPr marL="0" indent="0" eaLnBrk="1" hangingPunct="1">
              <a:lnSpc>
                <a:spcPct val="90000"/>
              </a:lnSpc>
              <a:buFontTx/>
              <a:buNone/>
            </a:pPr>
            <a:r>
              <a:rPr lang="en-US" altLang="en-US" sz="1200" b="1" dirty="0"/>
              <a:t>Empathy</a:t>
            </a:r>
            <a:r>
              <a:rPr lang="en-US" altLang="en-US" sz="1200" dirty="0"/>
              <a:t> may be the most crucial principle. It creates an environment conducive to change, instills a sense of safety and a sense of being understood and accepted, and reduces defensiveness. Empathy sets the tone within which the entire communication occurs. Without it, other components may sound like mechanical techniques. </a:t>
            </a:r>
          </a:p>
          <a:p>
            <a:pPr marL="0" indent="0" eaLnBrk="1" hangingPunct="1">
              <a:lnSpc>
                <a:spcPct val="90000"/>
              </a:lnSpc>
              <a:buFontTx/>
              <a:buNone/>
            </a:pPr>
            <a:endParaRPr lang="en-US" altLang="en-US" sz="1200" dirty="0"/>
          </a:p>
          <a:p>
            <a:pPr marL="0" indent="0" eaLnBrk="1" hangingPunct="1">
              <a:lnSpc>
                <a:spcPct val="90000"/>
              </a:lnSpc>
              <a:buFontTx/>
              <a:buNone/>
            </a:pPr>
            <a:r>
              <a:rPr lang="en-US" altLang="en-US" sz="1200" dirty="0"/>
              <a:t>By </a:t>
            </a:r>
            <a:r>
              <a:rPr lang="en-US" altLang="en-US" sz="1200" b="1" dirty="0"/>
              <a:t>developing discrepancy</a:t>
            </a:r>
            <a:r>
              <a:rPr lang="en-US" altLang="en-US" sz="1200" dirty="0"/>
              <a:t>, the clinician can help the patient to become more aware of the discrepancy between their addictive behaviors and their more deeply-held values and goals. Part of this is helping patient to recognize and articulate negative consequences of use. It is more effective if the </a:t>
            </a:r>
            <a:r>
              <a:rPr lang="en-US" altLang="en-US" sz="1200" i="1" dirty="0"/>
              <a:t>patient</a:t>
            </a:r>
            <a:r>
              <a:rPr lang="en-US" altLang="en-US" sz="1200" dirty="0"/>
              <a:t> does this, not the clinician. </a:t>
            </a:r>
          </a:p>
          <a:p>
            <a:pPr marL="0" indent="0" eaLnBrk="1" hangingPunct="1">
              <a:lnSpc>
                <a:spcPct val="90000"/>
              </a:lnSpc>
              <a:buFontTx/>
              <a:buNone/>
            </a:pPr>
            <a:endParaRPr lang="en-US" altLang="en-US" sz="1200" dirty="0"/>
          </a:p>
          <a:p>
            <a:pPr marL="0" indent="0" eaLnBrk="1" hangingPunct="1">
              <a:lnSpc>
                <a:spcPct val="90000"/>
              </a:lnSpc>
              <a:buFontTx/>
              <a:buNone/>
            </a:pPr>
            <a:r>
              <a:rPr lang="en-US" altLang="en-US" sz="1200" dirty="0"/>
              <a:t>It is not helpful to argue with patients. Confrontation elicits defensiveness, which predicts a lack of change. It is particularly counter-therapeutic for a clinician to argue that there is a problem while the patient argues that there isn’t one. The patient does not need to accept a diagnostic label (e.g. “addict” or “alcoholic”) for change to occur. </a:t>
            </a:r>
          </a:p>
          <a:p>
            <a:pPr marL="0" indent="0" eaLnBrk="1" hangingPunct="1">
              <a:lnSpc>
                <a:spcPct val="90000"/>
              </a:lnSpc>
              <a:buFontTx/>
              <a:buNone/>
            </a:pPr>
            <a:endParaRPr lang="en-US" altLang="en-US" sz="1200" b="1" dirty="0"/>
          </a:p>
          <a:p>
            <a:pPr marL="0" indent="0" eaLnBrk="1" hangingPunct="1">
              <a:lnSpc>
                <a:spcPct val="90000"/>
              </a:lnSpc>
              <a:buFontTx/>
              <a:buNone/>
            </a:pPr>
            <a:r>
              <a:rPr lang="en-US" altLang="en-US" sz="1200" b="1" dirty="0"/>
              <a:t>Supporting self-efficacy </a:t>
            </a:r>
            <a:r>
              <a:rPr lang="en-US" altLang="en-US" sz="1200" dirty="0"/>
              <a:t>can be conceptualized as a specific form of optimism, that is, a “can-do” belief in one’s ability to accomplish a particular task or change. This principle is crucial to help the patient see and experience his/her own ability to make positive changes. Part of this is the </a:t>
            </a:r>
            <a:r>
              <a:rPr lang="en-US" altLang="en-US" sz="1200" i="1" dirty="0"/>
              <a:t>clinician</a:t>
            </a:r>
            <a:r>
              <a:rPr lang="en-US" altLang="en-US" sz="1200" dirty="0"/>
              <a:t> believing in the patient’s ability to change. </a:t>
            </a:r>
          </a:p>
          <a:p>
            <a:pPr marL="0" indent="0" eaLnBrk="1" hangingPunct="1">
              <a:lnSpc>
                <a:spcPct val="90000"/>
              </a:lnSpc>
              <a:buFontTx/>
              <a:buNone/>
            </a:pPr>
            <a:endParaRPr lang="en-US" altLang="en-US" sz="1200" dirty="0"/>
          </a:p>
          <a:p>
            <a:pPr marL="0" indent="0" eaLnBrk="1" hangingPunct="1">
              <a:lnSpc>
                <a:spcPct val="90000"/>
              </a:lnSpc>
              <a:buFontTx/>
              <a:buNone/>
            </a:pPr>
            <a:r>
              <a:rPr lang="en-US" altLang="en-US" sz="1200" b="1" dirty="0"/>
              <a:t>Open-ended questions</a:t>
            </a:r>
            <a:r>
              <a:rPr lang="en-US" altLang="en-US" sz="1200" dirty="0"/>
              <a:t>: (a) solicits information in a neutral way; (b) helps the person elaborate his/her own view of the problem and brainstorm possible solutions; (c) helps the therapist avoid prejudgments; (d) keeps communication moving forward; (e) allows the patient to do most of the talking. </a:t>
            </a:r>
          </a:p>
          <a:p>
            <a:pPr marL="0" indent="0" eaLnBrk="1" hangingPunct="1">
              <a:lnSpc>
                <a:spcPct val="90000"/>
              </a:lnSpc>
              <a:buFontTx/>
              <a:buNone/>
            </a:pPr>
            <a:endParaRPr lang="en-US" altLang="en-US" sz="1200" b="1" dirty="0"/>
          </a:p>
          <a:p>
            <a:pPr marL="0" indent="0" eaLnBrk="1" hangingPunct="1">
              <a:lnSpc>
                <a:spcPct val="90000"/>
              </a:lnSpc>
              <a:buFontTx/>
              <a:buNone/>
            </a:pPr>
            <a:r>
              <a:rPr lang="en-US" altLang="en-US" sz="1200" b="1" dirty="0"/>
              <a:t>Affirmations</a:t>
            </a:r>
            <a:r>
              <a:rPr lang="en-US" altLang="en-US" sz="1200" dirty="0"/>
              <a:t> should be focused on achievements of the individual, and are intended to:  (a) support the individual’s persistence; (b) encourage continued efforts; (c) assist the individual in seeing the positive in the situation; and (d) support the individual’s proven strengths. </a:t>
            </a:r>
          </a:p>
          <a:p>
            <a:pPr marL="0" indent="0" eaLnBrk="1" hangingPunct="1">
              <a:lnSpc>
                <a:spcPct val="90000"/>
              </a:lnSpc>
              <a:buFontTx/>
              <a:buNone/>
            </a:pPr>
            <a:endParaRPr lang="en-US" altLang="en-US" sz="1200" dirty="0"/>
          </a:p>
          <a:p>
            <a:pPr marL="0" indent="0" eaLnBrk="1" hangingPunct="1">
              <a:lnSpc>
                <a:spcPct val="90000"/>
              </a:lnSpc>
              <a:buFontTx/>
              <a:buNone/>
            </a:pPr>
            <a:r>
              <a:rPr lang="en-US" altLang="en-US" sz="1200" dirty="0"/>
              <a:t>With </a:t>
            </a:r>
            <a:r>
              <a:rPr lang="en-US" altLang="en-US" sz="1200" b="1" dirty="0"/>
              <a:t>reflective listening</a:t>
            </a:r>
            <a:r>
              <a:rPr lang="en-US" altLang="en-US" sz="1200" dirty="0"/>
              <a:t>, one should: (a) listen to both what the person </a:t>
            </a:r>
            <a:r>
              <a:rPr lang="en-US" altLang="en-US" sz="1200" u="sng" dirty="0"/>
              <a:t>says</a:t>
            </a:r>
            <a:r>
              <a:rPr lang="en-US" altLang="en-US" sz="1200" dirty="0"/>
              <a:t> and to what the person </a:t>
            </a:r>
            <a:r>
              <a:rPr lang="en-US" altLang="en-US" sz="1200" u="sng" dirty="0"/>
              <a:t>means</a:t>
            </a:r>
            <a:r>
              <a:rPr lang="en-US" altLang="en-US" sz="1200" dirty="0"/>
              <a:t>; (b) check out assumptions; (c) create an environment of empathy (nonjudgmental); and (d) be aware of intonation (statement, not question). The clinician does not have to agree with the patient. </a:t>
            </a:r>
          </a:p>
          <a:p>
            <a:pPr marL="0" indent="0" eaLnBrk="1" hangingPunct="1">
              <a:lnSpc>
                <a:spcPct val="90000"/>
              </a:lnSpc>
              <a:buFontTx/>
              <a:buNone/>
            </a:pPr>
            <a:endParaRPr lang="en-US" altLang="en-US" sz="1200" b="1" dirty="0"/>
          </a:p>
          <a:p>
            <a:pPr marL="0" indent="0" eaLnBrk="1" hangingPunct="1">
              <a:lnSpc>
                <a:spcPct val="90000"/>
              </a:lnSpc>
              <a:buFontTx/>
              <a:buNone/>
            </a:pPr>
            <a:r>
              <a:rPr lang="en-US" altLang="en-US" sz="1200" b="1" dirty="0"/>
              <a:t>Summaries</a:t>
            </a:r>
            <a:r>
              <a:rPr lang="en-US" altLang="en-US" sz="1200" dirty="0"/>
              <a:t> capture both sides of the ambivalence (You say that ___________ but you also mentioned that ________________.) They demonstrate the clinician has been listening carefully. Summaries also prompt clarification and further elaboration from the person. Lastly, summaries prepare patients to move forward.</a:t>
            </a:r>
          </a:p>
          <a:p>
            <a:pPr marL="0" indent="0" eaLnBrk="1" hangingPunct="1">
              <a:lnSpc>
                <a:spcPct val="90000"/>
              </a:lnSpc>
              <a:buFontTx/>
              <a:buNone/>
            </a:pPr>
            <a:endParaRPr lang="en-US" altLang="en-US" sz="1200" dirty="0"/>
          </a:p>
          <a:p>
            <a:pPr marL="0" indent="0" eaLnBrk="1" hangingPunct="1">
              <a:lnSpc>
                <a:spcPct val="90000"/>
              </a:lnSpc>
              <a:buFontTx/>
              <a:buNone/>
            </a:pPr>
            <a:r>
              <a:rPr lang="en-US" altLang="en-US" sz="1200" b="1" dirty="0"/>
              <a:t>REFERENCE:</a:t>
            </a:r>
          </a:p>
          <a:p>
            <a:pPr marL="0" marR="0" lvl="0" indent="0" algn="l" defTabSz="914400" rtl="0" eaLnBrk="1" fontAlgn="base" latinLnBrk="0" hangingPunct="1">
              <a:lnSpc>
                <a:spcPct val="90000"/>
              </a:lnSpc>
              <a:spcBef>
                <a:spcPct val="30000"/>
              </a:spcBef>
              <a:spcAft>
                <a:spcPct val="0"/>
              </a:spcAft>
              <a:buClrTx/>
              <a:buSzTx/>
              <a:buFontTx/>
              <a:buNone/>
              <a:tabLst/>
              <a:defRPr/>
            </a:pPr>
            <a:r>
              <a:rPr lang="en-US" altLang="en-US" sz="1200" dirty="0"/>
              <a:t>Miller,</a:t>
            </a:r>
            <a:r>
              <a:rPr lang="en-US" altLang="en-US" sz="1200" baseline="0" dirty="0"/>
              <a:t> W. R., &amp; Rollnick, S. (2012). </a:t>
            </a:r>
            <a:r>
              <a:rPr lang="en-US" altLang="en-US" sz="1200" i="1" baseline="0" dirty="0"/>
              <a:t>Motivational Interviewing: Helping People Change, 3</a:t>
            </a:r>
            <a:r>
              <a:rPr lang="en-US" altLang="en-US" sz="1200" i="1" baseline="30000" dirty="0"/>
              <a:t>rd</a:t>
            </a:r>
            <a:r>
              <a:rPr lang="en-US" altLang="en-US" sz="1200" i="1" baseline="0" dirty="0"/>
              <a:t> Edition</a:t>
            </a:r>
            <a:r>
              <a:rPr lang="en-US" altLang="en-US" sz="1200" baseline="0" dirty="0"/>
              <a:t>. New York, NY: The Guilford Press.</a:t>
            </a:r>
            <a:endParaRPr lang="en-US" altLang="en-US" sz="1200" b="0"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6</a:t>
            </a:fld>
            <a:endParaRPr lang="en-US"/>
          </a:p>
        </p:txBody>
      </p:sp>
    </p:spTree>
    <p:extLst>
      <p:ext uri="{BB962C8B-B14F-4D97-AF65-F5344CB8AC3E}">
        <p14:creationId xmlns:p14="http://schemas.microsoft.com/office/powerpoint/2010/main" val="286269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Matrix Model is an intensive, outpatient treatment approach for individuals with substance use disorders, which was developed through 30 years of experience in real-world treatment settings. The intervention integrates aspects of several treatment approaches, including cognitive-behavioral therapy, contingency management, motivational interviewing, 12-step facilitation, family involvement, and supportive/person-centered therapy. Core components consist of early recovery groups, relapse-prevention groups, family education, social-support groups, and individual counseling delivered over a 16-week period. Patients learn about issues critical to addiction and relapse, such as cue-induced craving and related behaviors. Patients also receive direction and support from a trained therapist, become familiar with self-help programs, and are monitored for drug use by urine and breath testing. Family members receive education to help understand and support the recovery process.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therapist functions simultaneously as teacher and coach, fostering a positive, encouraging relationship with the client and using that relationship to reinforce positive behavior change. The interaction between the therapist and the patient is realistic and direct, but not confrontational or paternalistic. Therapists are trained to conduct treatment sessions in a way that promotes self-esteem, dignity, and self-worth.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Matrix Model Manual can be downloaded from: </a:t>
            </a:r>
            <a:r>
              <a:rPr lang="en-US" dirty="0">
                <a:hlinkClick r:id="rId3"/>
              </a:rPr>
              <a:t>https://store.samhsa.gov/product/Matrix-Intensive-Outpatient-Treatment-for-People-With-Stimulant-Use-Disorders-Counselor-s-Treatment-Manual/SMA13-4152</a:t>
            </a:r>
            <a:r>
              <a:rPr lang="en-US"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1" dirty="0"/>
              <a:t>REFERENCES:</a:t>
            </a:r>
          </a:p>
          <a:p>
            <a:r>
              <a:rPr lang="en-US" dirty="0"/>
              <a:t>Center for Substance Abuse Treatment. (2006). </a:t>
            </a:r>
            <a:r>
              <a:rPr lang="en-US" i="1" dirty="0"/>
              <a:t>Counselor’s Treatment Manual: Matrix Intensive Outpatient Treatment for People With Stimulant Use Disorders. HHS Publication No. (SMA) 13-4152</a:t>
            </a:r>
            <a:r>
              <a:rPr lang="en-US" dirty="0"/>
              <a:t>. Rockville, MD: Substance Abuse and Mental Health Services Administration. </a:t>
            </a:r>
          </a:p>
          <a:p>
            <a:endPar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Rawson, R. A., Marinelli-Casey, P., Anglin, M. D.,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Dickow</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Frazier, Y., Gallagher, C., Galloway, G. P.,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Herrell</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Huber, A., McCann, M. J.,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Obert</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Pennell, S.,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Reiber</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C.,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Vandersloot</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D.,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Zweben</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&amp; Methamphetamine Treatment Project Corporate Authors (2004). A multi-site comparison of psychosocial approaches for the treatment of methamphetamine dependence.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Addiction (Abingdon, England)</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99</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 708–717.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https://doi.org/10.1111/j.1360-0443.2004.00707.x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IMAGE CREDIT:</a:t>
            </a:r>
          </a:p>
          <a:p>
            <a:r>
              <a:rPr lang="en-US" sz="1200" b="0" i="0" kern="1200" dirty="0">
                <a:solidFill>
                  <a:schemeClr val="tx1"/>
                </a:solidFill>
                <a:effectLst/>
                <a:latin typeface="+mn-lt"/>
                <a:ea typeface="+mn-ea"/>
                <a:cs typeface="+mn-cs"/>
              </a:rPr>
              <a:t>SAMHSA, Matrix Model Manual cover, 2013.</a:t>
            </a:r>
            <a:endParaRPr lang="en-US"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7</a:t>
            </a:fld>
            <a:endParaRPr lang="en-US"/>
          </a:p>
        </p:txBody>
      </p:sp>
    </p:spTree>
    <p:extLst>
      <p:ext uri="{BB962C8B-B14F-4D97-AF65-F5344CB8AC3E}">
        <p14:creationId xmlns:p14="http://schemas.microsoft.com/office/powerpoint/2010/main" val="265785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Background: </a:t>
            </a:r>
            <a:r>
              <a:rPr lang="en-US" sz="1200" b="0" i="0" u="none" strike="noStrike" kern="1200" baseline="0" dirty="0">
                <a:solidFill>
                  <a:schemeClr val="tx1"/>
                </a:solidFill>
                <a:latin typeface="+mn-lt"/>
                <a:ea typeface="+mn-ea"/>
                <a:cs typeface="+mn-cs"/>
              </a:rPr>
              <a:t>Effective pharmacotherapies to treat methamphetamine (MA) dependence have not been identified, and most behavioral therapies are marginally effective. Based on behavioral studies demonstrating the potential efficacy of aerobic exercise for improving depressive symptoms, anxiety, cognitive deficits, and substance use outcomes, the study described here is examining exercise as a potential treatment for MA-dependent individuals.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Methods:</a:t>
            </a:r>
            <a:r>
              <a:rPr lang="en-US" sz="1200" b="0" i="0" u="none" strike="noStrike" kern="1200" baseline="0" dirty="0">
                <a:solidFill>
                  <a:schemeClr val="tx1"/>
                </a:solidFill>
                <a:latin typeface="+mn-lt"/>
                <a:ea typeface="+mn-ea"/>
                <a:cs typeface="+mn-cs"/>
              </a:rPr>
              <a:t> This study is randomizing 135 participants with MA dependence at a residential treatment facility for addictive disorders to receive either a thrice-weekly structured aerobic and resistance exercise intervention or a health education condition.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Seeking evidence for a possibly effective adjunct to traditional behavioral approaches for treatment of MA dependence, this study assessed the ability of an 8-week aerobic and resistance exercise protocol to reduce relapse to MA use during a 12-week follow-up period after discharge from residential-based treatment. </a:t>
            </a:r>
          </a:p>
          <a:p>
            <a:endParaRPr lang="en-US" sz="1200" b="0" i="0" u="none" strike="noStrike" kern="1200" baseline="0" dirty="0">
              <a:solidFill>
                <a:schemeClr val="tx1"/>
              </a:solidFill>
              <a:latin typeface="+mn-lt"/>
              <a:ea typeface="+mn-ea"/>
              <a:cs typeface="+mn-cs"/>
            </a:endParaRPr>
          </a:p>
          <a:p>
            <a:r>
              <a:rPr lang="en-US" b="1" u="none" dirty="0"/>
              <a:t>Results: </a:t>
            </a:r>
            <a:r>
              <a:rPr lang="en-US" dirty="0"/>
              <a:t>While fewer exercise participants returned to MA use compared to education participants at 1-, 3- and 6-months post-discharge, differences were not statistically significant. A significant interaction for self-reported MA use and MA urine drug test results by condition and MA severity was found: lower severity users in the exercise group reported using MA significantly fewer days at the three post-discharge time points than lower severity users in the education group. Lower severity users in the exercise group also had a lower percentage of positive urine results at the three time points than lower severity users in the education group. These relationships were not present in the comparison of the higher severity conditions. </a:t>
            </a:r>
          </a:p>
          <a:p>
            <a:endParaRPr lang="en-US" dirty="0"/>
          </a:p>
          <a:p>
            <a:r>
              <a:rPr lang="en-US" b="1" u="none" dirty="0"/>
              <a:t>Conclusion: </a:t>
            </a:r>
            <a:r>
              <a:rPr lang="en-US" dirty="0"/>
              <a:t>Results support the value of exercise as a treatment component for individuals using MA 18 or fewer days/month.</a:t>
            </a:r>
          </a:p>
          <a:p>
            <a:endParaRPr lang="en-US" dirty="0"/>
          </a:p>
          <a:p>
            <a:r>
              <a:rPr lang="en-US" sz="1200" b="1" i="0" u="none" strike="noStrike" kern="1200" baseline="0" dirty="0">
                <a:solidFill>
                  <a:schemeClr val="tx1"/>
                </a:solidFill>
                <a:latin typeface="+mn-lt"/>
                <a:ea typeface="+mn-ea"/>
                <a:cs typeface="+mn-cs"/>
              </a:rPr>
              <a:t>REFERENCES:</a:t>
            </a:r>
          </a:p>
          <a:p>
            <a:r>
              <a:rPr lang="en-US" sz="1800" dirty="0">
                <a:effectLst/>
                <a:latin typeface="Calibri" panose="020F0502020204030204" pitchFamily="34" charset="0"/>
                <a:ea typeface="Calibri" panose="020F0502020204030204" pitchFamily="34" charset="0"/>
                <a:cs typeface="Calibri" panose="020F0502020204030204" pitchFamily="34" charset="0"/>
              </a:rPr>
              <a:t>Rawson, R. A., </a:t>
            </a:r>
            <a:r>
              <a:rPr lang="en-US" sz="1800" dirty="0" err="1">
                <a:effectLst/>
                <a:latin typeface="Calibri" panose="020F0502020204030204" pitchFamily="34" charset="0"/>
                <a:ea typeface="Calibri" panose="020F0502020204030204" pitchFamily="34" charset="0"/>
                <a:cs typeface="Calibri" panose="020F0502020204030204" pitchFamily="34" charset="0"/>
              </a:rPr>
              <a:t>Chudzynski</a:t>
            </a:r>
            <a:r>
              <a:rPr lang="en-US" sz="1800" dirty="0">
                <a:effectLst/>
                <a:latin typeface="Calibri" panose="020F0502020204030204" pitchFamily="34" charset="0"/>
                <a:ea typeface="Calibri" panose="020F0502020204030204" pitchFamily="34" charset="0"/>
                <a:cs typeface="Calibri" panose="020F0502020204030204" pitchFamily="34" charset="0"/>
              </a:rPr>
              <a:t>, J., Mooney, L., Gonzales, R., Ang, A., Dickerson, D., </a:t>
            </a:r>
            <a:r>
              <a:rPr lang="en-US" sz="1800" dirty="0" err="1">
                <a:effectLst/>
                <a:latin typeface="Calibri" panose="020F0502020204030204" pitchFamily="34" charset="0"/>
                <a:ea typeface="Calibri" panose="020F0502020204030204" pitchFamily="34" charset="0"/>
                <a:cs typeface="Calibri" panose="020F0502020204030204" pitchFamily="34" charset="0"/>
              </a:rPr>
              <a:t>Penate</a:t>
            </a:r>
            <a:r>
              <a:rPr lang="en-US" sz="1800" dirty="0">
                <a:effectLst/>
                <a:latin typeface="Calibri" panose="020F0502020204030204" pitchFamily="34" charset="0"/>
                <a:ea typeface="Calibri" panose="020F0502020204030204" pitchFamily="34" charset="0"/>
                <a:cs typeface="Calibri" panose="020F0502020204030204" pitchFamily="34" charset="0"/>
              </a:rPr>
              <a:t>, J., Salem, B. A., Dolezal, B., &amp; Cooper, C. B. (2015). Impact of an exercise intervention on methamphetamine use outcomes post-residential treatment care. </a:t>
            </a:r>
            <a:r>
              <a:rPr lang="en-US" sz="1800" i="1" dirty="0">
                <a:effectLst/>
                <a:latin typeface="Calibri" panose="020F0502020204030204" pitchFamily="34" charset="0"/>
                <a:ea typeface="Calibri" panose="020F0502020204030204" pitchFamily="34" charset="0"/>
                <a:cs typeface="Calibri" panose="020F0502020204030204" pitchFamily="34" charset="0"/>
              </a:rPr>
              <a:t>Drug and Alcohol Dependence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156</a:t>
            </a:r>
            <a:r>
              <a:rPr lang="en-US" sz="1800" dirty="0">
                <a:effectLst/>
                <a:latin typeface="Calibri" panose="020F0502020204030204" pitchFamily="34" charset="0"/>
                <a:ea typeface="Calibri" panose="020F0502020204030204" pitchFamily="34" charset="0"/>
                <a:cs typeface="Calibri" panose="020F0502020204030204" pitchFamily="34" charset="0"/>
              </a:rPr>
              <a:t>, 21–28.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https://doi.org/10.1016/j.drugalcdep.2015.08.029</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Mooney, L. J., Cooper, C., London, E. D., </a:t>
            </a:r>
            <a:r>
              <a:rPr lang="en-US" sz="1800" dirty="0" err="1">
                <a:effectLst/>
                <a:latin typeface="Calibri" panose="020F0502020204030204" pitchFamily="34" charset="0"/>
                <a:ea typeface="Calibri" panose="020F0502020204030204" pitchFamily="34" charset="0"/>
                <a:cs typeface="Calibri" panose="020F0502020204030204" pitchFamily="34" charset="0"/>
              </a:rPr>
              <a:t>Chudzynski</a:t>
            </a:r>
            <a:r>
              <a:rPr lang="en-US" sz="1800" dirty="0">
                <a:effectLst/>
                <a:latin typeface="Calibri" panose="020F0502020204030204" pitchFamily="34" charset="0"/>
                <a:ea typeface="Calibri" panose="020F0502020204030204" pitchFamily="34" charset="0"/>
                <a:cs typeface="Calibri" panose="020F0502020204030204" pitchFamily="34" charset="0"/>
              </a:rPr>
              <a:t>, J., Dolezal, B., Dickerson, D., Brecht, M. L., </a:t>
            </a:r>
            <a:r>
              <a:rPr lang="en-US" sz="1800" dirty="0" err="1">
                <a:effectLst/>
                <a:latin typeface="Calibri" panose="020F0502020204030204" pitchFamily="34" charset="0"/>
                <a:ea typeface="Calibri" panose="020F0502020204030204" pitchFamily="34" charset="0"/>
                <a:cs typeface="Calibri" panose="020F0502020204030204" pitchFamily="34" charset="0"/>
              </a:rPr>
              <a:t>Peñate</a:t>
            </a:r>
            <a:r>
              <a:rPr lang="en-US" sz="1800" dirty="0">
                <a:effectLst/>
                <a:latin typeface="Calibri" panose="020F0502020204030204" pitchFamily="34" charset="0"/>
                <a:ea typeface="Calibri" panose="020F0502020204030204" pitchFamily="34" charset="0"/>
                <a:cs typeface="Calibri" panose="020F0502020204030204" pitchFamily="34" charset="0"/>
              </a:rPr>
              <a:t>, J., &amp; Rawson, R. A. (2014). Exercise for methamphetamine dependence: rationale, design, and methodology. </a:t>
            </a:r>
            <a:r>
              <a:rPr lang="en-US" sz="1800" i="1" dirty="0">
                <a:effectLst/>
                <a:latin typeface="Calibri" panose="020F0502020204030204" pitchFamily="34" charset="0"/>
                <a:ea typeface="Calibri" panose="020F0502020204030204" pitchFamily="34" charset="0"/>
                <a:cs typeface="Calibri" panose="020F0502020204030204" pitchFamily="34" charset="0"/>
              </a:rPr>
              <a:t>Contemporary Clinical Trials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37</a:t>
            </a:r>
            <a:r>
              <a:rPr lang="en-US" sz="1800" dirty="0">
                <a:effectLst/>
                <a:latin typeface="Calibri" panose="020F0502020204030204" pitchFamily="34" charset="0"/>
                <a:ea typeface="Calibri" panose="020F0502020204030204" pitchFamily="34" charset="0"/>
                <a:cs typeface="Calibri" panose="020F0502020204030204" pitchFamily="34" charset="0"/>
              </a:rPr>
              <a:t>, 139–147.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https://doi.org/10.1016/j.cct.2013.11.010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8</a:t>
            </a:fld>
            <a:endParaRPr lang="en-US"/>
          </a:p>
        </p:txBody>
      </p:sp>
    </p:spTree>
    <p:extLst>
      <p:ext uri="{BB962C8B-B14F-4D97-AF65-F5344CB8AC3E}">
        <p14:creationId xmlns:p14="http://schemas.microsoft.com/office/powerpoint/2010/main" val="282754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These graphs show change</a:t>
            </a:r>
            <a:r>
              <a:rPr lang="en-US" sz="1200" baseline="0" dirty="0"/>
              <a:t> scores for anxiety (left) and depression (right). The blue bars correspond to the exercise condition, and the red bars correspond to the education/control condition. Higher scores indicate more change and therefore show improvement in the mood symptom.</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Key</a:t>
            </a:r>
            <a:r>
              <a:rPr lang="en-US" sz="1200" b="1" baseline="0" dirty="0"/>
              <a:t> findings include:</a:t>
            </a:r>
            <a:endParaRPr lang="en-US" sz="1200" b="1" dirty="0"/>
          </a:p>
          <a:p>
            <a:pPr marL="228600" indent="-228600">
              <a:buFont typeface="Arial" panose="020B0604020202020204" pitchFamily="34" charset="0"/>
              <a:buChar char="•"/>
            </a:pPr>
            <a:r>
              <a:rPr lang="en-US" sz="1200" dirty="0"/>
              <a:t>No significant differences were seen in baseline characteristics between the two groups in either Beck Anxiety Inventory (BAI) or Beck Depression</a:t>
            </a:r>
            <a:r>
              <a:rPr lang="en-US" sz="1200" baseline="0" dirty="0"/>
              <a:t> Inventory (</a:t>
            </a:r>
            <a:r>
              <a:rPr lang="en-US" sz="1200" dirty="0"/>
              <a:t>BDI) scores</a:t>
            </a:r>
          </a:p>
          <a:p>
            <a:pPr marL="228600" indent="-228600">
              <a:buFont typeface="Arial" panose="020B0604020202020204" pitchFamily="34" charset="0"/>
              <a:buChar char="•"/>
            </a:pPr>
            <a:r>
              <a:rPr lang="en-US" sz="1200" dirty="0"/>
              <a:t>A significant interaction effect between exercise intervention and session attendance;</a:t>
            </a:r>
            <a:r>
              <a:rPr lang="en-US" sz="1200" baseline="0" dirty="0"/>
              <a:t> </a:t>
            </a:r>
            <a:r>
              <a:rPr lang="en-US" sz="1200" dirty="0"/>
              <a:t>Session attendance at education sessions was not related to anxiety/depression scores</a:t>
            </a:r>
          </a:p>
          <a:p>
            <a:pPr marL="228600" indent="-228600">
              <a:buFont typeface="Arial" panose="020B0604020202020204" pitchFamily="34" charset="0"/>
              <a:buChar char="•"/>
            </a:pPr>
            <a:r>
              <a:rPr lang="en-US" sz="1200" dirty="0"/>
              <a:t>Those who attended more exercise sessions had significantly lower BDI and BAI scores over time, compared to the control group</a:t>
            </a:r>
          </a:p>
          <a:p>
            <a:pPr marL="228600" indent="-228600">
              <a:buFont typeface="Arial" panose="020B0604020202020204" pitchFamily="34" charset="0"/>
              <a:buChar char="•"/>
            </a:pPr>
            <a:r>
              <a:rPr lang="en-US" sz="1200" dirty="0"/>
              <a:t>The change in BAI anxiety scores from baseline to Week 8 appeared to be larger in terms of effect size</a:t>
            </a:r>
            <a:r>
              <a:rPr lang="en-US" sz="1200" baseline="0" dirty="0"/>
              <a:t> </a:t>
            </a:r>
            <a:r>
              <a:rPr lang="en-US" sz="1200" dirty="0"/>
              <a:t>relative to BDI</a:t>
            </a:r>
          </a:p>
          <a:p>
            <a:br>
              <a:rPr lang="en-US" b="1" dirty="0"/>
            </a:br>
            <a:r>
              <a:rPr lang="en-US" b="1"/>
              <a:t>REFERENCE:</a:t>
            </a:r>
          </a:p>
          <a:p>
            <a:r>
              <a:rPr lang="en-US" b="0" i="0">
                <a:solidFill>
                  <a:srgbClr val="212121"/>
                </a:solidFill>
                <a:effectLst/>
                <a:latin typeface="BlinkMacSystemFont"/>
              </a:rPr>
              <a:t>Rawson</a:t>
            </a:r>
            <a:r>
              <a:rPr lang="en-US" b="0" i="0" dirty="0">
                <a:solidFill>
                  <a:srgbClr val="212121"/>
                </a:solidFill>
                <a:effectLst/>
                <a:latin typeface="BlinkMacSystemFont"/>
              </a:rPr>
              <a:t>, R. A., </a:t>
            </a:r>
            <a:r>
              <a:rPr lang="en-US" b="0" i="0" dirty="0" err="1">
                <a:solidFill>
                  <a:srgbClr val="212121"/>
                </a:solidFill>
                <a:effectLst/>
                <a:latin typeface="BlinkMacSystemFont"/>
              </a:rPr>
              <a:t>Chudzynski</a:t>
            </a:r>
            <a:r>
              <a:rPr lang="en-US" b="0" i="0" dirty="0">
                <a:solidFill>
                  <a:srgbClr val="212121"/>
                </a:solidFill>
                <a:effectLst/>
                <a:latin typeface="BlinkMacSystemFont"/>
              </a:rPr>
              <a:t>, J., Gonzales, R., Mooney, L., Dickerson, D., Ang, A., Dolezal, B., &amp; Cooper, C. B. (2015). The Impact of Exercise On Depression and Anxiety Symptoms Among Abstinent Methamphetamine-Dependent Individuals in A Residential Treatment Setting. </a:t>
            </a:r>
            <a:r>
              <a:rPr lang="en-US" b="0" i="1" dirty="0">
                <a:solidFill>
                  <a:srgbClr val="212121"/>
                </a:solidFill>
                <a:effectLst/>
                <a:latin typeface="BlinkMacSystemFont"/>
              </a:rPr>
              <a:t>Journal of Substance Abuse Treatment</a:t>
            </a:r>
            <a:r>
              <a:rPr lang="en-US" b="0" i="0" dirty="0">
                <a:solidFill>
                  <a:srgbClr val="212121"/>
                </a:solidFill>
                <a:effectLst/>
                <a:latin typeface="BlinkMacSystemFont"/>
              </a:rPr>
              <a:t>, </a:t>
            </a:r>
            <a:r>
              <a:rPr lang="en-US" b="0" i="1" dirty="0">
                <a:solidFill>
                  <a:srgbClr val="212121"/>
                </a:solidFill>
                <a:effectLst/>
                <a:latin typeface="BlinkMacSystemFont"/>
              </a:rPr>
              <a:t>57</a:t>
            </a:r>
            <a:r>
              <a:rPr lang="en-US" b="0" i="0" dirty="0">
                <a:solidFill>
                  <a:srgbClr val="212121"/>
                </a:solidFill>
                <a:effectLst/>
                <a:latin typeface="BlinkMacSystemFont"/>
              </a:rPr>
              <a:t>, 36–40.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https://doi.org/10.1016/j.jsat.2015.04.007</a:t>
            </a:r>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9</a:t>
            </a:fld>
            <a:endParaRPr lang="en-US"/>
          </a:p>
        </p:txBody>
      </p:sp>
    </p:spTree>
    <p:extLst>
      <p:ext uri="{BB962C8B-B14F-4D97-AF65-F5344CB8AC3E}">
        <p14:creationId xmlns:p14="http://schemas.microsoft.com/office/powerpoint/2010/main" val="2206694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normAutofit fontScale="90000"/>
          </a:bodyPr>
          <a:lstStyle/>
          <a:p>
            <a:r>
              <a:rPr lang="en-US" dirty="0"/>
              <a:t>Other Behavioral Approaches for Treating </a:t>
            </a:r>
            <a:br>
              <a:rPr lang="en-US" dirty="0"/>
            </a:br>
            <a:r>
              <a:rPr lang="en-US" dirty="0"/>
              <a:t>Stimulant Use Disorder</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#16</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F323-A005-2AE7-A3CE-4F2221C31AF9}"/>
              </a:ext>
            </a:extLst>
          </p:cNvPr>
          <p:cNvSpPr>
            <a:spLocks noGrp="1"/>
          </p:cNvSpPr>
          <p:nvPr>
            <p:ph type="title"/>
          </p:nvPr>
        </p:nvSpPr>
        <p:spPr/>
        <p:txBody>
          <a:bodyPr/>
          <a:lstStyle/>
          <a:p>
            <a:r>
              <a:rPr lang="en-US" dirty="0"/>
              <a:t>Other Behavioral Interventions with Research Support</a:t>
            </a:r>
          </a:p>
        </p:txBody>
      </p:sp>
      <p:sp>
        <p:nvSpPr>
          <p:cNvPr id="5" name="Content Placeholder 2">
            <a:extLst>
              <a:ext uri="{FF2B5EF4-FFF2-40B4-BE49-F238E27FC236}">
                <a16:creationId xmlns:a16="http://schemas.microsoft.com/office/drawing/2014/main" id="{BBBC485D-57DF-B2E4-4744-A7D7FDFC53B2}"/>
              </a:ext>
            </a:extLst>
          </p:cNvPr>
          <p:cNvSpPr>
            <a:spLocks noGrp="1"/>
          </p:cNvSpPr>
          <p:nvPr>
            <p:ph idx="1"/>
          </p:nvPr>
        </p:nvSpPr>
        <p:spPr>
          <a:xfrm>
            <a:off x="914400" y="1828800"/>
            <a:ext cx="10360025" cy="4351338"/>
          </a:xfrm>
        </p:spPr>
        <p:txBody>
          <a:bodyPr vert="horz" lIns="91440" tIns="45720" rIns="91440" bIns="45720" rtlCol="0">
            <a:normAutofit/>
          </a:bodyPr>
          <a:lstStyle/>
          <a:p>
            <a:pPr marL="342900" indent="-342900">
              <a:buBlip>
                <a:blip r:embed="rId3"/>
              </a:buBlip>
            </a:pPr>
            <a:r>
              <a:rPr lang="en-US" dirty="0"/>
              <a:t>Cognitive Behavioral Therapy/Relapse Prevention</a:t>
            </a:r>
          </a:p>
          <a:p>
            <a:pPr marL="342900" indent="-342900">
              <a:buBlip>
                <a:blip r:embed="rId3"/>
              </a:buBlip>
            </a:pPr>
            <a:r>
              <a:rPr lang="en-US" dirty="0">
                <a:solidFill>
                  <a:schemeClr val="accent3"/>
                </a:solidFill>
              </a:rPr>
              <a:t>Motivational Interviewing</a:t>
            </a:r>
          </a:p>
          <a:p>
            <a:pPr marL="342900" indent="-342900">
              <a:buBlip>
                <a:blip r:embed="rId3"/>
              </a:buBlip>
            </a:pPr>
            <a:r>
              <a:rPr lang="en-US" dirty="0"/>
              <a:t>The Matrix Model</a:t>
            </a:r>
          </a:p>
          <a:p>
            <a:pPr marL="342900" indent="-342900">
              <a:buBlip>
                <a:blip r:embed="rId3"/>
              </a:buBlip>
            </a:pPr>
            <a:r>
              <a:rPr lang="en-US" dirty="0">
                <a:solidFill>
                  <a:schemeClr val="accent3"/>
                </a:solidFill>
              </a:rPr>
              <a:t>Exercise</a:t>
            </a:r>
          </a:p>
          <a:p>
            <a:pPr marL="342900" indent="-342900">
              <a:buBlip>
                <a:blip r:embed="rId3"/>
              </a:buBlip>
            </a:pPr>
            <a:r>
              <a:rPr lang="en-US" dirty="0"/>
              <a:t>Mindfulness</a:t>
            </a:r>
          </a:p>
        </p:txBody>
      </p:sp>
      <p:sp>
        <p:nvSpPr>
          <p:cNvPr id="4" name="Slide Number Placeholder 3">
            <a:extLst>
              <a:ext uri="{FF2B5EF4-FFF2-40B4-BE49-F238E27FC236}">
                <a16:creationId xmlns:a16="http://schemas.microsoft.com/office/drawing/2014/main" id="{58E9D8B1-FC8A-8110-D1AB-A48D18C41C6A}"/>
              </a:ext>
            </a:extLst>
          </p:cNvPr>
          <p:cNvSpPr>
            <a:spLocks noGrp="1"/>
          </p:cNvSpPr>
          <p:nvPr>
            <p:ph type="sldNum" sz="quarter" idx="10"/>
          </p:nvPr>
        </p:nvSpPr>
        <p:spPr/>
        <p:txBody>
          <a:bodyPr/>
          <a:lstStyle/>
          <a:p>
            <a:fld id="{40297E34-0326-6442-A83A-7AC02FF9B76A}" type="slidenum">
              <a:rPr lang="en-US" smtClean="0"/>
              <a:pPr/>
              <a:t>2</a:t>
            </a:fld>
            <a:endParaRPr lang="en-US" dirty="0"/>
          </a:p>
        </p:txBody>
      </p:sp>
      <p:sp>
        <p:nvSpPr>
          <p:cNvPr id="6" name="TextBox 5">
            <a:extLst>
              <a:ext uri="{FF2B5EF4-FFF2-40B4-BE49-F238E27FC236}">
                <a16:creationId xmlns:a16="http://schemas.microsoft.com/office/drawing/2014/main" id="{284E2EE3-6A4D-FEA3-6C1B-B85FE68D2EBF}"/>
              </a:ext>
            </a:extLst>
          </p:cNvPr>
          <p:cNvSpPr txBox="1"/>
          <p:nvPr/>
        </p:nvSpPr>
        <p:spPr>
          <a:xfrm>
            <a:off x="2438400" y="6550223"/>
            <a:ext cx="9753600" cy="307777"/>
          </a:xfrm>
          <a:prstGeom prst="rect">
            <a:avLst/>
          </a:prstGeom>
          <a:noFill/>
        </p:spPr>
        <p:txBody>
          <a:bodyPr wrap="square" rtlCol="0">
            <a:spAutoFit/>
          </a:bodyPr>
          <a:lstStyle/>
          <a:p>
            <a:pPr algn="r"/>
            <a:r>
              <a:rPr lang="en-US" sz="1400" dirty="0"/>
              <a:t>SOURCES: </a:t>
            </a:r>
            <a:r>
              <a:rPr lang="en-US" sz="1400" dirty="0" err="1"/>
              <a:t>AshaRani</a:t>
            </a:r>
            <a:r>
              <a:rPr lang="en-US" sz="1400" dirty="0"/>
              <a:t> et al., 2020; Stuart et al., 2020; Rawson et al., 2015; </a:t>
            </a:r>
            <a:r>
              <a:rPr lang="en-US" sz="1400" dirty="0" err="1"/>
              <a:t>Polcin</a:t>
            </a:r>
            <a:r>
              <a:rPr lang="en-US" sz="1400" dirty="0"/>
              <a:t> et al., 2014; Rawson et al., 2004.</a:t>
            </a:r>
          </a:p>
        </p:txBody>
      </p:sp>
    </p:spTree>
    <p:extLst>
      <p:ext uri="{BB962C8B-B14F-4D97-AF65-F5344CB8AC3E}">
        <p14:creationId xmlns:p14="http://schemas.microsoft.com/office/powerpoint/2010/main" val="377735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D5D60-CB7C-D839-4F5F-80A9F1C10497}"/>
              </a:ext>
            </a:extLst>
          </p:cNvPr>
          <p:cNvSpPr>
            <a:spLocks noGrp="1"/>
          </p:cNvSpPr>
          <p:nvPr>
            <p:ph type="title"/>
          </p:nvPr>
        </p:nvSpPr>
        <p:spPr/>
        <p:txBody>
          <a:bodyPr/>
          <a:lstStyle/>
          <a:p>
            <a:r>
              <a:rPr lang="en-US" dirty="0"/>
              <a:t>Cognitive Behavioral Therapy (CBT)</a:t>
            </a:r>
          </a:p>
        </p:txBody>
      </p:sp>
      <p:sp>
        <p:nvSpPr>
          <p:cNvPr id="7" name="Content Placeholder 2">
            <a:extLst>
              <a:ext uri="{FF2B5EF4-FFF2-40B4-BE49-F238E27FC236}">
                <a16:creationId xmlns:a16="http://schemas.microsoft.com/office/drawing/2014/main" id="{783D2616-0D72-A8E2-70D1-7EB295349CD5}"/>
              </a:ext>
            </a:extLst>
          </p:cNvPr>
          <p:cNvSpPr>
            <a:spLocks noGrp="1"/>
          </p:cNvSpPr>
          <p:nvPr>
            <p:ph idx="1"/>
          </p:nvPr>
        </p:nvSpPr>
        <p:spPr>
          <a:xfrm>
            <a:off x="914400" y="1828800"/>
            <a:ext cx="10360025" cy="4351338"/>
          </a:xfrm>
        </p:spPr>
        <p:txBody>
          <a:bodyPr vert="horz" lIns="91440" tIns="45720" rIns="91440" bIns="45720" rtlCol="0">
            <a:normAutofit/>
          </a:bodyPr>
          <a:lstStyle/>
          <a:p>
            <a:pPr marL="342900" indent="-342900">
              <a:buBlip>
                <a:blip r:embed="rId3"/>
              </a:buBlip>
            </a:pPr>
            <a:r>
              <a:rPr lang="en-US" dirty="0"/>
              <a:t>Underlying assumption = </a:t>
            </a:r>
            <a:r>
              <a:rPr lang="en-US" dirty="0">
                <a:solidFill>
                  <a:schemeClr val="accent3"/>
                </a:solidFill>
              </a:rPr>
              <a:t>learning processes </a:t>
            </a:r>
            <a:r>
              <a:rPr lang="en-US" dirty="0"/>
              <a:t>play an important role in the </a:t>
            </a:r>
            <a:r>
              <a:rPr lang="en-US" dirty="0">
                <a:solidFill>
                  <a:schemeClr val="accent3"/>
                </a:solidFill>
              </a:rPr>
              <a:t>development and continuation </a:t>
            </a:r>
            <a:r>
              <a:rPr lang="en-US" dirty="0"/>
              <a:t>of a stimulant use disorder</a:t>
            </a:r>
          </a:p>
          <a:p>
            <a:pPr marL="342900" indent="-342900">
              <a:buBlip>
                <a:blip r:embed="rId3"/>
              </a:buBlip>
            </a:pPr>
            <a:r>
              <a:rPr lang="en-US" dirty="0"/>
              <a:t>CBT attempts to help patients </a:t>
            </a:r>
            <a:r>
              <a:rPr lang="en-US" b="1" i="1" u="sng" dirty="0">
                <a:solidFill>
                  <a:schemeClr val="accent3"/>
                </a:solidFill>
              </a:rPr>
              <a:t>recognize</a:t>
            </a:r>
            <a:r>
              <a:rPr lang="en-US" dirty="0"/>
              <a:t> the situations in which they are most likely to use stimulants, </a:t>
            </a:r>
            <a:r>
              <a:rPr lang="en-US" b="1" i="1" u="sng" dirty="0">
                <a:solidFill>
                  <a:schemeClr val="accent3"/>
                </a:solidFill>
              </a:rPr>
              <a:t>avoid</a:t>
            </a:r>
            <a:r>
              <a:rPr lang="en-US" dirty="0"/>
              <a:t> these situations when appropriate, and </a:t>
            </a:r>
            <a:r>
              <a:rPr lang="en-US" b="1" i="1" u="sng" dirty="0">
                <a:solidFill>
                  <a:schemeClr val="accent3"/>
                </a:solidFill>
              </a:rPr>
              <a:t>cope</a:t>
            </a:r>
            <a:r>
              <a:rPr lang="en-US" dirty="0"/>
              <a:t> more effectively with a range of problems and problematic behaviors associated with substance use.</a:t>
            </a:r>
          </a:p>
          <a:p>
            <a:pPr marL="342900" indent="-342900">
              <a:buBlip>
                <a:blip r:embed="rId3"/>
              </a:buBlip>
            </a:pPr>
            <a:r>
              <a:rPr lang="en-US" dirty="0"/>
              <a:t>CBT is </a:t>
            </a:r>
            <a:r>
              <a:rPr lang="en-US" dirty="0">
                <a:solidFill>
                  <a:schemeClr val="accent3"/>
                </a:solidFill>
              </a:rPr>
              <a:t>compatible with </a:t>
            </a:r>
            <a:r>
              <a:rPr lang="en-US" dirty="0"/>
              <a:t>a range of other treatments patients may receive, such as pharmacotherapy</a:t>
            </a:r>
          </a:p>
          <a:p>
            <a:pPr marL="342900" indent="-342900">
              <a:buBlip>
                <a:blip r:embed="rId3"/>
              </a:buBlip>
            </a:pPr>
            <a:r>
              <a:rPr lang="en-US" dirty="0"/>
              <a:t>Also known as </a:t>
            </a:r>
            <a:r>
              <a:rPr lang="en-US" dirty="0">
                <a:solidFill>
                  <a:schemeClr val="accent3"/>
                </a:solidFill>
              </a:rPr>
              <a:t>Relapse Prevention</a:t>
            </a:r>
          </a:p>
        </p:txBody>
      </p:sp>
      <p:sp>
        <p:nvSpPr>
          <p:cNvPr id="4" name="Slide Number Placeholder 3">
            <a:extLst>
              <a:ext uri="{FF2B5EF4-FFF2-40B4-BE49-F238E27FC236}">
                <a16:creationId xmlns:a16="http://schemas.microsoft.com/office/drawing/2014/main" id="{CA43780F-B9B3-8D28-A878-CCC57C8215F2}"/>
              </a:ext>
            </a:extLst>
          </p:cNvPr>
          <p:cNvSpPr>
            <a:spLocks noGrp="1"/>
          </p:cNvSpPr>
          <p:nvPr>
            <p:ph type="sldNum" sz="quarter" idx="4"/>
          </p:nvPr>
        </p:nvSpPr>
        <p:spPr/>
        <p:txBody>
          <a:bodyPr/>
          <a:lstStyle/>
          <a:p>
            <a:fld id="{40297E34-0326-6442-A83A-7AC02FF9B76A}" type="slidenum">
              <a:rPr lang="en-US" smtClean="0"/>
              <a:pPr/>
              <a:t>3</a:t>
            </a:fld>
            <a:endParaRPr lang="en-US" dirty="0"/>
          </a:p>
        </p:txBody>
      </p:sp>
      <p:sp>
        <p:nvSpPr>
          <p:cNvPr id="8" name="TextBox 7">
            <a:extLst>
              <a:ext uri="{FF2B5EF4-FFF2-40B4-BE49-F238E27FC236}">
                <a16:creationId xmlns:a16="http://schemas.microsoft.com/office/drawing/2014/main" id="{6D1239F4-199F-912B-6A1B-E0936415C8B3}"/>
              </a:ext>
            </a:extLst>
          </p:cNvPr>
          <p:cNvSpPr txBox="1"/>
          <p:nvPr/>
        </p:nvSpPr>
        <p:spPr>
          <a:xfrm>
            <a:off x="2438400" y="6550223"/>
            <a:ext cx="9753600" cy="307777"/>
          </a:xfrm>
          <a:prstGeom prst="rect">
            <a:avLst/>
          </a:prstGeom>
          <a:noFill/>
        </p:spPr>
        <p:txBody>
          <a:bodyPr wrap="square" rtlCol="0">
            <a:spAutoFit/>
          </a:bodyPr>
          <a:lstStyle/>
          <a:p>
            <a:pPr algn="r"/>
            <a:r>
              <a:rPr lang="en-US" sz="1400" dirty="0"/>
              <a:t>SOURCES: NIDA, 2016; Carroll, 1998.</a:t>
            </a:r>
          </a:p>
        </p:txBody>
      </p:sp>
    </p:spTree>
    <p:extLst>
      <p:ext uri="{BB962C8B-B14F-4D97-AF65-F5344CB8AC3E}">
        <p14:creationId xmlns:p14="http://schemas.microsoft.com/office/powerpoint/2010/main" val="59524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D5D60-CB7C-D839-4F5F-80A9F1C10497}"/>
              </a:ext>
            </a:extLst>
          </p:cNvPr>
          <p:cNvSpPr>
            <a:spLocks noGrp="1"/>
          </p:cNvSpPr>
          <p:nvPr>
            <p:ph type="title"/>
          </p:nvPr>
        </p:nvSpPr>
        <p:spPr/>
        <p:txBody>
          <a:bodyPr>
            <a:normAutofit fontScale="90000"/>
          </a:bodyPr>
          <a:lstStyle/>
          <a:p>
            <a:r>
              <a:rPr lang="en-US" dirty="0"/>
              <a:t>What CBT Skills can Clinicians Use when Working with People Who Use Stimulants?</a:t>
            </a:r>
          </a:p>
        </p:txBody>
      </p:sp>
      <p:sp>
        <p:nvSpPr>
          <p:cNvPr id="7" name="Content Placeholder 2">
            <a:extLst>
              <a:ext uri="{FF2B5EF4-FFF2-40B4-BE49-F238E27FC236}">
                <a16:creationId xmlns:a16="http://schemas.microsoft.com/office/drawing/2014/main" id="{783D2616-0D72-A8E2-70D1-7EB295349CD5}"/>
              </a:ext>
            </a:extLst>
          </p:cNvPr>
          <p:cNvSpPr>
            <a:spLocks noGrp="1"/>
          </p:cNvSpPr>
          <p:nvPr>
            <p:ph idx="1"/>
          </p:nvPr>
        </p:nvSpPr>
        <p:spPr>
          <a:xfrm>
            <a:off x="914274" y="2336800"/>
            <a:ext cx="10360152" cy="3843338"/>
          </a:xfrm>
        </p:spPr>
        <p:txBody>
          <a:bodyPr vert="horz" lIns="91440" tIns="45720" rIns="91440" bIns="45720" rtlCol="0">
            <a:normAutofit/>
          </a:bodyPr>
          <a:lstStyle/>
          <a:p>
            <a:pPr marL="342900" indent="-342900">
              <a:buBlip>
                <a:blip r:embed="rId3"/>
              </a:buBlip>
            </a:pPr>
            <a:r>
              <a:rPr lang="en-US" dirty="0"/>
              <a:t>Functional analysis and patterns of use</a:t>
            </a:r>
          </a:p>
          <a:p>
            <a:pPr marL="342900" indent="-342900">
              <a:buBlip>
                <a:blip r:embed="rId3"/>
              </a:buBlip>
            </a:pPr>
            <a:r>
              <a:rPr lang="en-US" dirty="0">
                <a:solidFill>
                  <a:schemeClr val="accent3"/>
                </a:solidFill>
              </a:rPr>
              <a:t>Coping with craving</a:t>
            </a:r>
          </a:p>
          <a:p>
            <a:pPr marL="342900" indent="-342900">
              <a:buBlip>
                <a:blip r:embed="rId3"/>
              </a:buBlip>
            </a:pPr>
            <a:r>
              <a:rPr lang="en-US" dirty="0"/>
              <a:t>Addressing</a:t>
            </a:r>
            <a:r>
              <a:rPr lang="en-US" dirty="0">
                <a:solidFill>
                  <a:schemeClr val="tx1"/>
                </a:solidFill>
              </a:rPr>
              <a:t> and resolving ambivalence</a:t>
            </a:r>
          </a:p>
          <a:p>
            <a:pPr marL="342900" indent="-342900">
              <a:buBlip>
                <a:blip r:embed="rId3"/>
              </a:buBlip>
            </a:pPr>
            <a:r>
              <a:rPr lang="en-US" dirty="0">
                <a:solidFill>
                  <a:schemeClr val="accent3"/>
                </a:solidFill>
              </a:rPr>
              <a:t>Refusal skills</a:t>
            </a:r>
          </a:p>
          <a:p>
            <a:pPr marL="342900" indent="-342900">
              <a:buBlip>
                <a:blip r:embed="rId3"/>
              </a:buBlip>
            </a:pPr>
            <a:r>
              <a:rPr lang="en-US" dirty="0"/>
              <a:t>Seemingly irrelevant decisions</a:t>
            </a:r>
          </a:p>
          <a:p>
            <a:pPr marL="342900" indent="-342900">
              <a:buBlip>
                <a:blip r:embed="rId3"/>
              </a:buBlip>
            </a:pPr>
            <a:r>
              <a:rPr lang="en-US" dirty="0">
                <a:solidFill>
                  <a:schemeClr val="accent3"/>
                </a:solidFill>
              </a:rPr>
              <a:t>Planning for emergencies</a:t>
            </a:r>
          </a:p>
          <a:p>
            <a:pPr marL="342900" indent="-342900">
              <a:buBlip>
                <a:blip r:embed="rId3"/>
              </a:buBlip>
            </a:pPr>
            <a:r>
              <a:rPr lang="en-US" dirty="0"/>
              <a:t>Problem solving skills</a:t>
            </a:r>
          </a:p>
          <a:p>
            <a:pPr marL="342900" indent="-342900">
              <a:buBlip>
                <a:blip r:embed="rId3"/>
              </a:buBlip>
            </a:pPr>
            <a:r>
              <a:rPr lang="en-US" dirty="0">
                <a:solidFill>
                  <a:schemeClr val="accent3"/>
                </a:solidFill>
              </a:rPr>
              <a:t>HIV/HCV risk reduction</a:t>
            </a:r>
          </a:p>
        </p:txBody>
      </p:sp>
      <p:sp>
        <p:nvSpPr>
          <p:cNvPr id="4" name="Slide Number Placeholder 3">
            <a:extLst>
              <a:ext uri="{FF2B5EF4-FFF2-40B4-BE49-F238E27FC236}">
                <a16:creationId xmlns:a16="http://schemas.microsoft.com/office/drawing/2014/main" id="{CA43780F-B9B3-8D28-A878-CCC57C8215F2}"/>
              </a:ext>
            </a:extLst>
          </p:cNvPr>
          <p:cNvSpPr>
            <a:spLocks noGrp="1"/>
          </p:cNvSpPr>
          <p:nvPr>
            <p:ph type="sldNum" sz="quarter" idx="4"/>
          </p:nvPr>
        </p:nvSpPr>
        <p:spPr/>
        <p:txBody>
          <a:bodyPr/>
          <a:lstStyle/>
          <a:p>
            <a:fld id="{40297E34-0326-6442-A83A-7AC02FF9B76A}" type="slidenum">
              <a:rPr lang="en-US" smtClean="0"/>
              <a:pPr/>
              <a:t>4</a:t>
            </a:fld>
            <a:endParaRPr lang="en-US" dirty="0"/>
          </a:p>
        </p:txBody>
      </p:sp>
      <p:sp>
        <p:nvSpPr>
          <p:cNvPr id="8" name="TextBox 7">
            <a:extLst>
              <a:ext uri="{FF2B5EF4-FFF2-40B4-BE49-F238E27FC236}">
                <a16:creationId xmlns:a16="http://schemas.microsoft.com/office/drawing/2014/main" id="{6D1239F4-199F-912B-6A1B-E0936415C8B3}"/>
              </a:ext>
            </a:extLst>
          </p:cNvPr>
          <p:cNvSpPr txBox="1"/>
          <p:nvPr/>
        </p:nvSpPr>
        <p:spPr>
          <a:xfrm>
            <a:off x="2438400" y="6550223"/>
            <a:ext cx="9753600" cy="307777"/>
          </a:xfrm>
          <a:prstGeom prst="rect">
            <a:avLst/>
          </a:prstGeom>
          <a:noFill/>
        </p:spPr>
        <p:txBody>
          <a:bodyPr wrap="square" rtlCol="0">
            <a:spAutoFit/>
          </a:bodyPr>
          <a:lstStyle/>
          <a:p>
            <a:pPr algn="r"/>
            <a:r>
              <a:rPr lang="en-US" sz="1400" dirty="0"/>
              <a:t>SOURCES: McHugh et al., 2010; Carroll, 1998; Carroll et al., 1994.</a:t>
            </a:r>
          </a:p>
        </p:txBody>
      </p:sp>
    </p:spTree>
    <p:extLst>
      <p:ext uri="{BB962C8B-B14F-4D97-AF65-F5344CB8AC3E}">
        <p14:creationId xmlns:p14="http://schemas.microsoft.com/office/powerpoint/2010/main" val="218931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D5D60-CB7C-D839-4F5F-80A9F1C10497}"/>
              </a:ext>
            </a:extLst>
          </p:cNvPr>
          <p:cNvSpPr>
            <a:spLocks noGrp="1"/>
          </p:cNvSpPr>
          <p:nvPr>
            <p:ph type="title"/>
          </p:nvPr>
        </p:nvSpPr>
        <p:spPr/>
        <p:txBody>
          <a:bodyPr/>
          <a:lstStyle/>
          <a:p>
            <a:r>
              <a:rPr lang="en-US" dirty="0"/>
              <a:t>Motivational Interviewing (MI)</a:t>
            </a:r>
          </a:p>
        </p:txBody>
      </p:sp>
      <p:sp>
        <p:nvSpPr>
          <p:cNvPr id="7" name="Content Placeholder 2">
            <a:extLst>
              <a:ext uri="{FF2B5EF4-FFF2-40B4-BE49-F238E27FC236}">
                <a16:creationId xmlns:a16="http://schemas.microsoft.com/office/drawing/2014/main" id="{783D2616-0D72-A8E2-70D1-7EB295349CD5}"/>
              </a:ext>
            </a:extLst>
          </p:cNvPr>
          <p:cNvSpPr>
            <a:spLocks noGrp="1"/>
          </p:cNvSpPr>
          <p:nvPr>
            <p:ph idx="1"/>
          </p:nvPr>
        </p:nvSpPr>
        <p:spPr/>
        <p:txBody>
          <a:bodyPr vert="horz" lIns="91440" tIns="45720" rIns="91440" bIns="45720" rtlCol="0">
            <a:normAutofit/>
          </a:bodyPr>
          <a:lstStyle/>
          <a:p>
            <a:pPr marL="342900" indent="-342900">
              <a:buBlip>
                <a:blip r:embed="rId3"/>
              </a:buBlip>
            </a:pPr>
            <a:r>
              <a:rPr lang="en-US" dirty="0"/>
              <a:t>“…a </a:t>
            </a:r>
            <a:r>
              <a:rPr lang="en-US" dirty="0">
                <a:solidFill>
                  <a:schemeClr val="accent3"/>
                </a:solidFill>
              </a:rPr>
              <a:t>directive</a:t>
            </a:r>
            <a:r>
              <a:rPr lang="en-US" dirty="0"/>
              <a:t>, c</a:t>
            </a:r>
            <a:r>
              <a:rPr lang="en-US" dirty="0">
                <a:solidFill>
                  <a:schemeClr val="accent3"/>
                </a:solidFill>
              </a:rPr>
              <a:t>lient-centered method for enhancing intrinsic motivation </a:t>
            </a:r>
            <a:r>
              <a:rPr lang="en-US" dirty="0"/>
              <a:t>for change by exploring and resolving </a:t>
            </a:r>
            <a:r>
              <a:rPr lang="en-US" dirty="0">
                <a:solidFill>
                  <a:schemeClr val="accent3"/>
                </a:solidFill>
              </a:rPr>
              <a:t>ambivalence</a:t>
            </a:r>
            <a:r>
              <a:rPr lang="en-US" dirty="0"/>
              <a:t>” (Miller &amp; Rollnick, 2002).</a:t>
            </a:r>
          </a:p>
          <a:p>
            <a:pPr marL="342900" indent="-342900">
              <a:buBlip>
                <a:blip r:embed="rId3"/>
              </a:buBlip>
            </a:pPr>
            <a:r>
              <a:rPr lang="en-US" dirty="0">
                <a:solidFill>
                  <a:schemeClr val="tx1"/>
                </a:solidFill>
              </a:rPr>
              <a:t>“…a way of </a:t>
            </a:r>
            <a:r>
              <a:rPr lang="en-US" dirty="0">
                <a:solidFill>
                  <a:schemeClr val="accent3"/>
                </a:solidFill>
              </a:rPr>
              <a:t>being with a client</a:t>
            </a:r>
            <a:r>
              <a:rPr lang="en-US" dirty="0">
                <a:solidFill>
                  <a:schemeClr val="tx1"/>
                </a:solidFill>
              </a:rPr>
              <a:t>, not just a set of techniques for doing counseling” (Miller &amp; Rollnick, 1991).</a:t>
            </a:r>
          </a:p>
          <a:p>
            <a:pPr marL="342900" indent="-342900">
              <a:buBlip>
                <a:blip r:embed="rId3"/>
              </a:buBlip>
            </a:pPr>
            <a:r>
              <a:rPr lang="en-US" dirty="0">
                <a:solidFill>
                  <a:schemeClr val="tx1"/>
                </a:solidFill>
              </a:rPr>
              <a:t>Studies demonstrated reduction in stimulant use with motivational interviewing</a:t>
            </a:r>
          </a:p>
        </p:txBody>
      </p:sp>
      <p:sp>
        <p:nvSpPr>
          <p:cNvPr id="4" name="Slide Number Placeholder 3">
            <a:extLst>
              <a:ext uri="{FF2B5EF4-FFF2-40B4-BE49-F238E27FC236}">
                <a16:creationId xmlns:a16="http://schemas.microsoft.com/office/drawing/2014/main" id="{CA43780F-B9B3-8D28-A878-CCC57C8215F2}"/>
              </a:ext>
            </a:extLst>
          </p:cNvPr>
          <p:cNvSpPr>
            <a:spLocks noGrp="1"/>
          </p:cNvSpPr>
          <p:nvPr>
            <p:ph type="sldNum" sz="quarter" idx="10"/>
          </p:nvPr>
        </p:nvSpPr>
        <p:spPr/>
        <p:txBody>
          <a:bodyPr/>
          <a:lstStyle/>
          <a:p>
            <a:fld id="{40297E34-0326-6442-A83A-7AC02FF9B76A}" type="slidenum">
              <a:rPr lang="en-US" smtClean="0"/>
              <a:pPr/>
              <a:t>5</a:t>
            </a:fld>
            <a:endParaRPr lang="en-US" dirty="0"/>
          </a:p>
        </p:txBody>
      </p:sp>
      <p:sp>
        <p:nvSpPr>
          <p:cNvPr id="8" name="TextBox 7">
            <a:extLst>
              <a:ext uri="{FF2B5EF4-FFF2-40B4-BE49-F238E27FC236}">
                <a16:creationId xmlns:a16="http://schemas.microsoft.com/office/drawing/2014/main" id="{6D1239F4-199F-912B-6A1B-E0936415C8B3}"/>
              </a:ext>
            </a:extLst>
          </p:cNvPr>
          <p:cNvSpPr txBox="1"/>
          <p:nvPr/>
        </p:nvSpPr>
        <p:spPr>
          <a:xfrm>
            <a:off x="2438400" y="6550223"/>
            <a:ext cx="9753600" cy="307777"/>
          </a:xfrm>
          <a:prstGeom prst="rect">
            <a:avLst/>
          </a:prstGeom>
          <a:noFill/>
        </p:spPr>
        <p:txBody>
          <a:bodyPr wrap="square" rtlCol="0">
            <a:spAutoFit/>
          </a:bodyPr>
          <a:lstStyle/>
          <a:p>
            <a:pPr algn="r"/>
            <a:r>
              <a:rPr lang="en-US" sz="1400" dirty="0"/>
              <a:t>SOURCES: </a:t>
            </a:r>
            <a:r>
              <a:rPr lang="en-US" sz="1400" dirty="0" err="1"/>
              <a:t>Polcin</a:t>
            </a:r>
            <a:r>
              <a:rPr lang="en-US" sz="1400" dirty="0"/>
              <a:t> et al., 2014; Miller &amp; Rollnick, 2012; Stein et al., 2009.</a:t>
            </a:r>
          </a:p>
        </p:txBody>
      </p:sp>
    </p:spTree>
    <p:extLst>
      <p:ext uri="{BB962C8B-B14F-4D97-AF65-F5344CB8AC3E}">
        <p14:creationId xmlns:p14="http://schemas.microsoft.com/office/powerpoint/2010/main" val="50723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D5D60-CB7C-D839-4F5F-80A9F1C10497}"/>
              </a:ext>
            </a:extLst>
          </p:cNvPr>
          <p:cNvSpPr>
            <a:spLocks noGrp="1"/>
          </p:cNvSpPr>
          <p:nvPr>
            <p:ph type="title"/>
          </p:nvPr>
        </p:nvSpPr>
        <p:spPr/>
        <p:txBody>
          <a:bodyPr>
            <a:normAutofit/>
          </a:bodyPr>
          <a:lstStyle/>
          <a:p>
            <a:r>
              <a:rPr lang="en-US" dirty="0"/>
              <a:t>MI: Principles and Micro-Skills</a:t>
            </a:r>
          </a:p>
        </p:txBody>
      </p:sp>
      <p:sp>
        <p:nvSpPr>
          <p:cNvPr id="7" name="Content Placeholder 2">
            <a:extLst>
              <a:ext uri="{FF2B5EF4-FFF2-40B4-BE49-F238E27FC236}">
                <a16:creationId xmlns:a16="http://schemas.microsoft.com/office/drawing/2014/main" id="{783D2616-0D72-A8E2-70D1-7EB295349CD5}"/>
              </a:ext>
            </a:extLst>
          </p:cNvPr>
          <p:cNvSpPr>
            <a:spLocks noGrp="1"/>
          </p:cNvSpPr>
          <p:nvPr>
            <p:ph idx="1"/>
          </p:nvPr>
        </p:nvSpPr>
        <p:spPr/>
        <p:txBody>
          <a:bodyPr vert="horz" lIns="91440" tIns="45720" rIns="91440" bIns="45720" rtlCol="0">
            <a:normAutofit/>
          </a:bodyPr>
          <a:lstStyle/>
          <a:p>
            <a:pPr marL="342900" indent="-342900">
              <a:buBlip>
                <a:blip r:embed="rId3"/>
              </a:buBlip>
            </a:pPr>
            <a:r>
              <a:rPr lang="en-US" dirty="0"/>
              <a:t>MI Principles:</a:t>
            </a:r>
          </a:p>
          <a:p>
            <a:pPr marL="1028700" lvl="1" indent="-342900">
              <a:buFont typeface="Courier New" panose="02070309020205020404" pitchFamily="49" charset="0"/>
              <a:buChar char="o"/>
            </a:pPr>
            <a:r>
              <a:rPr lang="en-US" dirty="0">
                <a:solidFill>
                  <a:schemeClr val="accent3"/>
                </a:solidFill>
              </a:rPr>
              <a:t>Express empathy</a:t>
            </a:r>
          </a:p>
          <a:p>
            <a:pPr marL="1028700" lvl="1" indent="-342900">
              <a:buFont typeface="Courier New" panose="02070309020205020404" pitchFamily="49" charset="0"/>
              <a:buChar char="o"/>
            </a:pPr>
            <a:r>
              <a:rPr lang="en-US" dirty="0">
                <a:solidFill>
                  <a:schemeClr val="accent3"/>
                </a:solidFill>
              </a:rPr>
              <a:t>Develop discrepancy</a:t>
            </a:r>
          </a:p>
          <a:p>
            <a:pPr marL="1028700" lvl="1" indent="-342900">
              <a:buFont typeface="Courier New" panose="02070309020205020404" pitchFamily="49" charset="0"/>
              <a:buChar char="o"/>
            </a:pPr>
            <a:r>
              <a:rPr lang="en-US" dirty="0">
                <a:solidFill>
                  <a:schemeClr val="accent3"/>
                </a:solidFill>
              </a:rPr>
              <a:t>Address sustain talk and discord</a:t>
            </a:r>
          </a:p>
          <a:p>
            <a:pPr marL="1028700" lvl="1" indent="-342900">
              <a:buFont typeface="Courier New" panose="02070309020205020404" pitchFamily="49" charset="0"/>
              <a:buChar char="o"/>
            </a:pPr>
            <a:r>
              <a:rPr lang="en-US" dirty="0">
                <a:solidFill>
                  <a:schemeClr val="accent3"/>
                </a:solidFill>
              </a:rPr>
              <a:t>Support self-efficacy</a:t>
            </a:r>
          </a:p>
          <a:p>
            <a:pPr marL="342900" indent="-342900">
              <a:buBlip>
                <a:blip r:embed="rId3"/>
              </a:buBlip>
            </a:pPr>
            <a:r>
              <a:rPr lang="en-US" dirty="0">
                <a:solidFill>
                  <a:schemeClr val="tx1"/>
                </a:solidFill>
              </a:rPr>
              <a:t>MI Micro-Skills (OARS)</a:t>
            </a:r>
          </a:p>
          <a:p>
            <a:pPr marL="1028700" lvl="1" indent="-342900">
              <a:buBlip>
                <a:blip r:embed="rId3"/>
              </a:buBlip>
            </a:pPr>
            <a:r>
              <a:rPr lang="en-US" b="1" u="sng" dirty="0">
                <a:solidFill>
                  <a:schemeClr val="accent3"/>
                </a:solidFill>
              </a:rPr>
              <a:t>O</a:t>
            </a:r>
            <a:r>
              <a:rPr lang="en-US" dirty="0">
                <a:solidFill>
                  <a:schemeClr val="accent3"/>
                </a:solidFill>
              </a:rPr>
              <a:t>pen-Ended Questioning</a:t>
            </a:r>
          </a:p>
          <a:p>
            <a:pPr marL="1028700" lvl="1" indent="-342900">
              <a:buBlip>
                <a:blip r:embed="rId3"/>
              </a:buBlip>
            </a:pPr>
            <a:r>
              <a:rPr lang="en-US" b="1" u="sng" dirty="0">
                <a:solidFill>
                  <a:schemeClr val="accent3"/>
                </a:solidFill>
              </a:rPr>
              <a:t>A</a:t>
            </a:r>
            <a:r>
              <a:rPr lang="en-US" dirty="0">
                <a:solidFill>
                  <a:schemeClr val="accent3"/>
                </a:solidFill>
              </a:rPr>
              <a:t>ffirming</a:t>
            </a:r>
          </a:p>
          <a:p>
            <a:pPr marL="1028700" lvl="1" indent="-342900">
              <a:buBlip>
                <a:blip r:embed="rId3"/>
              </a:buBlip>
            </a:pPr>
            <a:r>
              <a:rPr lang="en-US" b="1" u="sng" dirty="0">
                <a:solidFill>
                  <a:schemeClr val="accent3"/>
                </a:solidFill>
              </a:rPr>
              <a:t>R</a:t>
            </a:r>
            <a:r>
              <a:rPr lang="en-US" dirty="0">
                <a:solidFill>
                  <a:schemeClr val="accent3"/>
                </a:solidFill>
              </a:rPr>
              <a:t>eflective Listening</a:t>
            </a:r>
          </a:p>
          <a:p>
            <a:pPr marL="1028700" lvl="1" indent="-342900">
              <a:buBlip>
                <a:blip r:embed="rId3"/>
              </a:buBlip>
            </a:pPr>
            <a:r>
              <a:rPr lang="en-US" b="1" u="sng" dirty="0">
                <a:solidFill>
                  <a:schemeClr val="accent3"/>
                </a:solidFill>
              </a:rPr>
              <a:t>S</a:t>
            </a:r>
            <a:r>
              <a:rPr lang="en-US" dirty="0">
                <a:solidFill>
                  <a:schemeClr val="accent3"/>
                </a:solidFill>
              </a:rPr>
              <a:t>ummarizing</a:t>
            </a:r>
          </a:p>
        </p:txBody>
      </p:sp>
      <p:sp>
        <p:nvSpPr>
          <p:cNvPr id="4" name="Slide Number Placeholder 3">
            <a:extLst>
              <a:ext uri="{FF2B5EF4-FFF2-40B4-BE49-F238E27FC236}">
                <a16:creationId xmlns:a16="http://schemas.microsoft.com/office/drawing/2014/main" id="{CA43780F-B9B3-8D28-A878-CCC57C8215F2}"/>
              </a:ext>
            </a:extLst>
          </p:cNvPr>
          <p:cNvSpPr>
            <a:spLocks noGrp="1"/>
          </p:cNvSpPr>
          <p:nvPr>
            <p:ph type="sldNum" sz="quarter" idx="10"/>
          </p:nvPr>
        </p:nvSpPr>
        <p:spPr/>
        <p:txBody>
          <a:bodyPr/>
          <a:lstStyle/>
          <a:p>
            <a:fld id="{40297E34-0326-6442-A83A-7AC02FF9B76A}" type="slidenum">
              <a:rPr lang="en-US" smtClean="0"/>
              <a:pPr/>
              <a:t>6</a:t>
            </a:fld>
            <a:endParaRPr lang="en-US" dirty="0"/>
          </a:p>
        </p:txBody>
      </p:sp>
      <p:sp>
        <p:nvSpPr>
          <p:cNvPr id="8" name="TextBox 7">
            <a:extLst>
              <a:ext uri="{FF2B5EF4-FFF2-40B4-BE49-F238E27FC236}">
                <a16:creationId xmlns:a16="http://schemas.microsoft.com/office/drawing/2014/main" id="{6D1239F4-199F-912B-6A1B-E0936415C8B3}"/>
              </a:ext>
            </a:extLst>
          </p:cNvPr>
          <p:cNvSpPr txBox="1"/>
          <p:nvPr/>
        </p:nvSpPr>
        <p:spPr>
          <a:xfrm>
            <a:off x="2438400" y="6550223"/>
            <a:ext cx="9753600" cy="307777"/>
          </a:xfrm>
          <a:prstGeom prst="rect">
            <a:avLst/>
          </a:prstGeom>
          <a:noFill/>
        </p:spPr>
        <p:txBody>
          <a:bodyPr wrap="square" rtlCol="0">
            <a:spAutoFit/>
          </a:bodyPr>
          <a:lstStyle/>
          <a:p>
            <a:pPr algn="r"/>
            <a:r>
              <a:rPr lang="en-US" sz="1400" dirty="0"/>
              <a:t>SOURCE: Miller &amp; Rollnick, 2012.</a:t>
            </a:r>
          </a:p>
        </p:txBody>
      </p:sp>
    </p:spTree>
    <p:extLst>
      <p:ext uri="{BB962C8B-B14F-4D97-AF65-F5344CB8AC3E}">
        <p14:creationId xmlns:p14="http://schemas.microsoft.com/office/powerpoint/2010/main" val="206370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BA19-B670-D773-3F00-F30D844724B5}"/>
              </a:ext>
            </a:extLst>
          </p:cNvPr>
          <p:cNvSpPr>
            <a:spLocks noGrp="1"/>
          </p:cNvSpPr>
          <p:nvPr>
            <p:ph type="title"/>
          </p:nvPr>
        </p:nvSpPr>
        <p:spPr>
          <a:xfrm>
            <a:off x="914398" y="914401"/>
            <a:ext cx="8656321" cy="737234"/>
          </a:xfrm>
        </p:spPr>
        <p:txBody>
          <a:bodyPr/>
          <a:lstStyle/>
          <a:p>
            <a:r>
              <a:rPr lang="en-US" dirty="0"/>
              <a:t>The Matrix Model</a:t>
            </a:r>
          </a:p>
        </p:txBody>
      </p:sp>
      <p:sp>
        <p:nvSpPr>
          <p:cNvPr id="8" name="Content Placeholder 2">
            <a:extLst>
              <a:ext uri="{FF2B5EF4-FFF2-40B4-BE49-F238E27FC236}">
                <a16:creationId xmlns:a16="http://schemas.microsoft.com/office/drawing/2014/main" id="{473FE456-AFD4-E25A-255F-ADE0FCC34861}"/>
              </a:ext>
            </a:extLst>
          </p:cNvPr>
          <p:cNvSpPr>
            <a:spLocks noGrp="1"/>
          </p:cNvSpPr>
          <p:nvPr>
            <p:ph sz="half" idx="2"/>
          </p:nvPr>
        </p:nvSpPr>
        <p:spPr>
          <a:xfrm>
            <a:off x="914398" y="2008424"/>
            <a:ext cx="8382002" cy="4118056"/>
          </a:xfrm>
        </p:spPr>
        <p:txBody>
          <a:bodyPr vert="horz" lIns="91440" tIns="45720" rIns="91440" bIns="45720" rtlCol="0">
            <a:normAutofit lnSpcReduction="10000"/>
          </a:bodyPr>
          <a:lstStyle/>
          <a:p>
            <a:pPr marL="342900" indent="-342900">
              <a:buBlip>
                <a:blip r:embed="rId3"/>
              </a:buBlip>
            </a:pPr>
            <a:r>
              <a:rPr lang="en-US" dirty="0"/>
              <a:t>16-week intensive outpatient treatment was modestly better than treatment as usual to improve retention and reduce methamphetamine use</a:t>
            </a:r>
          </a:p>
          <a:p>
            <a:pPr marL="342900" indent="-342900">
              <a:buBlip>
                <a:blip r:embed="rId3"/>
              </a:buBlip>
            </a:pPr>
            <a:r>
              <a:rPr lang="en-US" dirty="0"/>
              <a:t>Therapist functions as teacher and coach</a:t>
            </a:r>
          </a:p>
          <a:p>
            <a:pPr marL="342900" indent="-342900">
              <a:buBlip>
                <a:blip r:embed="rId3"/>
              </a:buBlip>
            </a:pPr>
            <a:r>
              <a:rPr lang="en-US" dirty="0"/>
              <a:t>Incorporates a variety of approaches:</a:t>
            </a:r>
          </a:p>
          <a:p>
            <a:pPr marL="800100" lvl="1" indent="-342900">
              <a:buFont typeface="Arial" panose="020B0604020202020204" pitchFamily="34" charset="0"/>
              <a:buChar char="•"/>
            </a:pPr>
            <a:r>
              <a:rPr lang="en-US" dirty="0"/>
              <a:t>CBT</a:t>
            </a:r>
          </a:p>
          <a:p>
            <a:pPr marL="800100" lvl="1" indent="-342900">
              <a:buFont typeface="Arial" panose="020B0604020202020204" pitchFamily="34" charset="0"/>
              <a:buChar char="•"/>
            </a:pPr>
            <a:r>
              <a:rPr lang="en-US" dirty="0"/>
              <a:t>CM</a:t>
            </a:r>
          </a:p>
          <a:p>
            <a:pPr marL="800100" lvl="1" indent="-342900">
              <a:buFont typeface="Arial" panose="020B0604020202020204" pitchFamily="34" charset="0"/>
              <a:buChar char="•"/>
            </a:pPr>
            <a:r>
              <a:rPr lang="en-US" dirty="0"/>
              <a:t>MI</a:t>
            </a:r>
          </a:p>
          <a:p>
            <a:pPr marL="800100" lvl="1" indent="-342900">
              <a:buFont typeface="Arial" panose="020B0604020202020204" pitchFamily="34" charset="0"/>
              <a:buChar char="•"/>
            </a:pPr>
            <a:r>
              <a:rPr lang="en-US" dirty="0"/>
              <a:t>12-Step Facilitation</a:t>
            </a:r>
          </a:p>
          <a:p>
            <a:pPr marL="800100" lvl="1" indent="-342900">
              <a:buFont typeface="Arial" panose="020B0604020202020204" pitchFamily="34" charset="0"/>
              <a:buChar char="•"/>
            </a:pPr>
            <a:r>
              <a:rPr lang="en-US" dirty="0"/>
              <a:t>Family Involvement</a:t>
            </a:r>
          </a:p>
          <a:p>
            <a:pPr marL="800100" lvl="1" indent="-342900">
              <a:buFont typeface="Arial" panose="020B0604020202020204" pitchFamily="34" charset="0"/>
              <a:buChar char="•"/>
            </a:pPr>
            <a:r>
              <a:rPr lang="en-US" dirty="0"/>
              <a:t>Person-Centered Therapy</a:t>
            </a:r>
          </a:p>
        </p:txBody>
      </p:sp>
      <p:pic>
        <p:nvPicPr>
          <p:cNvPr id="10" name="Content Placeholder 9" descr="Matrix Counselor Manual&#10;&#10;Cover of the Matrix Counselor Manual cover printed by SAMHSA.">
            <a:extLst>
              <a:ext uri="{FF2B5EF4-FFF2-40B4-BE49-F238E27FC236}">
                <a16:creationId xmlns:a16="http://schemas.microsoft.com/office/drawing/2014/main" id="{36DEA8EC-1438-8FE5-0223-AFC29048DFA7}"/>
              </a:ext>
            </a:extLst>
          </p:cNvPr>
          <p:cNvPicPr>
            <a:picLocks noGrp="1" noChangeAspect="1"/>
          </p:cNvPicPr>
          <p:nvPr>
            <p:ph idx="1"/>
          </p:nvPr>
        </p:nvPicPr>
        <p:blipFill>
          <a:blip r:embed="rId4"/>
          <a:stretch>
            <a:fillRect/>
          </a:stretch>
        </p:blipFill>
        <p:spPr>
          <a:xfrm>
            <a:off x="9225280" y="2400258"/>
            <a:ext cx="2099772" cy="2564953"/>
          </a:xfrm>
        </p:spPr>
      </p:pic>
      <p:sp>
        <p:nvSpPr>
          <p:cNvPr id="5" name="Slide Number Placeholder 4">
            <a:extLst>
              <a:ext uri="{FF2B5EF4-FFF2-40B4-BE49-F238E27FC236}">
                <a16:creationId xmlns:a16="http://schemas.microsoft.com/office/drawing/2014/main" id="{8D99E68C-786F-8180-35D3-11BBBAAE8A0D}"/>
              </a:ext>
            </a:extLst>
          </p:cNvPr>
          <p:cNvSpPr>
            <a:spLocks noGrp="1"/>
          </p:cNvSpPr>
          <p:nvPr>
            <p:ph type="sldNum" sz="quarter" idx="10"/>
          </p:nvPr>
        </p:nvSpPr>
        <p:spPr/>
        <p:txBody>
          <a:bodyPr/>
          <a:lstStyle/>
          <a:p>
            <a:fld id="{40297E34-0326-6442-A83A-7AC02FF9B76A}" type="slidenum">
              <a:rPr lang="en-US" smtClean="0"/>
              <a:pPr/>
              <a:t>7</a:t>
            </a:fld>
            <a:endParaRPr lang="en-US" dirty="0"/>
          </a:p>
        </p:txBody>
      </p:sp>
      <p:sp>
        <p:nvSpPr>
          <p:cNvPr id="9" name="TextBox 8">
            <a:extLst>
              <a:ext uri="{FF2B5EF4-FFF2-40B4-BE49-F238E27FC236}">
                <a16:creationId xmlns:a16="http://schemas.microsoft.com/office/drawing/2014/main" id="{414B9A1D-7818-B623-0B21-9554030FB9F5}"/>
              </a:ext>
            </a:extLst>
          </p:cNvPr>
          <p:cNvSpPr txBox="1"/>
          <p:nvPr/>
        </p:nvSpPr>
        <p:spPr>
          <a:xfrm>
            <a:off x="8361680" y="6544229"/>
            <a:ext cx="3830320" cy="307777"/>
          </a:xfrm>
          <a:prstGeom prst="rect">
            <a:avLst/>
          </a:prstGeom>
          <a:noFill/>
        </p:spPr>
        <p:txBody>
          <a:bodyPr wrap="square" rtlCol="0">
            <a:spAutoFit/>
          </a:bodyPr>
          <a:lstStyle/>
          <a:p>
            <a:pPr algn="r"/>
            <a:r>
              <a:rPr lang="en-US" sz="1400" dirty="0"/>
              <a:t>SOURCES: CSAT, 2006; Rawson et al., 2004</a:t>
            </a:r>
          </a:p>
        </p:txBody>
      </p:sp>
    </p:spTree>
    <p:extLst>
      <p:ext uri="{BB962C8B-B14F-4D97-AF65-F5344CB8AC3E}">
        <p14:creationId xmlns:p14="http://schemas.microsoft.com/office/powerpoint/2010/main" val="60609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D5D60-CB7C-D839-4F5F-80A9F1C10497}"/>
              </a:ext>
            </a:extLst>
          </p:cNvPr>
          <p:cNvSpPr>
            <a:spLocks noGrp="1"/>
          </p:cNvSpPr>
          <p:nvPr>
            <p:ph type="title"/>
          </p:nvPr>
        </p:nvSpPr>
        <p:spPr/>
        <p:txBody>
          <a:bodyPr/>
          <a:lstStyle/>
          <a:p>
            <a:r>
              <a:rPr lang="en-US" dirty="0"/>
              <a:t>Does Exercise Improve Outcomes Post-Treatment?</a:t>
            </a:r>
          </a:p>
        </p:txBody>
      </p:sp>
      <p:sp>
        <p:nvSpPr>
          <p:cNvPr id="7" name="Content Placeholder 2">
            <a:extLst>
              <a:ext uri="{FF2B5EF4-FFF2-40B4-BE49-F238E27FC236}">
                <a16:creationId xmlns:a16="http://schemas.microsoft.com/office/drawing/2014/main" id="{783D2616-0D72-A8E2-70D1-7EB295349CD5}"/>
              </a:ext>
            </a:extLst>
          </p:cNvPr>
          <p:cNvSpPr>
            <a:spLocks noGrp="1"/>
          </p:cNvSpPr>
          <p:nvPr>
            <p:ph idx="1"/>
          </p:nvPr>
        </p:nvSpPr>
        <p:spPr>
          <a:xfrm>
            <a:off x="914400" y="1828800"/>
            <a:ext cx="10360025" cy="4351338"/>
          </a:xfrm>
        </p:spPr>
        <p:txBody>
          <a:bodyPr vert="horz" lIns="91440" tIns="45720" rIns="91440" bIns="45720" rtlCol="0">
            <a:normAutofit lnSpcReduction="10000"/>
          </a:bodyPr>
          <a:lstStyle/>
          <a:p>
            <a:pPr marL="342900" indent="-342900">
              <a:buBlip>
                <a:blip r:embed="rId3"/>
              </a:buBlip>
            </a:pPr>
            <a:r>
              <a:rPr lang="en-US" dirty="0"/>
              <a:t>Yes!</a:t>
            </a:r>
          </a:p>
          <a:p>
            <a:pPr marL="342900" indent="-342900">
              <a:buBlip>
                <a:blip r:embed="rId3"/>
              </a:buBlip>
            </a:pPr>
            <a:r>
              <a:rPr lang="en-US" dirty="0">
                <a:solidFill>
                  <a:schemeClr val="accent3"/>
                </a:solidFill>
              </a:rPr>
              <a:t>Fewer exercise patients returned to meth use</a:t>
            </a:r>
            <a:r>
              <a:rPr lang="en-US" dirty="0"/>
              <a:t> compared to the education participants at 1-, 3-, and 6-months post-discharge (not statistically significant)</a:t>
            </a:r>
          </a:p>
          <a:p>
            <a:pPr marL="342900" indent="-342900">
              <a:buBlip>
                <a:blip r:embed="rId3"/>
              </a:buBlip>
            </a:pPr>
            <a:r>
              <a:rPr lang="en-US" dirty="0"/>
              <a:t>Significant interaction found for self-reported meth use and meth urine drug test results – </a:t>
            </a:r>
            <a:r>
              <a:rPr lang="en-US" dirty="0">
                <a:solidFill>
                  <a:schemeClr val="accent3"/>
                </a:solidFill>
              </a:rPr>
              <a:t>lower severity users in the exercise group reported using meth significantly fewer days at the three post-discharge time points </a:t>
            </a:r>
            <a:r>
              <a:rPr lang="en-US" dirty="0"/>
              <a:t>than lower severity users in the education group</a:t>
            </a:r>
          </a:p>
          <a:p>
            <a:pPr marL="342900" indent="-342900">
              <a:buBlip>
                <a:blip r:embed="rId3"/>
              </a:buBlip>
            </a:pPr>
            <a:r>
              <a:rPr lang="en-US" dirty="0">
                <a:solidFill>
                  <a:schemeClr val="accent3"/>
                </a:solidFill>
              </a:rPr>
              <a:t>Lower severity users in the exercise group also had a lower percentage of positive urine results at the three time points </a:t>
            </a:r>
            <a:r>
              <a:rPr lang="en-US" dirty="0"/>
              <a:t>than the lower severity users in the education group (relationships not seen in higher severity groups)</a:t>
            </a:r>
            <a:endParaRPr lang="en-US" dirty="0">
              <a:solidFill>
                <a:schemeClr val="accent3"/>
              </a:solidFill>
            </a:endParaRPr>
          </a:p>
        </p:txBody>
      </p:sp>
      <p:sp>
        <p:nvSpPr>
          <p:cNvPr id="4" name="Slide Number Placeholder 3">
            <a:extLst>
              <a:ext uri="{FF2B5EF4-FFF2-40B4-BE49-F238E27FC236}">
                <a16:creationId xmlns:a16="http://schemas.microsoft.com/office/drawing/2014/main" id="{CA43780F-B9B3-8D28-A878-CCC57C8215F2}"/>
              </a:ext>
            </a:extLst>
          </p:cNvPr>
          <p:cNvSpPr>
            <a:spLocks noGrp="1"/>
          </p:cNvSpPr>
          <p:nvPr>
            <p:ph type="sldNum" sz="quarter" idx="4"/>
          </p:nvPr>
        </p:nvSpPr>
        <p:spPr/>
        <p:txBody>
          <a:bodyPr/>
          <a:lstStyle/>
          <a:p>
            <a:fld id="{40297E34-0326-6442-A83A-7AC02FF9B76A}" type="slidenum">
              <a:rPr lang="en-US" smtClean="0"/>
              <a:pPr/>
              <a:t>8</a:t>
            </a:fld>
            <a:endParaRPr lang="en-US" dirty="0"/>
          </a:p>
        </p:txBody>
      </p:sp>
      <p:sp>
        <p:nvSpPr>
          <p:cNvPr id="8" name="TextBox 7">
            <a:extLst>
              <a:ext uri="{FF2B5EF4-FFF2-40B4-BE49-F238E27FC236}">
                <a16:creationId xmlns:a16="http://schemas.microsoft.com/office/drawing/2014/main" id="{6D1239F4-199F-912B-6A1B-E0936415C8B3}"/>
              </a:ext>
            </a:extLst>
          </p:cNvPr>
          <p:cNvSpPr txBox="1"/>
          <p:nvPr/>
        </p:nvSpPr>
        <p:spPr>
          <a:xfrm>
            <a:off x="2438400" y="6550223"/>
            <a:ext cx="9753600" cy="307777"/>
          </a:xfrm>
          <a:prstGeom prst="rect">
            <a:avLst/>
          </a:prstGeom>
          <a:noFill/>
        </p:spPr>
        <p:txBody>
          <a:bodyPr wrap="square" rtlCol="0">
            <a:spAutoFit/>
          </a:bodyPr>
          <a:lstStyle/>
          <a:p>
            <a:pPr algn="r"/>
            <a:r>
              <a:rPr lang="en-US" sz="1400" dirty="0"/>
              <a:t>SOURCES: Rawson et al., 2015; Mooney et al., 2014.</a:t>
            </a:r>
          </a:p>
        </p:txBody>
      </p:sp>
    </p:spTree>
    <p:extLst>
      <p:ext uri="{BB962C8B-B14F-4D97-AF65-F5344CB8AC3E}">
        <p14:creationId xmlns:p14="http://schemas.microsoft.com/office/powerpoint/2010/main" val="179800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62B1-B0BE-F0A7-97F8-4615CA45AA39}"/>
              </a:ext>
            </a:extLst>
          </p:cNvPr>
          <p:cNvSpPr>
            <a:spLocks noGrp="1"/>
          </p:cNvSpPr>
          <p:nvPr>
            <p:ph type="title"/>
          </p:nvPr>
        </p:nvSpPr>
        <p:spPr/>
        <p:txBody>
          <a:bodyPr>
            <a:normAutofit fontScale="90000"/>
          </a:bodyPr>
          <a:lstStyle/>
          <a:p>
            <a:r>
              <a:rPr lang="en-US" dirty="0"/>
              <a:t>The Impact of Exercise on Symptoms of </a:t>
            </a:r>
            <a:br>
              <a:rPr lang="en-US" dirty="0"/>
            </a:br>
            <a:r>
              <a:rPr lang="en-US" dirty="0"/>
              <a:t>Depression and Anxiety</a:t>
            </a:r>
          </a:p>
        </p:txBody>
      </p:sp>
      <p:pic>
        <p:nvPicPr>
          <p:cNvPr id="10" name="Content Placeholder 9" descr="The Impact of Exercise on Symptoms of Depression and Anxiety &#10;&#10;These graphs show change in scores for anxiety (left graph) and depression (right graph).  The blue bars correspond to the exercise condition, and the red bars correspond to the education/control condition. Higher scores indicate more change and therefore show improvement in the mood symptom. Key findings include:&#10;No significant differences were seen in baseline characteristics between the two groups in either Beck Anxiety Inventory (BAI) or Beck Depression Inventory (BDI) scores. &#10;&#10;A significant interaction effect between exercise intervention and session attendance.  Session attendance at education sessions was not related to anxiety/depression scores.&#10;&#10;Those who attended more exercise sessions had significantly lower BDI and BAI scores over time, compared to the control group.&#10;&#10;The change in BAI anxiety scores from baseline to Week 8 appeared to be larger in terms of effect size relative to BDI.">
            <a:extLst>
              <a:ext uri="{FF2B5EF4-FFF2-40B4-BE49-F238E27FC236}">
                <a16:creationId xmlns:a16="http://schemas.microsoft.com/office/drawing/2014/main" id="{7D82E829-2300-500F-A1F0-CF9EE8756AC1}"/>
              </a:ext>
            </a:extLst>
          </p:cNvPr>
          <p:cNvPicPr>
            <a:picLocks noGrp="1" noChangeAspect="1"/>
          </p:cNvPicPr>
          <p:nvPr>
            <p:ph idx="1"/>
          </p:nvPr>
        </p:nvPicPr>
        <p:blipFill>
          <a:blip r:embed="rId3"/>
          <a:stretch>
            <a:fillRect/>
          </a:stretch>
        </p:blipFill>
        <p:spPr>
          <a:xfrm>
            <a:off x="2269405" y="1828800"/>
            <a:ext cx="7650014" cy="4351338"/>
          </a:xfrm>
        </p:spPr>
      </p:pic>
      <p:sp>
        <p:nvSpPr>
          <p:cNvPr id="4" name="Slide Number Placeholder 3">
            <a:extLst>
              <a:ext uri="{FF2B5EF4-FFF2-40B4-BE49-F238E27FC236}">
                <a16:creationId xmlns:a16="http://schemas.microsoft.com/office/drawing/2014/main" id="{17DC2EBD-F4AD-FC11-0ADF-1BDF67A3529A}"/>
              </a:ext>
            </a:extLst>
          </p:cNvPr>
          <p:cNvSpPr>
            <a:spLocks noGrp="1"/>
          </p:cNvSpPr>
          <p:nvPr>
            <p:ph type="sldNum" sz="quarter" idx="4"/>
          </p:nvPr>
        </p:nvSpPr>
        <p:spPr/>
        <p:txBody>
          <a:bodyPr/>
          <a:lstStyle/>
          <a:p>
            <a:fld id="{40297E34-0326-6442-A83A-7AC02FF9B76A}" type="slidenum">
              <a:rPr lang="en-US" smtClean="0"/>
              <a:pPr/>
              <a:t>9</a:t>
            </a:fld>
            <a:endParaRPr lang="en-US" dirty="0"/>
          </a:p>
        </p:txBody>
      </p:sp>
      <p:sp>
        <p:nvSpPr>
          <p:cNvPr id="11" name="TextBox 10">
            <a:extLst>
              <a:ext uri="{FF2B5EF4-FFF2-40B4-BE49-F238E27FC236}">
                <a16:creationId xmlns:a16="http://schemas.microsoft.com/office/drawing/2014/main" id="{640104C2-85B4-9026-0CC0-661D4AF70821}"/>
              </a:ext>
            </a:extLst>
          </p:cNvPr>
          <p:cNvSpPr txBox="1"/>
          <p:nvPr/>
        </p:nvSpPr>
        <p:spPr>
          <a:xfrm>
            <a:off x="2438400" y="6550223"/>
            <a:ext cx="9753600" cy="307777"/>
          </a:xfrm>
          <a:prstGeom prst="rect">
            <a:avLst/>
          </a:prstGeom>
          <a:noFill/>
        </p:spPr>
        <p:txBody>
          <a:bodyPr wrap="square" rtlCol="0">
            <a:spAutoFit/>
          </a:bodyPr>
          <a:lstStyle/>
          <a:p>
            <a:pPr algn="r"/>
            <a:r>
              <a:rPr lang="en-US" sz="1400" dirty="0"/>
              <a:t>SOURCE: Rawson et al., 2015.</a:t>
            </a:r>
          </a:p>
        </p:txBody>
      </p:sp>
    </p:spTree>
    <p:extLst>
      <p:ext uri="{BB962C8B-B14F-4D97-AF65-F5344CB8AC3E}">
        <p14:creationId xmlns:p14="http://schemas.microsoft.com/office/powerpoint/2010/main" val="3563499751"/>
      </p:ext>
    </p:extLst>
  </p:cSld>
  <p:clrMapOvr>
    <a:masterClrMapping/>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TotalTime>
  <Words>4756</Words>
  <Application>Microsoft Office PowerPoint</Application>
  <PresentationFormat>Widescreen</PresentationFormat>
  <Paragraphs>206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BlinkMacSystemFont</vt:lpstr>
      <vt:lpstr>Calibri</vt:lpstr>
      <vt:lpstr>Courier New</vt:lpstr>
      <vt:lpstr>Wingdings</vt:lpstr>
      <vt:lpstr>Office Theme</vt:lpstr>
      <vt:lpstr>Other Behavioral Approaches for Treating  Stimulant Use Disorder</vt:lpstr>
      <vt:lpstr>Other Behavioral Interventions with Research Support</vt:lpstr>
      <vt:lpstr>Cognitive Behavioral Therapy (CBT)</vt:lpstr>
      <vt:lpstr>What CBT Skills can Clinicians Use when Working with People Who Use Stimulants?</vt:lpstr>
      <vt:lpstr>Motivational Interviewing (MI)</vt:lpstr>
      <vt:lpstr>MI: Principles and Micro-Skills</vt:lpstr>
      <vt:lpstr>The Matrix Model</vt:lpstr>
      <vt:lpstr>Does Exercise Improve Outcomes Post-Treatment?</vt:lpstr>
      <vt:lpstr>The Impact of Exercise on Symptoms of  Depression and Anxiety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84</cp:revision>
  <dcterms:created xsi:type="dcterms:W3CDTF">2022-06-22T17:25:43Z</dcterms:created>
  <dcterms:modified xsi:type="dcterms:W3CDTF">2022-08-17T14:25:32Z</dcterms:modified>
</cp:coreProperties>
</file>